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 id="2147483852" r:id="rId3"/>
    <p:sldMasterId id="2147483855" r:id="rId4"/>
  </p:sldMasterIdLst>
  <p:notesMasterIdLst>
    <p:notesMasterId r:id="rId34"/>
  </p:notesMasterIdLst>
  <p:handoutMasterIdLst>
    <p:handoutMasterId r:id="rId35"/>
  </p:handoutMasterIdLst>
  <p:sldIdLst>
    <p:sldId id="322" r:id="rId5"/>
    <p:sldId id="257" r:id="rId6"/>
    <p:sldId id="258" r:id="rId7"/>
    <p:sldId id="262" r:id="rId8"/>
    <p:sldId id="323" r:id="rId9"/>
    <p:sldId id="263" r:id="rId10"/>
    <p:sldId id="295" r:id="rId11"/>
    <p:sldId id="293" r:id="rId12"/>
    <p:sldId id="321" r:id="rId13"/>
    <p:sldId id="294" r:id="rId14"/>
    <p:sldId id="297" r:id="rId15"/>
    <p:sldId id="298" r:id="rId16"/>
    <p:sldId id="299" r:id="rId17"/>
    <p:sldId id="300" r:id="rId18"/>
    <p:sldId id="301" r:id="rId19"/>
    <p:sldId id="302" r:id="rId20"/>
    <p:sldId id="303" r:id="rId21"/>
    <p:sldId id="304" r:id="rId22"/>
    <p:sldId id="320" r:id="rId23"/>
    <p:sldId id="308" r:id="rId24"/>
    <p:sldId id="313" r:id="rId25"/>
    <p:sldId id="314" r:id="rId26"/>
    <p:sldId id="315" r:id="rId27"/>
    <p:sldId id="316" r:id="rId28"/>
    <p:sldId id="317" r:id="rId29"/>
    <p:sldId id="318" r:id="rId30"/>
    <p:sldId id="319" r:id="rId31"/>
    <p:sldId id="283" r:id="rId32"/>
    <p:sldId id="27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DA"/>
    <a:srgbClr val="00D69B"/>
    <a:srgbClr val="0F6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840" y="72"/>
      </p:cViewPr>
      <p:guideLst>
        <p:guide orient="horz" pos="2160"/>
        <p:guide pos="288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en-US"/>
        </a:p>
      </dgm:t>
    </dgm:pt>
    <dgm:pt modelId="{70FEEDF0-9ED0-4D7F-AB97-F24DEA096723}">
      <dgm:prSet phldrT="[Text]"/>
      <dgm:spPr/>
      <dgm:t>
        <a:bodyPr/>
        <a:lstStyle/>
        <a:p>
          <a:r>
            <a:rPr lang="en-US" dirty="0"/>
            <a:t>Learn to List</a:t>
          </a:r>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3983B1D4-E9F3-40E6-BD23-7E703B845062}">
      <dgm:prSet phldrT="[Text]" custT="1"/>
      <dgm:spPr/>
      <dgm:t>
        <a:bodyPr/>
        <a:lstStyle/>
        <a:p>
          <a:r>
            <a:rPr lang="en-US" sz="1400" dirty="0"/>
            <a:t>Solicitation</a:t>
          </a:r>
        </a:p>
      </dgm:t>
    </dgm:pt>
    <dgm:pt modelId="{4F492F41-738A-495A-BD66-62C92425C206}" type="parTrans" cxnId="{EE2D7EB0-2491-4620-9484-128EFCB0CCFB}">
      <dgm:prSet/>
      <dgm:spPr/>
      <dgm:t>
        <a:bodyPr/>
        <a:lstStyle/>
        <a:p>
          <a:endParaRPr lang="en-US"/>
        </a:p>
      </dgm:t>
    </dgm:pt>
    <dgm:pt modelId="{C87237CF-A497-41CE-A1FA-5B148B026A29}" type="sibTrans" cxnId="{EE2D7EB0-2491-4620-9484-128EFCB0CCFB}">
      <dgm:prSet/>
      <dgm:spPr/>
      <dgm:t>
        <a:bodyPr/>
        <a:lstStyle/>
        <a:p>
          <a:endParaRPr lang="en-US"/>
        </a:p>
      </dgm:t>
    </dgm:pt>
    <dgm:pt modelId="{2A852870-B74D-459C-8F84-EFB9808C8E9B}">
      <dgm:prSet phldrT="[Text]" custT="1"/>
      <dgm:spPr/>
      <dgm:t>
        <a:bodyPr/>
        <a:lstStyle/>
        <a:p>
          <a:r>
            <a:rPr lang="en-US" sz="1400" dirty="0"/>
            <a:t>Unique Selling Propositions</a:t>
          </a:r>
        </a:p>
      </dgm:t>
    </dgm:pt>
    <dgm:pt modelId="{00FC1841-EBE5-4A0F-B55B-2B7C57776B9B}" type="parTrans" cxnId="{14375E2C-D6C5-479B-8407-A7D83D76E72A}">
      <dgm:prSet/>
      <dgm:spPr/>
      <dgm:t>
        <a:bodyPr/>
        <a:lstStyle/>
        <a:p>
          <a:endParaRPr lang="en-US"/>
        </a:p>
      </dgm:t>
    </dgm:pt>
    <dgm:pt modelId="{D9151988-DAC2-4D34-9322-F9B44F78873D}" type="sibTrans" cxnId="{14375E2C-D6C5-479B-8407-A7D83D76E72A}">
      <dgm:prSet/>
      <dgm:spPr/>
      <dgm:t>
        <a:bodyPr/>
        <a:lstStyle/>
        <a:p>
          <a:endParaRPr lang="en-US"/>
        </a:p>
      </dgm:t>
    </dgm:pt>
    <dgm:pt modelId="{81D6D67D-53AE-4820-9DCF-7693A7DC6D1A}">
      <dgm:prSet phldrT="[Text]" custT="1"/>
      <dgm:spPr/>
      <dgm:t>
        <a:bodyPr/>
        <a:lstStyle/>
        <a:p>
          <a:r>
            <a:rPr lang="en-US" sz="1400" dirty="0"/>
            <a:t>Objection Handling</a:t>
          </a:r>
        </a:p>
      </dgm:t>
    </dgm:pt>
    <dgm:pt modelId="{CA29A2F1-1A71-47E9-AEFC-A5A5A04F6C0D}" type="parTrans" cxnId="{E25AD94A-BD2E-48AE-BD3D-D5B593C9C717}">
      <dgm:prSet/>
      <dgm:spPr/>
      <dgm:t>
        <a:bodyPr/>
        <a:lstStyle/>
        <a:p>
          <a:endParaRPr lang="en-US"/>
        </a:p>
      </dgm:t>
    </dgm:pt>
    <dgm:pt modelId="{39C9B511-59A4-4A52-AF3B-4FAD39BE998F}" type="sibTrans" cxnId="{E25AD94A-BD2E-48AE-BD3D-D5B593C9C717}">
      <dgm:prSet/>
      <dgm:spPr/>
      <dgm:t>
        <a:bodyPr/>
        <a:lstStyle/>
        <a:p>
          <a:endParaRPr lang="en-US"/>
        </a:p>
      </dgm:t>
    </dgm:pt>
    <dgm:pt modelId="{902514D4-9367-48BD-AB98-415C361E8095}">
      <dgm:prSet phldrT="[Text]"/>
      <dgm:spPr/>
      <dgm:t>
        <a:bodyPr/>
        <a:lstStyle/>
        <a:p>
          <a:r>
            <a:rPr lang="en-US" dirty="0"/>
            <a:t>Meet New People</a:t>
          </a:r>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BCC44E0D-2E84-42AD-BFBC-B1DB0B59B688}">
      <dgm:prSet phldrT="[Text]" custT="1"/>
      <dgm:spPr/>
      <dgm:t>
        <a:bodyPr/>
        <a:lstStyle/>
        <a:p>
          <a:r>
            <a:rPr lang="en-US" sz="1400" dirty="0"/>
            <a:t>Social Media</a:t>
          </a:r>
        </a:p>
      </dgm:t>
    </dgm:pt>
    <dgm:pt modelId="{7E0E6D07-FB18-4817-BC96-566987AEC0E5}" type="parTrans" cxnId="{664DFF4C-E1B0-4AE3-9A2D-2413214F1402}">
      <dgm:prSet/>
      <dgm:spPr/>
      <dgm:t>
        <a:bodyPr/>
        <a:lstStyle/>
        <a:p>
          <a:endParaRPr lang="en-US"/>
        </a:p>
      </dgm:t>
    </dgm:pt>
    <dgm:pt modelId="{B6560097-BCA9-4F02-8ED2-12737AEC23F1}" type="sibTrans" cxnId="{664DFF4C-E1B0-4AE3-9A2D-2413214F1402}">
      <dgm:prSet/>
      <dgm:spPr/>
      <dgm:t>
        <a:bodyPr/>
        <a:lstStyle/>
        <a:p>
          <a:endParaRPr lang="en-US"/>
        </a:p>
      </dgm:t>
    </dgm:pt>
    <dgm:pt modelId="{AD13CCF9-E354-4373-B687-C856736F1065}">
      <dgm:prSet phldrT="[Text]" custT="1"/>
      <dgm:spPr/>
      <dgm:t>
        <a:bodyPr/>
        <a:lstStyle/>
        <a:p>
          <a:r>
            <a:rPr lang="en-US" sz="1400" dirty="0"/>
            <a:t>Telephone/Door knock</a:t>
          </a:r>
        </a:p>
      </dgm:t>
    </dgm:pt>
    <dgm:pt modelId="{59230521-6941-404E-AB39-FD1E0D3BFD4D}" type="parTrans" cxnId="{EDDAC9D5-C3EF-4E7B-B964-9C3CAD533FE4}">
      <dgm:prSet/>
      <dgm:spPr/>
      <dgm:t>
        <a:bodyPr/>
        <a:lstStyle/>
        <a:p>
          <a:endParaRPr lang="en-US"/>
        </a:p>
      </dgm:t>
    </dgm:pt>
    <dgm:pt modelId="{B99B1752-3797-4E89-9B32-F8A8B0A94AC1}" type="sibTrans" cxnId="{EDDAC9D5-C3EF-4E7B-B964-9C3CAD533FE4}">
      <dgm:prSet/>
      <dgm:spPr/>
      <dgm:t>
        <a:bodyPr/>
        <a:lstStyle/>
        <a:p>
          <a:endParaRPr lang="en-US"/>
        </a:p>
      </dgm:t>
    </dgm:pt>
    <dgm:pt modelId="{32EDCF16-5AA6-464A-B649-4803504CAE86}">
      <dgm:prSet phldrT="[Text]" custT="1"/>
      <dgm:spPr/>
      <dgm:t>
        <a:bodyPr/>
        <a:lstStyle/>
        <a:p>
          <a:r>
            <a:rPr lang="en-US" sz="1400" dirty="0"/>
            <a:t>Bold Leads other services</a:t>
          </a:r>
        </a:p>
      </dgm:t>
    </dgm:pt>
    <dgm:pt modelId="{A1499DA9-EC04-43E6-85A8-39036BA31592}" type="parTrans" cxnId="{0240566B-928D-42F9-A765-C591809AAE33}">
      <dgm:prSet/>
      <dgm:spPr/>
      <dgm:t>
        <a:bodyPr/>
        <a:lstStyle/>
        <a:p>
          <a:endParaRPr lang="en-US"/>
        </a:p>
      </dgm:t>
    </dgm:pt>
    <dgm:pt modelId="{E4012107-EDD2-401B-96BA-C98454E188FA}" type="sibTrans" cxnId="{0240566B-928D-42F9-A765-C591809AAE33}">
      <dgm:prSet/>
      <dgm:spPr/>
      <dgm:t>
        <a:bodyPr/>
        <a:lstStyle/>
        <a:p>
          <a:endParaRPr lang="en-US"/>
        </a:p>
      </dgm:t>
    </dgm:pt>
    <dgm:pt modelId="{42DDB17B-32B6-4380-AEA0-A9CDCE0F4C58}">
      <dgm:prSet phldrT="[Text]"/>
      <dgm:spPr/>
      <dgm:t>
        <a:bodyPr/>
        <a:lstStyle/>
        <a:p>
          <a:r>
            <a:rPr lang="en-US" dirty="0"/>
            <a:t>Present &amp; Follow Up</a:t>
          </a:r>
        </a:p>
      </dgm:t>
    </dgm:pt>
    <dgm:pt modelId="{0542F929-D3C4-4E9C-A3C8-6EF7FF18FFBD}" type="parTrans" cxnId="{103B6B91-8CC9-4D40-B800-3DD59F11CB88}">
      <dgm:prSet/>
      <dgm:spPr/>
      <dgm:t>
        <a:bodyPr/>
        <a:lstStyle/>
        <a:p>
          <a:endParaRPr lang="en-US"/>
        </a:p>
      </dgm:t>
    </dgm:pt>
    <dgm:pt modelId="{B503D57E-B88B-42C1-9990-439FB88B1A35}" type="sibTrans" cxnId="{103B6B91-8CC9-4D40-B800-3DD59F11CB88}">
      <dgm:prSet/>
      <dgm:spPr/>
      <dgm:t>
        <a:bodyPr/>
        <a:lstStyle/>
        <a:p>
          <a:endParaRPr lang="en-US"/>
        </a:p>
      </dgm:t>
    </dgm:pt>
    <dgm:pt modelId="{8DC3B0AC-5266-485C-BEE0-5EA316ED6351}">
      <dgm:prSet phldrT="[Text]" custT="1"/>
      <dgm:spPr/>
      <dgm:t>
        <a:bodyPr/>
        <a:lstStyle/>
        <a:p>
          <a:r>
            <a:rPr lang="en-US" sz="1400" dirty="0"/>
            <a:t>Bullet Proof Listing Presentation</a:t>
          </a:r>
        </a:p>
      </dgm:t>
    </dgm:pt>
    <dgm:pt modelId="{4AF62E0A-68C0-4E36-A271-5E981705ABD4}" type="parTrans" cxnId="{D9AB0AE6-F18B-4A70-BFB4-908F5D928CC4}">
      <dgm:prSet/>
      <dgm:spPr/>
      <dgm:t>
        <a:bodyPr/>
        <a:lstStyle/>
        <a:p>
          <a:endParaRPr lang="en-US"/>
        </a:p>
      </dgm:t>
    </dgm:pt>
    <dgm:pt modelId="{09B5E930-7BFA-4193-A015-8BA2F8D85EED}" type="sibTrans" cxnId="{D9AB0AE6-F18B-4A70-BFB4-908F5D928CC4}">
      <dgm:prSet/>
      <dgm:spPr/>
      <dgm:t>
        <a:bodyPr/>
        <a:lstStyle/>
        <a:p>
          <a:endParaRPr lang="en-US"/>
        </a:p>
      </dgm:t>
    </dgm:pt>
    <dgm:pt modelId="{12A28CF0-4E84-404B-BD05-C93E11DD70AF}">
      <dgm:prSet phldrT="[Text]" custT="1"/>
      <dgm:spPr/>
      <dgm:t>
        <a:bodyPr/>
        <a:lstStyle/>
        <a:p>
          <a:r>
            <a:rPr lang="en-US" sz="1400" dirty="0"/>
            <a:t>The Digital Marketing Strategy</a:t>
          </a:r>
        </a:p>
      </dgm:t>
    </dgm:pt>
    <dgm:pt modelId="{A8D02A92-D95A-43FA-89EC-C2659BCB74B4}" type="parTrans" cxnId="{297128EE-1E8D-4F19-99A9-24D20B8B8DEE}">
      <dgm:prSet/>
      <dgm:spPr/>
      <dgm:t>
        <a:bodyPr/>
        <a:lstStyle/>
        <a:p>
          <a:endParaRPr lang="en-US"/>
        </a:p>
      </dgm:t>
    </dgm:pt>
    <dgm:pt modelId="{8CF69FEC-4148-4199-8D68-EFD55841612F}" type="sibTrans" cxnId="{297128EE-1E8D-4F19-99A9-24D20B8B8DEE}">
      <dgm:prSet/>
      <dgm:spPr/>
      <dgm:t>
        <a:bodyPr/>
        <a:lstStyle/>
        <a:p>
          <a:endParaRPr lang="en-US"/>
        </a:p>
      </dgm:t>
    </dgm:pt>
    <dgm:pt modelId="{7B4759E5-D090-4169-B095-7F93192E3AD7}">
      <dgm:prSet phldrT="[Text]" custT="1"/>
      <dgm:spPr/>
      <dgm:t>
        <a:bodyPr/>
        <a:lstStyle/>
        <a:p>
          <a:r>
            <a:rPr lang="en-US" sz="1400" dirty="0"/>
            <a:t>Customer Relationship Management</a:t>
          </a:r>
        </a:p>
      </dgm:t>
    </dgm:pt>
    <dgm:pt modelId="{DAE1DC3E-CC13-48D5-A225-19A62ED36208}" type="parTrans" cxnId="{8CEF87E4-4159-499F-BEFD-0ED5C9C21682}">
      <dgm:prSet/>
      <dgm:spPr/>
      <dgm:t>
        <a:bodyPr/>
        <a:lstStyle/>
        <a:p>
          <a:endParaRPr lang="en-US"/>
        </a:p>
      </dgm:t>
    </dgm:pt>
    <dgm:pt modelId="{4995E391-0564-443E-81BB-2C903CC1624C}" type="sibTrans" cxnId="{8CEF87E4-4159-499F-BEFD-0ED5C9C21682}">
      <dgm:prSet/>
      <dgm:spPr/>
      <dgm:t>
        <a:bodyPr/>
        <a:lstStyle/>
        <a:p>
          <a:endParaRPr lang="en-US"/>
        </a:p>
      </dgm:t>
    </dgm:pt>
    <dgm:pt modelId="{5720BFA2-31D7-42F6-88A8-7BF68DA83CAD}">
      <dgm:prSet phldrT="[Text]" custT="1"/>
      <dgm:spPr/>
      <dgm:t>
        <a:bodyPr/>
        <a:lstStyle/>
        <a:p>
          <a:r>
            <a:rPr lang="en-US" sz="1400" dirty="0"/>
            <a:t>Farming niche’ or neighborhood</a:t>
          </a:r>
        </a:p>
      </dgm:t>
    </dgm:pt>
    <dgm:pt modelId="{FA9CEE3A-E7F6-4081-BD70-1D25EC8F26A0}" type="parTrans" cxnId="{EB938D64-1D14-4A6B-8985-B8FBFF010A98}">
      <dgm:prSet/>
      <dgm:spPr/>
      <dgm:t>
        <a:bodyPr/>
        <a:lstStyle/>
        <a:p>
          <a:endParaRPr lang="en-US"/>
        </a:p>
      </dgm:t>
    </dgm:pt>
    <dgm:pt modelId="{661CBB32-0465-4A66-BEBD-78C478AFC23D}" type="sibTrans" cxnId="{EB938D64-1D14-4A6B-8985-B8FBFF010A98}">
      <dgm:prSet/>
      <dgm:spPr/>
      <dgm:t>
        <a:bodyPr/>
        <a:lstStyle/>
        <a:p>
          <a:endParaRPr lang="en-US"/>
        </a:p>
      </dgm:t>
    </dgm:pt>
    <dgm:pt modelId="{0E8F8A05-7FEA-4449-970F-94AD5455D0A3}">
      <dgm:prSet phldrT="[Text]"/>
      <dgm:spPr/>
      <dgm:t>
        <a:bodyPr/>
        <a:lstStyle/>
        <a:p>
          <a:endParaRPr lang="en-US" sz="1200" dirty="0"/>
        </a:p>
      </dgm:t>
    </dgm:pt>
    <dgm:pt modelId="{921A6C7B-B6C1-4432-8694-73563B6AEEF5}" type="parTrans" cxnId="{8D940798-709B-4A74-8A87-9F7D42E3E7F3}">
      <dgm:prSet/>
      <dgm:spPr/>
      <dgm:t>
        <a:bodyPr/>
        <a:lstStyle/>
        <a:p>
          <a:endParaRPr lang="en-US"/>
        </a:p>
      </dgm:t>
    </dgm:pt>
    <dgm:pt modelId="{50908883-63C4-4656-A944-523E1C3D333F}" type="sibTrans" cxnId="{8D940798-709B-4A74-8A87-9F7D42E3E7F3}">
      <dgm:prSet/>
      <dgm:spPr/>
      <dgm:t>
        <a:bodyPr/>
        <a:lstStyle/>
        <a:p>
          <a:endParaRPr lang="en-US"/>
        </a:p>
      </dgm:t>
    </dgm:pt>
    <dgm:pt modelId="{D53DD227-766D-43B3-A751-1505FA50C5F4}">
      <dgm:prSet phldrT="[Text]" custT="1"/>
      <dgm:spPr/>
      <dgm:t>
        <a:bodyPr/>
        <a:lstStyle/>
        <a:p>
          <a:r>
            <a:rPr lang="en-US" sz="1400" dirty="0"/>
            <a:t>Creating Urgency</a:t>
          </a:r>
        </a:p>
      </dgm:t>
    </dgm:pt>
    <dgm:pt modelId="{E623D543-356A-4732-BB5F-42D95297CE0E}" type="parTrans" cxnId="{890FBA78-5EF3-4C28-BC86-4A0759C95FC0}">
      <dgm:prSet/>
      <dgm:spPr/>
      <dgm:t>
        <a:bodyPr/>
        <a:lstStyle/>
        <a:p>
          <a:endParaRPr lang="en-US"/>
        </a:p>
      </dgm:t>
    </dgm:pt>
    <dgm:pt modelId="{3FBA5A59-8A6C-4F82-94BC-0745FE6AFA23}" type="sibTrans" cxnId="{890FBA78-5EF3-4C28-BC86-4A0759C95FC0}">
      <dgm:prSet/>
      <dgm:spPr/>
      <dgm:t>
        <a:bodyPr/>
        <a:lstStyle/>
        <a:p>
          <a:endParaRPr lang="en-US"/>
        </a:p>
      </dgm:t>
    </dgm:pt>
    <dgm:pt modelId="{DF1BB1E6-829C-4481-B59B-0F26F8C42A23}">
      <dgm:prSet phldrT="[Text]" custT="1"/>
      <dgm:spPr/>
      <dgm:t>
        <a:bodyPr/>
        <a:lstStyle/>
        <a:p>
          <a:r>
            <a:rPr lang="en-US" sz="1400" dirty="0"/>
            <a:t>Closing Techniques</a:t>
          </a:r>
        </a:p>
      </dgm:t>
    </dgm:pt>
    <dgm:pt modelId="{57D8CD6F-F3DA-4A01-ADF1-C91F13BDC469}" type="parTrans" cxnId="{2B730354-4587-40CA-9B5F-60CB002F3912}">
      <dgm:prSet/>
      <dgm:spPr/>
      <dgm:t>
        <a:bodyPr/>
        <a:lstStyle/>
        <a:p>
          <a:endParaRPr lang="en-US"/>
        </a:p>
      </dgm:t>
    </dgm:pt>
    <dgm:pt modelId="{F4D5A1C8-BEDA-4A62-9CAF-6821194888D7}" type="sibTrans" cxnId="{2B730354-4587-40CA-9B5F-60CB002F3912}">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3"/>
      <dgm:spPr/>
    </dgm:pt>
    <dgm:pt modelId="{82171282-A646-4576-AB4C-5C8A06136ED3}" type="pres">
      <dgm:prSet presAssocID="{70FEEDF0-9ED0-4D7F-AB97-F24DEA096723}" presName="Child1" presStyleLbl="revTx" presStyleIdx="0" presStyleCnt="6" custScaleX="148012" custScaleY="130765" custLinFactNeighborX="26031" custLinFactNeighborY="-2247">
        <dgm:presLayoutVars>
          <dgm:chMax val="0"/>
          <dgm:chPref val="0"/>
          <dgm:bulletEnabled val="1"/>
        </dgm:presLayoutVars>
      </dgm:prSet>
      <dgm:spPr/>
    </dgm:pt>
    <dgm:pt modelId="{2B9101F4-B5D1-4AB7-BC83-753D06A88415}" type="pres">
      <dgm:prSet presAssocID="{70FEEDF0-9ED0-4D7F-AB97-F24DEA096723}" presName="Parent1" presStyleLbl="revTx" presStyleIdx="1" presStyleCnt="6">
        <dgm:presLayoutVars>
          <dgm:chMax val="1"/>
          <dgm:chPref val="1"/>
          <dgm:bulletEnabled val="1"/>
        </dgm:presLayoutVars>
      </dgm:prSet>
      <dgm:spPr/>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3"/>
      <dgm:spPr/>
    </dgm:pt>
    <dgm:pt modelId="{47FC99C1-6CDC-4E5F-82DC-8138B26E8725}" type="pres">
      <dgm:prSet presAssocID="{902514D4-9367-48BD-AB98-415C361E8095}" presName="Child2" presStyleLbl="revTx" presStyleIdx="2" presStyleCnt="6" custScaleX="150684" custScaleY="144247" custLinFactNeighborX="38577" custLinFactNeighborY="1315">
        <dgm:presLayoutVars>
          <dgm:chMax val="0"/>
          <dgm:chPref val="0"/>
          <dgm:bulletEnabled val="1"/>
        </dgm:presLayoutVars>
      </dgm:prSet>
      <dgm:spPr/>
    </dgm:pt>
    <dgm:pt modelId="{4E0AE086-AABF-4A0E-98D0-5626D79C154F}" type="pres">
      <dgm:prSet presAssocID="{902514D4-9367-48BD-AB98-415C361E8095}" presName="Parent2" presStyleLbl="revTx" presStyleIdx="3" presStyleCnt="6">
        <dgm:presLayoutVars>
          <dgm:chMax val="1"/>
          <dgm:chPref val="1"/>
          <dgm:bulletEnabled val="1"/>
        </dgm:presLayoutVars>
      </dgm:prSet>
      <dgm:spPr/>
    </dgm:pt>
    <dgm:pt modelId="{C57F095C-D392-4DF1-8FBB-9D795D0570B7}" type="pres">
      <dgm:prSet presAssocID="{42DDB17B-32B6-4380-AEA0-A9CDCE0F4C58}" presName="Accent3" presStyleCnt="0"/>
      <dgm:spPr/>
    </dgm:pt>
    <dgm:pt modelId="{339FCDE6-ACB1-4FC6-B770-034DE4C59DA1}" type="pres">
      <dgm:prSet presAssocID="{42DDB17B-32B6-4380-AEA0-A9CDCE0F4C58}" presName="Accent" presStyleLbl="node1" presStyleIdx="2" presStyleCnt="3"/>
      <dgm:spPr/>
    </dgm:pt>
    <dgm:pt modelId="{4708EA16-D5C5-4EE2-8A83-5B988D03B274}" type="pres">
      <dgm:prSet presAssocID="{42DDB17B-32B6-4380-AEA0-A9CDCE0F4C58}" presName="Child3" presStyleLbl="revTx" presStyleIdx="4" presStyleCnt="6" custScaleX="152729" custLinFactNeighborX="16658" custLinFactNeighborY="-1691">
        <dgm:presLayoutVars>
          <dgm:chMax val="0"/>
          <dgm:chPref val="0"/>
          <dgm:bulletEnabled val="1"/>
        </dgm:presLayoutVars>
      </dgm:prSet>
      <dgm:spPr/>
    </dgm:pt>
    <dgm:pt modelId="{6AED50E6-1C35-4B77-9E90-501897F8F6D8}" type="pres">
      <dgm:prSet presAssocID="{42DDB17B-32B6-4380-AEA0-A9CDCE0F4C58}" presName="Parent3" presStyleLbl="revTx" presStyleIdx="5" presStyleCnt="6">
        <dgm:presLayoutVars>
          <dgm:chMax val="1"/>
          <dgm:chPref val="1"/>
          <dgm:bulletEnabled val="1"/>
        </dgm:presLayoutVars>
      </dgm:prSet>
      <dgm:spPr/>
    </dgm:pt>
  </dgm:ptLst>
  <dgm:cxnLst>
    <dgm:cxn modelId="{3064ED05-7C34-49F7-BF9D-60BA36B6C51D}" type="presOf" srcId="{9EFDE1E0-36B2-42FD-8BC1-DEC0FAC5CDC6}" destId="{0746AFD6-81AF-4A03-965B-E5FD2AC99902}" srcOrd="0" destOrd="0" presId="urn:microsoft.com/office/officeart/2009/layout/CircleArrowProcess"/>
    <dgm:cxn modelId="{08A1E01B-B7BD-45E6-B736-DFCFED367A8B}" type="presOf" srcId="{12A28CF0-4E84-404B-BD05-C93E11DD70AF}" destId="{4708EA16-D5C5-4EE2-8A83-5B988D03B274}" srcOrd="0" destOrd="1" presId="urn:microsoft.com/office/officeart/2009/layout/CircleArrowProcess"/>
    <dgm:cxn modelId="{6826F124-D552-49ED-8D68-8D170C587EC1}" type="presOf" srcId="{AD13CCF9-E354-4373-B687-C856736F1065}" destId="{47FC99C1-6CDC-4E5F-82DC-8138B26E8725}" srcOrd="0" destOrd="1" presId="urn:microsoft.com/office/officeart/2009/layout/CircleArrowProcess"/>
    <dgm:cxn modelId="{14375E2C-D6C5-479B-8407-A7D83D76E72A}" srcId="{70FEEDF0-9ED0-4D7F-AB97-F24DEA096723}" destId="{2A852870-B74D-459C-8F84-EFB9808C8E9B}" srcOrd="1" destOrd="0" parTransId="{00FC1841-EBE5-4A0F-B55B-2B7C57776B9B}" sibTransId="{D9151988-DAC2-4D34-9322-F9B44F78873D}"/>
    <dgm:cxn modelId="{C9004133-AF49-44B6-88B8-57CEDE8D6FE3}" type="presOf" srcId="{902514D4-9367-48BD-AB98-415C361E8095}" destId="{4E0AE086-AABF-4A0E-98D0-5626D79C154F}" srcOrd="0" destOrd="0" presId="urn:microsoft.com/office/officeart/2009/layout/CircleArrowProcess"/>
    <dgm:cxn modelId="{5ACD7235-C46A-40C3-8884-E76CE7DEF142}" type="presOf" srcId="{D53DD227-766D-43B3-A751-1505FA50C5F4}" destId="{82171282-A646-4576-AB4C-5C8A06136ED3}" srcOrd="0" destOrd="2" presId="urn:microsoft.com/office/officeart/2009/layout/CircleArrowProcess"/>
    <dgm:cxn modelId="{9899A139-F359-4E6E-BE42-CED9B92A034E}" type="presOf" srcId="{2A852870-B74D-459C-8F84-EFB9808C8E9B}" destId="{82171282-A646-4576-AB4C-5C8A06136ED3}" srcOrd="0" destOrd="1" presId="urn:microsoft.com/office/officeart/2009/layout/CircleArrowProcess"/>
    <dgm:cxn modelId="{21EFD43D-4327-44DA-9B9E-C6C681F1369C}" type="presOf" srcId="{3983B1D4-E9F3-40E6-BD23-7E703B845062}" destId="{82171282-A646-4576-AB4C-5C8A06136ED3}" srcOrd="0" destOrd="0" presId="urn:microsoft.com/office/officeart/2009/layout/CircleArrowProcess"/>
    <dgm:cxn modelId="{829E3364-7A75-4A52-8D3C-35B0E3BB7D32}" type="presOf" srcId="{81D6D67D-53AE-4820-9DCF-7693A7DC6D1A}" destId="{82171282-A646-4576-AB4C-5C8A06136ED3}" srcOrd="0" destOrd="3" presId="urn:microsoft.com/office/officeart/2009/layout/CircleArrowProcess"/>
    <dgm:cxn modelId="{EB938D64-1D14-4A6B-8985-B8FBFF010A98}" srcId="{902514D4-9367-48BD-AB98-415C361E8095}" destId="{5720BFA2-31D7-42F6-88A8-7BF68DA83CAD}" srcOrd="3" destOrd="0" parTransId="{FA9CEE3A-E7F6-4081-BD70-1D25EC8F26A0}" sibTransId="{661CBB32-0465-4A66-BEBD-78C478AFC23D}"/>
    <dgm:cxn modelId="{15404C65-D003-491E-A1D1-DE88205F2BD6}" type="presOf" srcId="{DF1BB1E6-829C-4481-B59B-0F26F8C42A23}" destId="{4708EA16-D5C5-4EE2-8A83-5B988D03B274}" srcOrd="0" destOrd="3" presId="urn:microsoft.com/office/officeart/2009/layout/CircleArrowProcess"/>
    <dgm:cxn modelId="{1AEA3C66-439F-48A3-B99D-0D020268BA03}" type="presOf" srcId="{0E8F8A05-7FEA-4449-970F-94AD5455D0A3}" destId="{82171282-A646-4576-AB4C-5C8A06136ED3}" srcOrd="0" destOrd="4" presId="urn:microsoft.com/office/officeart/2009/layout/CircleArrowProcess"/>
    <dgm:cxn modelId="{E25AD94A-BD2E-48AE-BD3D-D5B593C9C717}" srcId="{70FEEDF0-9ED0-4D7F-AB97-F24DEA096723}" destId="{81D6D67D-53AE-4820-9DCF-7693A7DC6D1A}" srcOrd="3" destOrd="0" parTransId="{CA29A2F1-1A71-47E9-AEFC-A5A5A04F6C0D}" sibTransId="{39C9B511-59A4-4A52-AF3B-4FAD39BE998F}"/>
    <dgm:cxn modelId="{0240566B-928D-42F9-A765-C591809AAE33}" srcId="{902514D4-9367-48BD-AB98-415C361E8095}" destId="{32EDCF16-5AA6-464A-B649-4803504CAE86}" srcOrd="2" destOrd="0" parTransId="{A1499DA9-EC04-43E6-85A8-39036BA31592}" sibTransId="{E4012107-EDD2-401B-96BA-C98454E188FA}"/>
    <dgm:cxn modelId="{664DFF4C-E1B0-4AE3-9A2D-2413214F1402}" srcId="{902514D4-9367-48BD-AB98-415C361E8095}" destId="{BCC44E0D-2E84-42AD-BFBC-B1DB0B59B688}" srcOrd="0" destOrd="0" parTransId="{7E0E6D07-FB18-4817-BC96-566987AEC0E5}" sibTransId="{B6560097-BCA9-4F02-8ED2-12737AEC23F1}"/>
    <dgm:cxn modelId="{2B730354-4587-40CA-9B5F-60CB002F3912}" srcId="{42DDB17B-32B6-4380-AEA0-A9CDCE0F4C58}" destId="{DF1BB1E6-829C-4481-B59B-0F26F8C42A23}" srcOrd="3" destOrd="0" parTransId="{57D8CD6F-F3DA-4A01-ADF1-C91F13BDC469}" sibTransId="{F4D5A1C8-BEDA-4A62-9CAF-6821194888D7}"/>
    <dgm:cxn modelId="{26755254-41E9-4B8D-9575-AED9C008015C}" srcId="{9EFDE1E0-36B2-42FD-8BC1-DEC0FAC5CDC6}" destId="{70FEEDF0-9ED0-4D7F-AB97-F24DEA096723}" srcOrd="0" destOrd="0" parTransId="{6A0DD80F-58E3-4F5A-8C14-0C7F080FC469}" sibTransId="{5AEE57B6-452E-4D6B-9FEC-128B713CC6B5}"/>
    <dgm:cxn modelId="{84A39D74-ACD5-4AD1-8DF9-A4C64E2726E0}" type="presOf" srcId="{42DDB17B-32B6-4380-AEA0-A9CDCE0F4C58}" destId="{6AED50E6-1C35-4B77-9E90-501897F8F6D8}" srcOrd="0" destOrd="0" presId="urn:microsoft.com/office/officeart/2009/layout/CircleArrowProcess"/>
    <dgm:cxn modelId="{890FBA78-5EF3-4C28-BC86-4A0759C95FC0}" srcId="{70FEEDF0-9ED0-4D7F-AB97-F24DEA096723}" destId="{D53DD227-766D-43B3-A751-1505FA50C5F4}" srcOrd="2" destOrd="0" parTransId="{E623D543-356A-4732-BB5F-42D95297CE0E}" sibTransId="{3FBA5A59-8A6C-4F82-94BC-0745FE6AFA23}"/>
    <dgm:cxn modelId="{EC73D28B-E1B0-4A21-84D6-9486C56E714D}" srcId="{9EFDE1E0-36B2-42FD-8BC1-DEC0FAC5CDC6}" destId="{902514D4-9367-48BD-AB98-415C361E8095}" srcOrd="1" destOrd="0" parTransId="{8583B2DE-149D-4FA0-B8A4-627F65C95D74}" sibTransId="{E602F495-06AD-4078-A149-C6C8558402F7}"/>
    <dgm:cxn modelId="{103B6B91-8CC9-4D40-B800-3DD59F11CB88}" srcId="{9EFDE1E0-36B2-42FD-8BC1-DEC0FAC5CDC6}" destId="{42DDB17B-32B6-4380-AEA0-A9CDCE0F4C58}" srcOrd="2" destOrd="0" parTransId="{0542F929-D3C4-4E9C-A3C8-6EF7FF18FFBD}" sibTransId="{B503D57E-B88B-42C1-9990-439FB88B1A35}"/>
    <dgm:cxn modelId="{8D940798-709B-4A74-8A87-9F7D42E3E7F3}" srcId="{70FEEDF0-9ED0-4D7F-AB97-F24DEA096723}" destId="{0E8F8A05-7FEA-4449-970F-94AD5455D0A3}" srcOrd="4" destOrd="0" parTransId="{921A6C7B-B6C1-4432-8694-73563B6AEEF5}" sibTransId="{50908883-63C4-4656-A944-523E1C3D333F}"/>
    <dgm:cxn modelId="{B01C33A7-8A0C-4A88-A482-547561053F08}" type="presOf" srcId="{70FEEDF0-9ED0-4D7F-AB97-F24DEA096723}" destId="{2B9101F4-B5D1-4AB7-BC83-753D06A88415}" srcOrd="0" destOrd="0" presId="urn:microsoft.com/office/officeart/2009/layout/CircleArrowProcess"/>
    <dgm:cxn modelId="{EE2D7EB0-2491-4620-9484-128EFCB0CCFB}" srcId="{70FEEDF0-9ED0-4D7F-AB97-F24DEA096723}" destId="{3983B1D4-E9F3-40E6-BD23-7E703B845062}" srcOrd="0" destOrd="0" parTransId="{4F492F41-738A-495A-BD66-62C92425C206}" sibTransId="{C87237CF-A497-41CE-A1FA-5B148B026A29}"/>
    <dgm:cxn modelId="{716BD3C1-0FA4-44F0-91E6-F8B446A67E49}" type="presOf" srcId="{BCC44E0D-2E84-42AD-BFBC-B1DB0B59B688}" destId="{47FC99C1-6CDC-4E5F-82DC-8138B26E8725}" srcOrd="0" destOrd="0" presId="urn:microsoft.com/office/officeart/2009/layout/CircleArrowProcess"/>
    <dgm:cxn modelId="{212F9BCB-0BE8-4984-85D4-24CD92875557}" type="presOf" srcId="{7B4759E5-D090-4169-B095-7F93192E3AD7}" destId="{4708EA16-D5C5-4EE2-8A83-5B988D03B274}" srcOrd="0" destOrd="2" presId="urn:microsoft.com/office/officeart/2009/layout/CircleArrowProcess"/>
    <dgm:cxn modelId="{EDDAC9D5-C3EF-4E7B-B964-9C3CAD533FE4}" srcId="{902514D4-9367-48BD-AB98-415C361E8095}" destId="{AD13CCF9-E354-4373-B687-C856736F1065}" srcOrd="1" destOrd="0" parTransId="{59230521-6941-404E-AB39-FD1E0D3BFD4D}" sibTransId="{B99B1752-3797-4E89-9B32-F8A8B0A94AC1}"/>
    <dgm:cxn modelId="{91D1D1E1-44B5-4F8E-8C6F-0F363853E815}" type="presOf" srcId="{32EDCF16-5AA6-464A-B649-4803504CAE86}" destId="{47FC99C1-6CDC-4E5F-82DC-8138B26E8725}" srcOrd="0" destOrd="2" presId="urn:microsoft.com/office/officeart/2009/layout/CircleArrowProcess"/>
    <dgm:cxn modelId="{8CEF87E4-4159-499F-BEFD-0ED5C9C21682}" srcId="{42DDB17B-32B6-4380-AEA0-A9CDCE0F4C58}" destId="{7B4759E5-D090-4169-B095-7F93192E3AD7}" srcOrd="2" destOrd="0" parTransId="{DAE1DC3E-CC13-48D5-A225-19A62ED36208}" sibTransId="{4995E391-0564-443E-81BB-2C903CC1624C}"/>
    <dgm:cxn modelId="{D9AB0AE6-F18B-4A70-BFB4-908F5D928CC4}" srcId="{42DDB17B-32B6-4380-AEA0-A9CDCE0F4C58}" destId="{8DC3B0AC-5266-485C-BEE0-5EA316ED6351}" srcOrd="0" destOrd="0" parTransId="{4AF62E0A-68C0-4E36-A271-5E981705ABD4}" sibTransId="{09B5E930-7BFA-4193-A015-8BA2F8D85EED}"/>
    <dgm:cxn modelId="{297128EE-1E8D-4F19-99A9-24D20B8B8DEE}" srcId="{42DDB17B-32B6-4380-AEA0-A9CDCE0F4C58}" destId="{12A28CF0-4E84-404B-BD05-C93E11DD70AF}" srcOrd="1" destOrd="0" parTransId="{A8D02A92-D95A-43FA-89EC-C2659BCB74B4}" sibTransId="{8CF69FEC-4148-4199-8D68-EFD55841612F}"/>
    <dgm:cxn modelId="{205D98F2-7649-4B22-9C7D-CB435B878DE5}" type="presOf" srcId="{5720BFA2-31D7-42F6-88A8-7BF68DA83CAD}" destId="{47FC99C1-6CDC-4E5F-82DC-8138B26E8725}" srcOrd="0" destOrd="3" presId="urn:microsoft.com/office/officeart/2009/layout/CircleArrowProcess"/>
    <dgm:cxn modelId="{1B293EFC-EB57-4EFF-B746-5E727D2F34A8}" type="presOf" srcId="{8DC3B0AC-5266-485C-BEE0-5EA316ED6351}" destId="{4708EA16-D5C5-4EE2-8A83-5B988D03B274}" srcOrd="0" destOrd="0" presId="urn:microsoft.com/office/officeart/2009/layout/CircleArrowProcess"/>
    <dgm:cxn modelId="{F80B6E4E-8530-407B-B095-0491343B2370}" type="presParOf" srcId="{0746AFD6-81AF-4A03-965B-E5FD2AC99902}" destId="{B8A5ADE6-C095-47F2-9BD8-3724EF926095}" srcOrd="0" destOrd="0" presId="urn:microsoft.com/office/officeart/2009/layout/CircleArrowProcess"/>
    <dgm:cxn modelId="{F4038CEC-1F82-4468-9968-6BDEB5BCB1D6}" type="presParOf" srcId="{B8A5ADE6-C095-47F2-9BD8-3724EF926095}" destId="{8BB83C97-51F0-45C6-863A-E48679F22BC5}" srcOrd="0" destOrd="0" presId="urn:microsoft.com/office/officeart/2009/layout/CircleArrowProcess"/>
    <dgm:cxn modelId="{55DC85B6-6B38-4AB7-9B24-C2B37206D323}" type="presParOf" srcId="{0746AFD6-81AF-4A03-965B-E5FD2AC99902}" destId="{82171282-A646-4576-AB4C-5C8A06136ED3}" srcOrd="1" destOrd="0" presId="urn:microsoft.com/office/officeart/2009/layout/CircleArrowProcess"/>
    <dgm:cxn modelId="{0845DD23-B2D5-47E4-8AF6-83BE4803B21A}" type="presParOf" srcId="{0746AFD6-81AF-4A03-965B-E5FD2AC99902}" destId="{2B9101F4-B5D1-4AB7-BC83-753D06A88415}" srcOrd="2" destOrd="0" presId="urn:microsoft.com/office/officeart/2009/layout/CircleArrowProcess"/>
    <dgm:cxn modelId="{66DC735F-DB28-4FEE-93F9-5048A090D69D}" type="presParOf" srcId="{0746AFD6-81AF-4A03-965B-E5FD2AC99902}" destId="{49C4C8C0-A665-47B8-AD0B-A80BD66447C9}" srcOrd="3" destOrd="0" presId="urn:microsoft.com/office/officeart/2009/layout/CircleArrowProcess"/>
    <dgm:cxn modelId="{ADACEFE1-C8DE-4AB6-BA9A-19D8325C4383}" type="presParOf" srcId="{49C4C8C0-A665-47B8-AD0B-A80BD66447C9}" destId="{12D2183B-C8C1-4ADD-8BFA-63A0024D79DB}" srcOrd="0" destOrd="0" presId="urn:microsoft.com/office/officeart/2009/layout/CircleArrowProcess"/>
    <dgm:cxn modelId="{838A538F-2E84-46BF-872C-80FD5A39DBA8}" type="presParOf" srcId="{0746AFD6-81AF-4A03-965B-E5FD2AC99902}" destId="{47FC99C1-6CDC-4E5F-82DC-8138B26E8725}" srcOrd="4" destOrd="0" presId="urn:microsoft.com/office/officeart/2009/layout/CircleArrowProcess"/>
    <dgm:cxn modelId="{303E99D1-4CC8-46C8-A33D-6B8C0A7640B1}" type="presParOf" srcId="{0746AFD6-81AF-4A03-965B-E5FD2AC99902}" destId="{4E0AE086-AABF-4A0E-98D0-5626D79C154F}" srcOrd="5" destOrd="0" presId="urn:microsoft.com/office/officeart/2009/layout/CircleArrowProcess"/>
    <dgm:cxn modelId="{66C1CF45-28B5-44CB-9914-F31D55E6D8F7}" type="presParOf" srcId="{0746AFD6-81AF-4A03-965B-E5FD2AC99902}" destId="{C57F095C-D392-4DF1-8FBB-9D795D0570B7}" srcOrd="6" destOrd="0" presId="urn:microsoft.com/office/officeart/2009/layout/CircleArrowProcess"/>
    <dgm:cxn modelId="{34B40DFA-A669-4C4C-A55C-62901B802886}" type="presParOf" srcId="{C57F095C-D392-4DF1-8FBB-9D795D0570B7}" destId="{339FCDE6-ACB1-4FC6-B770-034DE4C59DA1}" srcOrd="0" destOrd="0" presId="urn:microsoft.com/office/officeart/2009/layout/CircleArrowProcess"/>
    <dgm:cxn modelId="{959CB7DB-2576-45B4-B9B4-C093197DB65B}" type="presParOf" srcId="{0746AFD6-81AF-4A03-965B-E5FD2AC99902}" destId="{4708EA16-D5C5-4EE2-8A83-5B988D03B274}" srcOrd="7" destOrd="0" presId="urn:microsoft.com/office/officeart/2009/layout/CircleArrowProcess"/>
    <dgm:cxn modelId="{95C9BE3F-FA1A-4075-9B50-A143EF2A8060}" type="presParOf" srcId="{0746AFD6-81AF-4A03-965B-E5FD2AC99902}" destId="{6AED50E6-1C35-4B77-9E90-501897F8F6D8}"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78E9A0-1535-44D3-9FDE-A1A4225A65B8}"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9BB000B9-CEFD-4759-AC1C-AB6FA87E2953}">
      <dgm:prSet phldrT="[Text]"/>
      <dgm:spPr/>
      <dgm:t>
        <a:bodyPr/>
        <a:lstStyle/>
        <a:p>
          <a:r>
            <a:rPr lang="en-US" dirty="0"/>
            <a:t>R.O.I.</a:t>
          </a:r>
        </a:p>
      </dgm:t>
    </dgm:pt>
    <dgm:pt modelId="{E3D62992-0654-44CE-A633-01D219AC6DDF}" type="parTrans" cxnId="{CBB12783-90CD-42F3-B038-096DDAB95DED}">
      <dgm:prSet/>
      <dgm:spPr/>
      <dgm:t>
        <a:bodyPr/>
        <a:lstStyle/>
        <a:p>
          <a:endParaRPr lang="en-US"/>
        </a:p>
      </dgm:t>
    </dgm:pt>
    <dgm:pt modelId="{A9BB083F-3C35-4C93-90DB-68D6A4E706FC}" type="sibTrans" cxnId="{CBB12783-90CD-42F3-B038-096DDAB95DED}">
      <dgm:prSet/>
      <dgm:spPr/>
      <dgm:t>
        <a:bodyPr/>
        <a:lstStyle/>
        <a:p>
          <a:endParaRPr lang="en-US"/>
        </a:p>
      </dgm:t>
    </dgm:pt>
    <dgm:pt modelId="{AE1B6360-BE36-428F-BBBB-B3A8D3F55396}">
      <dgm:prSet phldrT="[Text]"/>
      <dgm:spPr/>
      <dgm:t>
        <a:bodyPr/>
        <a:lstStyle/>
        <a:p>
          <a:r>
            <a:rPr lang="en-US" dirty="0"/>
            <a:t>Credibility</a:t>
          </a:r>
        </a:p>
      </dgm:t>
    </dgm:pt>
    <dgm:pt modelId="{1C12DA48-1B65-4527-BEDD-F1D7668A50AA}" type="parTrans" cxnId="{94B1F38F-39A5-4795-B793-854DDCDA58A1}">
      <dgm:prSet/>
      <dgm:spPr/>
      <dgm:t>
        <a:bodyPr/>
        <a:lstStyle/>
        <a:p>
          <a:endParaRPr lang="en-US"/>
        </a:p>
      </dgm:t>
    </dgm:pt>
    <dgm:pt modelId="{FF193E19-93D4-4FD3-80AF-869360119645}" type="sibTrans" cxnId="{94B1F38F-39A5-4795-B793-854DDCDA58A1}">
      <dgm:prSet/>
      <dgm:spPr/>
      <dgm:t>
        <a:bodyPr/>
        <a:lstStyle/>
        <a:p>
          <a:endParaRPr lang="en-US"/>
        </a:p>
      </dgm:t>
    </dgm:pt>
    <dgm:pt modelId="{ACD96F02-9EAE-4203-9DA6-A26A7C51D645}">
      <dgm:prSet phldrT="[Text]"/>
      <dgm:spPr/>
      <dgm:t>
        <a:bodyPr/>
        <a:lstStyle/>
        <a:p>
          <a:r>
            <a:rPr lang="en-US" dirty="0"/>
            <a:t>Signage</a:t>
          </a:r>
        </a:p>
      </dgm:t>
    </dgm:pt>
    <dgm:pt modelId="{2378C0F6-9296-4990-B87F-450FC9E55083}" type="parTrans" cxnId="{532100EB-850E-4FEE-9327-B22FD6B562A2}">
      <dgm:prSet/>
      <dgm:spPr/>
      <dgm:t>
        <a:bodyPr/>
        <a:lstStyle/>
        <a:p>
          <a:endParaRPr lang="en-US"/>
        </a:p>
      </dgm:t>
    </dgm:pt>
    <dgm:pt modelId="{CB149E71-C3BD-44DB-8B6D-588762340EB2}" type="sibTrans" cxnId="{532100EB-850E-4FEE-9327-B22FD6B562A2}">
      <dgm:prSet/>
      <dgm:spPr/>
      <dgm:t>
        <a:bodyPr/>
        <a:lstStyle/>
        <a:p>
          <a:endParaRPr lang="en-US"/>
        </a:p>
      </dgm:t>
    </dgm:pt>
    <dgm:pt modelId="{69D4AE42-48E4-401B-BB9B-96478AA7043E}">
      <dgm:prSet phldrT="[Text]"/>
      <dgm:spPr/>
      <dgm:t>
        <a:bodyPr/>
        <a:lstStyle/>
        <a:p>
          <a:r>
            <a:rPr lang="en-US" dirty="0"/>
            <a:t>Syndication</a:t>
          </a:r>
        </a:p>
      </dgm:t>
    </dgm:pt>
    <dgm:pt modelId="{716C5F99-9F14-4A7B-86AA-40799B7C7F57}" type="parTrans" cxnId="{A752647D-1A92-4DA1-A507-EC522953DABD}">
      <dgm:prSet/>
      <dgm:spPr/>
      <dgm:t>
        <a:bodyPr/>
        <a:lstStyle/>
        <a:p>
          <a:endParaRPr lang="en-US"/>
        </a:p>
      </dgm:t>
    </dgm:pt>
    <dgm:pt modelId="{AAC8C252-DC03-4E5E-BDC2-10A32DC80F23}" type="sibTrans" cxnId="{A752647D-1A92-4DA1-A507-EC522953DABD}">
      <dgm:prSet/>
      <dgm:spPr/>
      <dgm:t>
        <a:bodyPr/>
        <a:lstStyle/>
        <a:p>
          <a:endParaRPr lang="en-US"/>
        </a:p>
      </dgm:t>
    </dgm:pt>
    <dgm:pt modelId="{40476047-6221-4632-94C3-5307B9B26395}">
      <dgm:prSet phldrT="[Text]"/>
      <dgm:spPr/>
      <dgm:t>
        <a:bodyPr/>
        <a:lstStyle/>
        <a:p>
          <a:r>
            <a:rPr lang="en-US" dirty="0"/>
            <a:t>Multi-Transaction</a:t>
          </a:r>
        </a:p>
      </dgm:t>
    </dgm:pt>
    <dgm:pt modelId="{76630C80-C44F-4D33-9F8D-5321C8E8633A}" type="parTrans" cxnId="{6810FD73-23AF-49A6-818D-BD343D808572}">
      <dgm:prSet/>
      <dgm:spPr/>
      <dgm:t>
        <a:bodyPr/>
        <a:lstStyle/>
        <a:p>
          <a:endParaRPr lang="en-US"/>
        </a:p>
      </dgm:t>
    </dgm:pt>
    <dgm:pt modelId="{3935C437-BA70-4507-BF1D-DAE1EA7A4682}" type="sibTrans" cxnId="{6810FD73-23AF-49A6-818D-BD343D808572}">
      <dgm:prSet/>
      <dgm:spPr/>
      <dgm:t>
        <a:bodyPr/>
        <a:lstStyle/>
        <a:p>
          <a:endParaRPr lang="en-US"/>
        </a:p>
      </dgm:t>
    </dgm:pt>
    <dgm:pt modelId="{849E7A1C-A316-4699-B817-EA902C04917A}">
      <dgm:prSet phldrT="[Text]"/>
      <dgm:spPr/>
      <dgm:t>
        <a:bodyPr/>
        <a:lstStyle/>
        <a:p>
          <a:r>
            <a:rPr lang="en-US" dirty="0"/>
            <a:t>Buyers</a:t>
          </a:r>
        </a:p>
      </dgm:t>
    </dgm:pt>
    <dgm:pt modelId="{3F8A6656-7C09-4B1C-9215-1998B084E59E}" type="parTrans" cxnId="{32CC02F0-7088-4EF4-A81E-93826F34AE2E}">
      <dgm:prSet/>
      <dgm:spPr/>
      <dgm:t>
        <a:bodyPr/>
        <a:lstStyle/>
        <a:p>
          <a:endParaRPr lang="en-US"/>
        </a:p>
      </dgm:t>
    </dgm:pt>
    <dgm:pt modelId="{9536F626-2694-4C35-808E-F98E1D60B9AA}" type="sibTrans" cxnId="{32CC02F0-7088-4EF4-A81E-93826F34AE2E}">
      <dgm:prSet/>
      <dgm:spPr/>
      <dgm:t>
        <a:bodyPr/>
        <a:lstStyle/>
        <a:p>
          <a:endParaRPr lang="en-US"/>
        </a:p>
      </dgm:t>
    </dgm:pt>
    <dgm:pt modelId="{4655CF17-569D-4F9C-B156-4DC53AD8CE81}">
      <dgm:prSet phldrT="[Text]" phldr="1"/>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dirty="0"/>
        </a:p>
      </dgm:t>
    </dgm:pt>
    <dgm:pt modelId="{EDB5DD3F-48A8-45A3-9D8E-AEFE18FB3481}" type="sibTrans" cxnId="{B5BF4A19-C468-4FCF-BE83-FCF888DEBA07}">
      <dgm:prSet/>
      <dgm:spPr/>
      <dgm:t>
        <a:bodyPr/>
        <a:lstStyle/>
        <a:p>
          <a:endParaRPr lang="en-US"/>
        </a:p>
      </dgm:t>
    </dgm:pt>
    <dgm:pt modelId="{44EB4BB7-D36B-49E6-9664-7F922CC1277A}" type="parTrans" cxnId="{B5BF4A19-C468-4FCF-BE83-FCF888DEBA07}">
      <dgm:prSet/>
      <dgm:spPr/>
      <dgm:t>
        <a:bodyPr/>
        <a:lstStyle/>
        <a:p>
          <a:endParaRPr lang="en-US"/>
        </a:p>
      </dgm:t>
    </dgm:pt>
    <dgm:pt modelId="{11E89A0D-55C9-4834-9B45-451140F8FE25}" type="pres">
      <dgm:prSet presAssocID="{3B78E9A0-1535-44D3-9FDE-A1A4225A65B8}" presName="Name0" presStyleCnt="0">
        <dgm:presLayoutVars>
          <dgm:chMax val="1"/>
          <dgm:chPref val="1"/>
          <dgm:dir/>
          <dgm:animOne val="branch"/>
          <dgm:animLvl val="lvl"/>
        </dgm:presLayoutVars>
      </dgm:prSet>
      <dgm:spPr/>
    </dgm:pt>
    <dgm:pt modelId="{D8E4022F-47B7-4079-9EA4-B2840C1C4EC8}" type="pres">
      <dgm:prSet presAssocID="{4655CF17-569D-4F9C-B156-4DC53AD8CE81}" presName="Parent" presStyleLbl="node0" presStyleIdx="0" presStyleCnt="1">
        <dgm:presLayoutVars>
          <dgm:chMax val="6"/>
          <dgm:chPref val="6"/>
        </dgm:presLayoutVars>
      </dgm:prSet>
      <dgm:spPr/>
    </dgm:pt>
    <dgm:pt modelId="{A9235118-28F9-47F6-8E92-0E1EDD61A7F1}" type="pres">
      <dgm:prSet presAssocID="{9BB000B9-CEFD-4759-AC1C-AB6FA87E2953}" presName="Accent1" presStyleCnt="0"/>
      <dgm:spPr/>
    </dgm:pt>
    <dgm:pt modelId="{8A6C764B-FC4C-4F06-8DC5-EF2A4DB27584}" type="pres">
      <dgm:prSet presAssocID="{9BB000B9-CEFD-4759-AC1C-AB6FA87E2953}" presName="Accent" presStyleLbl="bgShp" presStyleIdx="0" presStyleCnt="6"/>
      <dgm:spPr/>
    </dgm:pt>
    <dgm:pt modelId="{C9516B50-B5DC-4918-AE5E-8F8D491C9519}" type="pres">
      <dgm:prSet presAssocID="{9BB000B9-CEFD-4759-AC1C-AB6FA87E2953}" presName="Child1" presStyleLbl="node1" presStyleIdx="0" presStyleCnt="6">
        <dgm:presLayoutVars>
          <dgm:chMax val="0"/>
          <dgm:chPref val="0"/>
          <dgm:bulletEnabled val="1"/>
        </dgm:presLayoutVars>
      </dgm:prSet>
      <dgm:spPr/>
    </dgm:pt>
    <dgm:pt modelId="{43C3865E-5DF7-462A-9CD7-E61FF4C31F70}" type="pres">
      <dgm:prSet presAssocID="{AE1B6360-BE36-428F-BBBB-B3A8D3F55396}" presName="Accent2" presStyleCnt="0"/>
      <dgm:spPr/>
    </dgm:pt>
    <dgm:pt modelId="{991269B6-33E8-41FD-AFAD-8FB0490ED0B6}" type="pres">
      <dgm:prSet presAssocID="{AE1B6360-BE36-428F-BBBB-B3A8D3F55396}" presName="Accent" presStyleLbl="bgShp" presStyleIdx="1" presStyleCnt="6"/>
      <dgm:spPr/>
    </dgm:pt>
    <dgm:pt modelId="{98205168-8EEC-4B43-80CA-6E89E43AE2F1}" type="pres">
      <dgm:prSet presAssocID="{AE1B6360-BE36-428F-BBBB-B3A8D3F55396}" presName="Child2" presStyleLbl="node1" presStyleIdx="1" presStyleCnt="6">
        <dgm:presLayoutVars>
          <dgm:chMax val="0"/>
          <dgm:chPref val="0"/>
          <dgm:bulletEnabled val="1"/>
        </dgm:presLayoutVars>
      </dgm:prSet>
      <dgm:spPr/>
    </dgm:pt>
    <dgm:pt modelId="{1201406D-966C-4AED-8A42-3743793C8E14}" type="pres">
      <dgm:prSet presAssocID="{ACD96F02-9EAE-4203-9DA6-A26A7C51D645}" presName="Accent3" presStyleCnt="0"/>
      <dgm:spPr/>
    </dgm:pt>
    <dgm:pt modelId="{CF299B4F-0FFA-4361-9C3B-DB322147EE59}" type="pres">
      <dgm:prSet presAssocID="{ACD96F02-9EAE-4203-9DA6-A26A7C51D645}" presName="Accent" presStyleLbl="bgShp" presStyleIdx="2" presStyleCnt="6"/>
      <dgm:spPr/>
    </dgm:pt>
    <dgm:pt modelId="{E6BD6F50-AB3E-42CD-B4A2-12AD045F831D}" type="pres">
      <dgm:prSet presAssocID="{ACD96F02-9EAE-4203-9DA6-A26A7C51D645}" presName="Child3" presStyleLbl="node1" presStyleIdx="2" presStyleCnt="6" custLinFactNeighborY="768">
        <dgm:presLayoutVars>
          <dgm:chMax val="0"/>
          <dgm:chPref val="0"/>
          <dgm:bulletEnabled val="1"/>
        </dgm:presLayoutVars>
      </dgm:prSet>
      <dgm:spPr/>
    </dgm:pt>
    <dgm:pt modelId="{E9523294-10D1-4A1A-B6F4-0541EB2AA1A9}" type="pres">
      <dgm:prSet presAssocID="{69D4AE42-48E4-401B-BB9B-96478AA7043E}" presName="Accent4" presStyleCnt="0"/>
      <dgm:spPr/>
    </dgm:pt>
    <dgm:pt modelId="{77FCCA0D-B99F-4341-8EFF-A232B5EEA306}" type="pres">
      <dgm:prSet presAssocID="{69D4AE42-48E4-401B-BB9B-96478AA7043E}" presName="Accent" presStyleLbl="bgShp" presStyleIdx="3" presStyleCnt="6"/>
      <dgm:spPr/>
    </dgm:pt>
    <dgm:pt modelId="{E4D8B33D-0CBB-4AB1-8EAB-E775F80B50FA}" type="pres">
      <dgm:prSet presAssocID="{69D4AE42-48E4-401B-BB9B-96478AA7043E}" presName="Child4" presStyleLbl="node1" presStyleIdx="3" presStyleCnt="6">
        <dgm:presLayoutVars>
          <dgm:chMax val="0"/>
          <dgm:chPref val="0"/>
          <dgm:bulletEnabled val="1"/>
        </dgm:presLayoutVars>
      </dgm:prSet>
      <dgm:spPr/>
    </dgm:pt>
    <dgm:pt modelId="{9DEEBC03-11BC-4CB8-B5ED-CA747D9AF60C}" type="pres">
      <dgm:prSet presAssocID="{40476047-6221-4632-94C3-5307B9B26395}" presName="Accent5" presStyleCnt="0"/>
      <dgm:spPr/>
    </dgm:pt>
    <dgm:pt modelId="{2D85A14A-70CD-4B1D-96F1-CD5D337E1725}" type="pres">
      <dgm:prSet presAssocID="{40476047-6221-4632-94C3-5307B9B26395}" presName="Accent" presStyleLbl="bgShp" presStyleIdx="4" presStyleCnt="6"/>
      <dgm:spPr/>
    </dgm:pt>
    <dgm:pt modelId="{4EFB8BB2-A9B1-4BE7-ACE2-1AB13F845C54}" type="pres">
      <dgm:prSet presAssocID="{40476047-6221-4632-94C3-5307B9B26395}" presName="Child5" presStyleLbl="node1" presStyleIdx="4" presStyleCnt="6">
        <dgm:presLayoutVars>
          <dgm:chMax val="0"/>
          <dgm:chPref val="0"/>
          <dgm:bulletEnabled val="1"/>
        </dgm:presLayoutVars>
      </dgm:prSet>
      <dgm:spPr/>
    </dgm:pt>
    <dgm:pt modelId="{7E885925-3294-4904-B2FB-302228F5B28C}" type="pres">
      <dgm:prSet presAssocID="{849E7A1C-A316-4699-B817-EA902C04917A}" presName="Accent6" presStyleCnt="0"/>
      <dgm:spPr/>
    </dgm:pt>
    <dgm:pt modelId="{E09A0942-567F-4B52-8A90-89255AD87FD8}" type="pres">
      <dgm:prSet presAssocID="{849E7A1C-A316-4699-B817-EA902C04917A}" presName="Accent" presStyleLbl="bgShp" presStyleIdx="5" presStyleCnt="6"/>
      <dgm:spPr/>
    </dgm:pt>
    <dgm:pt modelId="{CBCD0D20-CE9B-4022-834F-553B52BF988E}" type="pres">
      <dgm:prSet presAssocID="{849E7A1C-A316-4699-B817-EA902C04917A}" presName="Child6" presStyleLbl="node1" presStyleIdx="5" presStyleCnt="6" custLinFactNeighborX="2155" custLinFactNeighborY="-1661">
        <dgm:presLayoutVars>
          <dgm:chMax val="0"/>
          <dgm:chPref val="0"/>
          <dgm:bulletEnabled val="1"/>
        </dgm:presLayoutVars>
      </dgm:prSet>
      <dgm:spPr/>
    </dgm:pt>
  </dgm:ptLst>
  <dgm:cxnLst>
    <dgm:cxn modelId="{19292C0F-F4AB-4095-A9B9-6EB9B838C230}" type="presOf" srcId="{4655CF17-569D-4F9C-B156-4DC53AD8CE81}" destId="{D8E4022F-47B7-4079-9EA4-B2840C1C4EC8}" srcOrd="0" destOrd="0" presId="urn:microsoft.com/office/officeart/2011/layout/HexagonRadial"/>
    <dgm:cxn modelId="{B5BF4A19-C468-4FCF-BE83-FCF888DEBA07}" srcId="{3B78E9A0-1535-44D3-9FDE-A1A4225A65B8}" destId="{4655CF17-569D-4F9C-B156-4DC53AD8CE81}" srcOrd="0" destOrd="0" parTransId="{44EB4BB7-D36B-49E6-9664-7F922CC1277A}" sibTransId="{EDB5DD3F-48A8-45A3-9D8E-AEFE18FB3481}"/>
    <dgm:cxn modelId="{C2055D2E-3F78-4B60-A410-1E3F6C532CCD}" type="presOf" srcId="{849E7A1C-A316-4699-B817-EA902C04917A}" destId="{CBCD0D20-CE9B-4022-834F-553B52BF988E}" srcOrd="0" destOrd="0" presId="urn:microsoft.com/office/officeart/2011/layout/HexagonRadial"/>
    <dgm:cxn modelId="{9AF49B53-E8F5-453F-91C6-D9FB1F7DEFB3}" type="presOf" srcId="{40476047-6221-4632-94C3-5307B9B26395}" destId="{4EFB8BB2-A9B1-4BE7-ACE2-1AB13F845C54}" srcOrd="0" destOrd="0" presId="urn:microsoft.com/office/officeart/2011/layout/HexagonRadial"/>
    <dgm:cxn modelId="{A601F353-69F7-4147-A925-3EFD28CA9E9B}" type="presOf" srcId="{AE1B6360-BE36-428F-BBBB-B3A8D3F55396}" destId="{98205168-8EEC-4B43-80CA-6E89E43AE2F1}" srcOrd="0" destOrd="0" presId="urn:microsoft.com/office/officeart/2011/layout/HexagonRadial"/>
    <dgm:cxn modelId="{6810FD73-23AF-49A6-818D-BD343D808572}" srcId="{4655CF17-569D-4F9C-B156-4DC53AD8CE81}" destId="{40476047-6221-4632-94C3-5307B9B26395}" srcOrd="4" destOrd="0" parTransId="{76630C80-C44F-4D33-9F8D-5321C8E8633A}" sibTransId="{3935C437-BA70-4507-BF1D-DAE1EA7A4682}"/>
    <dgm:cxn modelId="{AD5BFE55-6069-4219-9C76-3B0CBA05BA5C}" type="presOf" srcId="{ACD96F02-9EAE-4203-9DA6-A26A7C51D645}" destId="{E6BD6F50-AB3E-42CD-B4A2-12AD045F831D}" srcOrd="0" destOrd="0" presId="urn:microsoft.com/office/officeart/2011/layout/HexagonRadial"/>
    <dgm:cxn modelId="{B130B657-6D79-451C-AC1F-B502D04B676A}" type="presOf" srcId="{69D4AE42-48E4-401B-BB9B-96478AA7043E}" destId="{E4D8B33D-0CBB-4AB1-8EAB-E775F80B50FA}" srcOrd="0" destOrd="0" presId="urn:microsoft.com/office/officeart/2011/layout/HexagonRadial"/>
    <dgm:cxn modelId="{A752647D-1A92-4DA1-A507-EC522953DABD}" srcId="{4655CF17-569D-4F9C-B156-4DC53AD8CE81}" destId="{69D4AE42-48E4-401B-BB9B-96478AA7043E}" srcOrd="3" destOrd="0" parTransId="{716C5F99-9F14-4A7B-86AA-40799B7C7F57}" sibTransId="{AAC8C252-DC03-4E5E-BDC2-10A32DC80F23}"/>
    <dgm:cxn modelId="{CBB12783-90CD-42F3-B038-096DDAB95DED}" srcId="{4655CF17-569D-4F9C-B156-4DC53AD8CE81}" destId="{9BB000B9-CEFD-4759-AC1C-AB6FA87E2953}" srcOrd="0" destOrd="0" parTransId="{E3D62992-0654-44CE-A633-01D219AC6DDF}" sibTransId="{A9BB083F-3C35-4C93-90DB-68D6A4E706FC}"/>
    <dgm:cxn modelId="{94B1F38F-39A5-4795-B793-854DDCDA58A1}" srcId="{4655CF17-569D-4F9C-B156-4DC53AD8CE81}" destId="{AE1B6360-BE36-428F-BBBB-B3A8D3F55396}" srcOrd="1" destOrd="0" parTransId="{1C12DA48-1B65-4527-BEDD-F1D7668A50AA}" sibTransId="{FF193E19-93D4-4FD3-80AF-869360119645}"/>
    <dgm:cxn modelId="{32F11692-A8CD-40FF-B3AF-5453D65A5317}" type="presOf" srcId="{3B78E9A0-1535-44D3-9FDE-A1A4225A65B8}" destId="{11E89A0D-55C9-4834-9B45-451140F8FE25}" srcOrd="0" destOrd="0" presId="urn:microsoft.com/office/officeart/2011/layout/HexagonRadial"/>
    <dgm:cxn modelId="{532100EB-850E-4FEE-9327-B22FD6B562A2}" srcId="{4655CF17-569D-4F9C-B156-4DC53AD8CE81}" destId="{ACD96F02-9EAE-4203-9DA6-A26A7C51D645}" srcOrd="2" destOrd="0" parTransId="{2378C0F6-9296-4990-B87F-450FC9E55083}" sibTransId="{CB149E71-C3BD-44DB-8B6D-588762340EB2}"/>
    <dgm:cxn modelId="{32CC02F0-7088-4EF4-A81E-93826F34AE2E}" srcId="{4655CF17-569D-4F9C-B156-4DC53AD8CE81}" destId="{849E7A1C-A316-4699-B817-EA902C04917A}" srcOrd="5" destOrd="0" parTransId="{3F8A6656-7C09-4B1C-9215-1998B084E59E}" sibTransId="{9536F626-2694-4C35-808E-F98E1D60B9AA}"/>
    <dgm:cxn modelId="{5739ACFD-2639-40E6-AE7D-CB2A0EB2B2E5}" type="presOf" srcId="{9BB000B9-CEFD-4759-AC1C-AB6FA87E2953}" destId="{C9516B50-B5DC-4918-AE5E-8F8D491C9519}" srcOrd="0" destOrd="0" presId="urn:microsoft.com/office/officeart/2011/layout/HexagonRadial"/>
    <dgm:cxn modelId="{0A88FCF9-CD1B-4533-8303-F57EB98D2C1A}" type="presParOf" srcId="{11E89A0D-55C9-4834-9B45-451140F8FE25}" destId="{D8E4022F-47B7-4079-9EA4-B2840C1C4EC8}" srcOrd="0" destOrd="0" presId="urn:microsoft.com/office/officeart/2011/layout/HexagonRadial"/>
    <dgm:cxn modelId="{7110B9E4-048A-463E-B989-F2E5AC3441FC}" type="presParOf" srcId="{11E89A0D-55C9-4834-9B45-451140F8FE25}" destId="{A9235118-28F9-47F6-8E92-0E1EDD61A7F1}" srcOrd="1" destOrd="0" presId="urn:microsoft.com/office/officeart/2011/layout/HexagonRadial"/>
    <dgm:cxn modelId="{4229685A-6BEF-40E1-A55A-7A02544B8CDD}" type="presParOf" srcId="{A9235118-28F9-47F6-8E92-0E1EDD61A7F1}" destId="{8A6C764B-FC4C-4F06-8DC5-EF2A4DB27584}" srcOrd="0" destOrd="0" presId="urn:microsoft.com/office/officeart/2011/layout/HexagonRadial"/>
    <dgm:cxn modelId="{FC2C48F5-5BE8-4DA6-8787-5FDB636ECD99}" type="presParOf" srcId="{11E89A0D-55C9-4834-9B45-451140F8FE25}" destId="{C9516B50-B5DC-4918-AE5E-8F8D491C9519}" srcOrd="2" destOrd="0" presId="urn:microsoft.com/office/officeart/2011/layout/HexagonRadial"/>
    <dgm:cxn modelId="{556CF99C-326C-4E9D-9564-7982A73CE3C8}" type="presParOf" srcId="{11E89A0D-55C9-4834-9B45-451140F8FE25}" destId="{43C3865E-5DF7-462A-9CD7-E61FF4C31F70}" srcOrd="3" destOrd="0" presId="urn:microsoft.com/office/officeart/2011/layout/HexagonRadial"/>
    <dgm:cxn modelId="{E5B99801-ACC5-4105-B00D-A58A9AD6F791}" type="presParOf" srcId="{43C3865E-5DF7-462A-9CD7-E61FF4C31F70}" destId="{991269B6-33E8-41FD-AFAD-8FB0490ED0B6}" srcOrd="0" destOrd="0" presId="urn:microsoft.com/office/officeart/2011/layout/HexagonRadial"/>
    <dgm:cxn modelId="{4B192CF6-BDF3-4FAA-BB27-F61FEBB287F5}" type="presParOf" srcId="{11E89A0D-55C9-4834-9B45-451140F8FE25}" destId="{98205168-8EEC-4B43-80CA-6E89E43AE2F1}" srcOrd="4" destOrd="0" presId="urn:microsoft.com/office/officeart/2011/layout/HexagonRadial"/>
    <dgm:cxn modelId="{94626FFC-A9D1-4544-9648-3E84CAEC4385}" type="presParOf" srcId="{11E89A0D-55C9-4834-9B45-451140F8FE25}" destId="{1201406D-966C-4AED-8A42-3743793C8E14}" srcOrd="5" destOrd="0" presId="urn:microsoft.com/office/officeart/2011/layout/HexagonRadial"/>
    <dgm:cxn modelId="{AB7234DC-A934-4BF5-ACF4-BFA4F5DD300F}" type="presParOf" srcId="{1201406D-966C-4AED-8A42-3743793C8E14}" destId="{CF299B4F-0FFA-4361-9C3B-DB322147EE59}" srcOrd="0" destOrd="0" presId="urn:microsoft.com/office/officeart/2011/layout/HexagonRadial"/>
    <dgm:cxn modelId="{C7B91EA8-FE39-4F74-A500-077C4D89E540}" type="presParOf" srcId="{11E89A0D-55C9-4834-9B45-451140F8FE25}" destId="{E6BD6F50-AB3E-42CD-B4A2-12AD045F831D}" srcOrd="6" destOrd="0" presId="urn:microsoft.com/office/officeart/2011/layout/HexagonRadial"/>
    <dgm:cxn modelId="{3ED61AB1-0618-4A0C-B686-10C3B77960A4}" type="presParOf" srcId="{11E89A0D-55C9-4834-9B45-451140F8FE25}" destId="{E9523294-10D1-4A1A-B6F4-0541EB2AA1A9}" srcOrd="7" destOrd="0" presId="urn:microsoft.com/office/officeart/2011/layout/HexagonRadial"/>
    <dgm:cxn modelId="{01F9EC5A-1088-4363-AA0F-AF810CE36F57}" type="presParOf" srcId="{E9523294-10D1-4A1A-B6F4-0541EB2AA1A9}" destId="{77FCCA0D-B99F-4341-8EFF-A232B5EEA306}" srcOrd="0" destOrd="0" presId="urn:microsoft.com/office/officeart/2011/layout/HexagonRadial"/>
    <dgm:cxn modelId="{F1F8EEAB-EFF6-485B-AF3B-45BF10B79095}" type="presParOf" srcId="{11E89A0D-55C9-4834-9B45-451140F8FE25}" destId="{E4D8B33D-0CBB-4AB1-8EAB-E775F80B50FA}" srcOrd="8" destOrd="0" presId="urn:microsoft.com/office/officeart/2011/layout/HexagonRadial"/>
    <dgm:cxn modelId="{87A85E89-0F8D-4D07-A1AB-614A5294A2F4}" type="presParOf" srcId="{11E89A0D-55C9-4834-9B45-451140F8FE25}" destId="{9DEEBC03-11BC-4CB8-B5ED-CA747D9AF60C}" srcOrd="9" destOrd="0" presId="urn:microsoft.com/office/officeart/2011/layout/HexagonRadial"/>
    <dgm:cxn modelId="{8460C44A-32C9-40F3-92A4-B87EB111269E}" type="presParOf" srcId="{9DEEBC03-11BC-4CB8-B5ED-CA747D9AF60C}" destId="{2D85A14A-70CD-4B1D-96F1-CD5D337E1725}" srcOrd="0" destOrd="0" presId="urn:microsoft.com/office/officeart/2011/layout/HexagonRadial"/>
    <dgm:cxn modelId="{272D6DB0-E254-4E1A-BA20-7C731E282444}" type="presParOf" srcId="{11E89A0D-55C9-4834-9B45-451140F8FE25}" destId="{4EFB8BB2-A9B1-4BE7-ACE2-1AB13F845C54}" srcOrd="10" destOrd="0" presId="urn:microsoft.com/office/officeart/2011/layout/HexagonRadial"/>
    <dgm:cxn modelId="{4EE40BCF-3CB3-41A7-80EF-BE2F004FD40D}" type="presParOf" srcId="{11E89A0D-55C9-4834-9B45-451140F8FE25}" destId="{7E885925-3294-4904-B2FB-302228F5B28C}" srcOrd="11" destOrd="0" presId="urn:microsoft.com/office/officeart/2011/layout/HexagonRadial"/>
    <dgm:cxn modelId="{23DC1D50-0E6A-416F-A1AC-A13D9D3BE26A}" type="presParOf" srcId="{7E885925-3294-4904-B2FB-302228F5B28C}" destId="{E09A0942-567F-4B52-8A90-89255AD87FD8}" srcOrd="0" destOrd="0" presId="urn:microsoft.com/office/officeart/2011/layout/HexagonRadial"/>
    <dgm:cxn modelId="{3DF1E6AA-1F68-447E-BD70-35D7CBDB0C9F}" type="presParOf" srcId="{11E89A0D-55C9-4834-9B45-451140F8FE25}" destId="{CBCD0D20-CE9B-4022-834F-553B52BF988E}"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en-US"/>
        </a:p>
      </dgm:t>
    </dgm:pt>
    <dgm:pt modelId="{70FEEDF0-9ED0-4D7F-AB97-F24DEA096723}">
      <dgm:prSet phldrT="[Text]"/>
      <dgm:spPr/>
      <dgm:t>
        <a:bodyPr/>
        <a:lstStyle/>
        <a:p>
          <a:r>
            <a:rPr lang="en-US" dirty="0"/>
            <a:t>Learn to List</a:t>
          </a:r>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3983B1D4-E9F3-40E6-BD23-7E703B845062}">
      <dgm:prSet phldrT="[Text]" custT="1"/>
      <dgm:spPr/>
      <dgm:t>
        <a:bodyPr/>
        <a:lstStyle/>
        <a:p>
          <a:r>
            <a:rPr lang="en-US" sz="1400" dirty="0"/>
            <a:t>Solicitation</a:t>
          </a:r>
        </a:p>
      </dgm:t>
    </dgm:pt>
    <dgm:pt modelId="{4F492F41-738A-495A-BD66-62C92425C206}" type="parTrans" cxnId="{EE2D7EB0-2491-4620-9484-128EFCB0CCFB}">
      <dgm:prSet/>
      <dgm:spPr/>
      <dgm:t>
        <a:bodyPr/>
        <a:lstStyle/>
        <a:p>
          <a:endParaRPr lang="en-US"/>
        </a:p>
      </dgm:t>
    </dgm:pt>
    <dgm:pt modelId="{C87237CF-A497-41CE-A1FA-5B148B026A29}" type="sibTrans" cxnId="{EE2D7EB0-2491-4620-9484-128EFCB0CCFB}">
      <dgm:prSet/>
      <dgm:spPr/>
      <dgm:t>
        <a:bodyPr/>
        <a:lstStyle/>
        <a:p>
          <a:endParaRPr lang="en-US"/>
        </a:p>
      </dgm:t>
    </dgm:pt>
    <dgm:pt modelId="{2A852870-B74D-459C-8F84-EFB9808C8E9B}">
      <dgm:prSet phldrT="[Text]" custT="1"/>
      <dgm:spPr/>
      <dgm:t>
        <a:bodyPr/>
        <a:lstStyle/>
        <a:p>
          <a:r>
            <a:rPr lang="en-US" sz="1400" dirty="0"/>
            <a:t>Unique Selling Propositions</a:t>
          </a:r>
        </a:p>
      </dgm:t>
    </dgm:pt>
    <dgm:pt modelId="{00FC1841-EBE5-4A0F-B55B-2B7C57776B9B}" type="parTrans" cxnId="{14375E2C-D6C5-479B-8407-A7D83D76E72A}">
      <dgm:prSet/>
      <dgm:spPr/>
      <dgm:t>
        <a:bodyPr/>
        <a:lstStyle/>
        <a:p>
          <a:endParaRPr lang="en-US"/>
        </a:p>
      </dgm:t>
    </dgm:pt>
    <dgm:pt modelId="{D9151988-DAC2-4D34-9322-F9B44F78873D}" type="sibTrans" cxnId="{14375E2C-D6C5-479B-8407-A7D83D76E72A}">
      <dgm:prSet/>
      <dgm:spPr/>
      <dgm:t>
        <a:bodyPr/>
        <a:lstStyle/>
        <a:p>
          <a:endParaRPr lang="en-US"/>
        </a:p>
      </dgm:t>
    </dgm:pt>
    <dgm:pt modelId="{81D6D67D-53AE-4820-9DCF-7693A7DC6D1A}">
      <dgm:prSet phldrT="[Text]" custT="1"/>
      <dgm:spPr/>
      <dgm:t>
        <a:bodyPr/>
        <a:lstStyle/>
        <a:p>
          <a:r>
            <a:rPr lang="en-US" sz="1400" dirty="0"/>
            <a:t>Objection Handling</a:t>
          </a:r>
        </a:p>
      </dgm:t>
    </dgm:pt>
    <dgm:pt modelId="{CA29A2F1-1A71-47E9-AEFC-A5A5A04F6C0D}" type="parTrans" cxnId="{E25AD94A-BD2E-48AE-BD3D-D5B593C9C717}">
      <dgm:prSet/>
      <dgm:spPr/>
      <dgm:t>
        <a:bodyPr/>
        <a:lstStyle/>
        <a:p>
          <a:endParaRPr lang="en-US"/>
        </a:p>
      </dgm:t>
    </dgm:pt>
    <dgm:pt modelId="{39C9B511-59A4-4A52-AF3B-4FAD39BE998F}" type="sibTrans" cxnId="{E25AD94A-BD2E-48AE-BD3D-D5B593C9C717}">
      <dgm:prSet/>
      <dgm:spPr/>
      <dgm:t>
        <a:bodyPr/>
        <a:lstStyle/>
        <a:p>
          <a:endParaRPr lang="en-US"/>
        </a:p>
      </dgm:t>
    </dgm:pt>
    <dgm:pt modelId="{902514D4-9367-48BD-AB98-415C361E8095}">
      <dgm:prSet phldrT="[Text]"/>
      <dgm:spPr/>
      <dgm:t>
        <a:bodyPr/>
        <a:lstStyle/>
        <a:p>
          <a:r>
            <a:rPr lang="en-US" dirty="0"/>
            <a:t>Meet New People</a:t>
          </a:r>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BCC44E0D-2E84-42AD-BFBC-B1DB0B59B688}">
      <dgm:prSet phldrT="[Text]" custT="1"/>
      <dgm:spPr/>
      <dgm:t>
        <a:bodyPr/>
        <a:lstStyle/>
        <a:p>
          <a:r>
            <a:rPr lang="en-US" sz="1400" dirty="0"/>
            <a:t>Social Media</a:t>
          </a:r>
        </a:p>
      </dgm:t>
    </dgm:pt>
    <dgm:pt modelId="{7E0E6D07-FB18-4817-BC96-566987AEC0E5}" type="parTrans" cxnId="{664DFF4C-E1B0-4AE3-9A2D-2413214F1402}">
      <dgm:prSet/>
      <dgm:spPr/>
      <dgm:t>
        <a:bodyPr/>
        <a:lstStyle/>
        <a:p>
          <a:endParaRPr lang="en-US"/>
        </a:p>
      </dgm:t>
    </dgm:pt>
    <dgm:pt modelId="{B6560097-BCA9-4F02-8ED2-12737AEC23F1}" type="sibTrans" cxnId="{664DFF4C-E1B0-4AE3-9A2D-2413214F1402}">
      <dgm:prSet/>
      <dgm:spPr/>
      <dgm:t>
        <a:bodyPr/>
        <a:lstStyle/>
        <a:p>
          <a:endParaRPr lang="en-US"/>
        </a:p>
      </dgm:t>
    </dgm:pt>
    <dgm:pt modelId="{AD13CCF9-E354-4373-B687-C856736F1065}">
      <dgm:prSet phldrT="[Text]" custT="1"/>
      <dgm:spPr/>
      <dgm:t>
        <a:bodyPr/>
        <a:lstStyle/>
        <a:p>
          <a:r>
            <a:rPr lang="en-US" sz="1400" dirty="0"/>
            <a:t>Telephone/Door knock</a:t>
          </a:r>
        </a:p>
      </dgm:t>
    </dgm:pt>
    <dgm:pt modelId="{59230521-6941-404E-AB39-FD1E0D3BFD4D}" type="parTrans" cxnId="{EDDAC9D5-C3EF-4E7B-B964-9C3CAD533FE4}">
      <dgm:prSet/>
      <dgm:spPr/>
      <dgm:t>
        <a:bodyPr/>
        <a:lstStyle/>
        <a:p>
          <a:endParaRPr lang="en-US"/>
        </a:p>
      </dgm:t>
    </dgm:pt>
    <dgm:pt modelId="{B99B1752-3797-4E89-9B32-F8A8B0A94AC1}" type="sibTrans" cxnId="{EDDAC9D5-C3EF-4E7B-B964-9C3CAD533FE4}">
      <dgm:prSet/>
      <dgm:spPr/>
      <dgm:t>
        <a:bodyPr/>
        <a:lstStyle/>
        <a:p>
          <a:endParaRPr lang="en-US"/>
        </a:p>
      </dgm:t>
    </dgm:pt>
    <dgm:pt modelId="{32EDCF16-5AA6-464A-B649-4803504CAE86}">
      <dgm:prSet phldrT="[Text]" custT="1"/>
      <dgm:spPr/>
      <dgm:t>
        <a:bodyPr/>
        <a:lstStyle/>
        <a:p>
          <a:r>
            <a:rPr lang="en-US" sz="1400" dirty="0"/>
            <a:t>Bold Leads other services</a:t>
          </a:r>
        </a:p>
      </dgm:t>
    </dgm:pt>
    <dgm:pt modelId="{A1499DA9-EC04-43E6-85A8-39036BA31592}" type="parTrans" cxnId="{0240566B-928D-42F9-A765-C591809AAE33}">
      <dgm:prSet/>
      <dgm:spPr/>
      <dgm:t>
        <a:bodyPr/>
        <a:lstStyle/>
        <a:p>
          <a:endParaRPr lang="en-US"/>
        </a:p>
      </dgm:t>
    </dgm:pt>
    <dgm:pt modelId="{E4012107-EDD2-401B-96BA-C98454E188FA}" type="sibTrans" cxnId="{0240566B-928D-42F9-A765-C591809AAE33}">
      <dgm:prSet/>
      <dgm:spPr/>
      <dgm:t>
        <a:bodyPr/>
        <a:lstStyle/>
        <a:p>
          <a:endParaRPr lang="en-US"/>
        </a:p>
      </dgm:t>
    </dgm:pt>
    <dgm:pt modelId="{42DDB17B-32B6-4380-AEA0-A9CDCE0F4C58}">
      <dgm:prSet phldrT="[Text]"/>
      <dgm:spPr/>
      <dgm:t>
        <a:bodyPr/>
        <a:lstStyle/>
        <a:p>
          <a:r>
            <a:rPr lang="en-US" dirty="0"/>
            <a:t>Present &amp; Follow Up</a:t>
          </a:r>
        </a:p>
      </dgm:t>
    </dgm:pt>
    <dgm:pt modelId="{0542F929-D3C4-4E9C-A3C8-6EF7FF18FFBD}" type="parTrans" cxnId="{103B6B91-8CC9-4D40-B800-3DD59F11CB88}">
      <dgm:prSet/>
      <dgm:spPr/>
      <dgm:t>
        <a:bodyPr/>
        <a:lstStyle/>
        <a:p>
          <a:endParaRPr lang="en-US"/>
        </a:p>
      </dgm:t>
    </dgm:pt>
    <dgm:pt modelId="{B503D57E-B88B-42C1-9990-439FB88B1A35}" type="sibTrans" cxnId="{103B6B91-8CC9-4D40-B800-3DD59F11CB88}">
      <dgm:prSet/>
      <dgm:spPr/>
      <dgm:t>
        <a:bodyPr/>
        <a:lstStyle/>
        <a:p>
          <a:endParaRPr lang="en-US"/>
        </a:p>
      </dgm:t>
    </dgm:pt>
    <dgm:pt modelId="{8DC3B0AC-5266-485C-BEE0-5EA316ED6351}">
      <dgm:prSet phldrT="[Text]" custT="1"/>
      <dgm:spPr/>
      <dgm:t>
        <a:bodyPr/>
        <a:lstStyle/>
        <a:p>
          <a:r>
            <a:rPr lang="en-US" sz="1400" dirty="0"/>
            <a:t>Bullet Proof Listing Presentation</a:t>
          </a:r>
        </a:p>
      </dgm:t>
    </dgm:pt>
    <dgm:pt modelId="{4AF62E0A-68C0-4E36-A271-5E981705ABD4}" type="parTrans" cxnId="{D9AB0AE6-F18B-4A70-BFB4-908F5D928CC4}">
      <dgm:prSet/>
      <dgm:spPr/>
      <dgm:t>
        <a:bodyPr/>
        <a:lstStyle/>
        <a:p>
          <a:endParaRPr lang="en-US"/>
        </a:p>
      </dgm:t>
    </dgm:pt>
    <dgm:pt modelId="{09B5E930-7BFA-4193-A015-8BA2F8D85EED}" type="sibTrans" cxnId="{D9AB0AE6-F18B-4A70-BFB4-908F5D928CC4}">
      <dgm:prSet/>
      <dgm:spPr/>
      <dgm:t>
        <a:bodyPr/>
        <a:lstStyle/>
        <a:p>
          <a:endParaRPr lang="en-US"/>
        </a:p>
      </dgm:t>
    </dgm:pt>
    <dgm:pt modelId="{12A28CF0-4E84-404B-BD05-C93E11DD70AF}">
      <dgm:prSet phldrT="[Text]" custT="1"/>
      <dgm:spPr/>
      <dgm:t>
        <a:bodyPr/>
        <a:lstStyle/>
        <a:p>
          <a:r>
            <a:rPr lang="en-US" sz="1400" dirty="0"/>
            <a:t>The Digital Marketing Strategy</a:t>
          </a:r>
        </a:p>
      </dgm:t>
    </dgm:pt>
    <dgm:pt modelId="{A8D02A92-D95A-43FA-89EC-C2659BCB74B4}" type="parTrans" cxnId="{297128EE-1E8D-4F19-99A9-24D20B8B8DEE}">
      <dgm:prSet/>
      <dgm:spPr/>
      <dgm:t>
        <a:bodyPr/>
        <a:lstStyle/>
        <a:p>
          <a:endParaRPr lang="en-US"/>
        </a:p>
      </dgm:t>
    </dgm:pt>
    <dgm:pt modelId="{8CF69FEC-4148-4199-8D68-EFD55841612F}" type="sibTrans" cxnId="{297128EE-1E8D-4F19-99A9-24D20B8B8DEE}">
      <dgm:prSet/>
      <dgm:spPr/>
      <dgm:t>
        <a:bodyPr/>
        <a:lstStyle/>
        <a:p>
          <a:endParaRPr lang="en-US"/>
        </a:p>
      </dgm:t>
    </dgm:pt>
    <dgm:pt modelId="{7B4759E5-D090-4169-B095-7F93192E3AD7}">
      <dgm:prSet phldrT="[Text]" custT="1"/>
      <dgm:spPr/>
      <dgm:t>
        <a:bodyPr/>
        <a:lstStyle/>
        <a:p>
          <a:r>
            <a:rPr lang="en-US" sz="1400" dirty="0"/>
            <a:t>Customer Relationship Management</a:t>
          </a:r>
        </a:p>
      </dgm:t>
    </dgm:pt>
    <dgm:pt modelId="{DAE1DC3E-CC13-48D5-A225-19A62ED36208}" type="parTrans" cxnId="{8CEF87E4-4159-499F-BEFD-0ED5C9C21682}">
      <dgm:prSet/>
      <dgm:spPr/>
      <dgm:t>
        <a:bodyPr/>
        <a:lstStyle/>
        <a:p>
          <a:endParaRPr lang="en-US"/>
        </a:p>
      </dgm:t>
    </dgm:pt>
    <dgm:pt modelId="{4995E391-0564-443E-81BB-2C903CC1624C}" type="sibTrans" cxnId="{8CEF87E4-4159-499F-BEFD-0ED5C9C21682}">
      <dgm:prSet/>
      <dgm:spPr/>
      <dgm:t>
        <a:bodyPr/>
        <a:lstStyle/>
        <a:p>
          <a:endParaRPr lang="en-US"/>
        </a:p>
      </dgm:t>
    </dgm:pt>
    <dgm:pt modelId="{5720BFA2-31D7-42F6-88A8-7BF68DA83CAD}">
      <dgm:prSet phldrT="[Text]" custT="1"/>
      <dgm:spPr/>
      <dgm:t>
        <a:bodyPr/>
        <a:lstStyle/>
        <a:p>
          <a:r>
            <a:rPr lang="en-US" sz="1400" dirty="0"/>
            <a:t>Farming niche’ or neighborhood</a:t>
          </a:r>
        </a:p>
      </dgm:t>
    </dgm:pt>
    <dgm:pt modelId="{FA9CEE3A-E7F6-4081-BD70-1D25EC8F26A0}" type="parTrans" cxnId="{EB938D64-1D14-4A6B-8985-B8FBFF010A98}">
      <dgm:prSet/>
      <dgm:spPr/>
      <dgm:t>
        <a:bodyPr/>
        <a:lstStyle/>
        <a:p>
          <a:endParaRPr lang="en-US"/>
        </a:p>
      </dgm:t>
    </dgm:pt>
    <dgm:pt modelId="{661CBB32-0465-4A66-BEBD-78C478AFC23D}" type="sibTrans" cxnId="{EB938D64-1D14-4A6B-8985-B8FBFF010A98}">
      <dgm:prSet/>
      <dgm:spPr/>
      <dgm:t>
        <a:bodyPr/>
        <a:lstStyle/>
        <a:p>
          <a:endParaRPr lang="en-US"/>
        </a:p>
      </dgm:t>
    </dgm:pt>
    <dgm:pt modelId="{0E8F8A05-7FEA-4449-970F-94AD5455D0A3}">
      <dgm:prSet phldrT="[Text]"/>
      <dgm:spPr/>
      <dgm:t>
        <a:bodyPr/>
        <a:lstStyle/>
        <a:p>
          <a:endParaRPr lang="en-US" sz="1200" dirty="0"/>
        </a:p>
      </dgm:t>
    </dgm:pt>
    <dgm:pt modelId="{921A6C7B-B6C1-4432-8694-73563B6AEEF5}" type="parTrans" cxnId="{8D940798-709B-4A74-8A87-9F7D42E3E7F3}">
      <dgm:prSet/>
      <dgm:spPr/>
      <dgm:t>
        <a:bodyPr/>
        <a:lstStyle/>
        <a:p>
          <a:endParaRPr lang="en-US"/>
        </a:p>
      </dgm:t>
    </dgm:pt>
    <dgm:pt modelId="{50908883-63C4-4656-A944-523E1C3D333F}" type="sibTrans" cxnId="{8D940798-709B-4A74-8A87-9F7D42E3E7F3}">
      <dgm:prSet/>
      <dgm:spPr/>
      <dgm:t>
        <a:bodyPr/>
        <a:lstStyle/>
        <a:p>
          <a:endParaRPr lang="en-US"/>
        </a:p>
      </dgm:t>
    </dgm:pt>
    <dgm:pt modelId="{D53DD227-766D-43B3-A751-1505FA50C5F4}">
      <dgm:prSet phldrT="[Text]" custT="1"/>
      <dgm:spPr/>
      <dgm:t>
        <a:bodyPr/>
        <a:lstStyle/>
        <a:p>
          <a:r>
            <a:rPr lang="en-US" sz="1400" dirty="0"/>
            <a:t>Creating Urgency</a:t>
          </a:r>
        </a:p>
      </dgm:t>
    </dgm:pt>
    <dgm:pt modelId="{E623D543-356A-4732-BB5F-42D95297CE0E}" type="parTrans" cxnId="{890FBA78-5EF3-4C28-BC86-4A0759C95FC0}">
      <dgm:prSet/>
      <dgm:spPr/>
      <dgm:t>
        <a:bodyPr/>
        <a:lstStyle/>
        <a:p>
          <a:endParaRPr lang="en-US"/>
        </a:p>
      </dgm:t>
    </dgm:pt>
    <dgm:pt modelId="{3FBA5A59-8A6C-4F82-94BC-0745FE6AFA23}" type="sibTrans" cxnId="{890FBA78-5EF3-4C28-BC86-4A0759C95FC0}">
      <dgm:prSet/>
      <dgm:spPr/>
      <dgm:t>
        <a:bodyPr/>
        <a:lstStyle/>
        <a:p>
          <a:endParaRPr lang="en-US"/>
        </a:p>
      </dgm:t>
    </dgm:pt>
    <dgm:pt modelId="{DF1BB1E6-829C-4481-B59B-0F26F8C42A23}">
      <dgm:prSet phldrT="[Text]" custT="1"/>
      <dgm:spPr/>
      <dgm:t>
        <a:bodyPr/>
        <a:lstStyle/>
        <a:p>
          <a:r>
            <a:rPr lang="en-US" sz="1400" dirty="0"/>
            <a:t>Closing Techniques</a:t>
          </a:r>
        </a:p>
      </dgm:t>
    </dgm:pt>
    <dgm:pt modelId="{57D8CD6F-F3DA-4A01-ADF1-C91F13BDC469}" type="parTrans" cxnId="{2B730354-4587-40CA-9B5F-60CB002F3912}">
      <dgm:prSet/>
      <dgm:spPr/>
      <dgm:t>
        <a:bodyPr/>
        <a:lstStyle/>
        <a:p>
          <a:endParaRPr lang="en-US"/>
        </a:p>
      </dgm:t>
    </dgm:pt>
    <dgm:pt modelId="{F4D5A1C8-BEDA-4A62-9CAF-6821194888D7}" type="sibTrans" cxnId="{2B730354-4587-40CA-9B5F-60CB002F3912}">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3"/>
      <dgm:spPr/>
    </dgm:pt>
    <dgm:pt modelId="{82171282-A646-4576-AB4C-5C8A06136ED3}" type="pres">
      <dgm:prSet presAssocID="{70FEEDF0-9ED0-4D7F-AB97-F24DEA096723}" presName="Child1" presStyleLbl="revTx" presStyleIdx="0" presStyleCnt="6" custScaleX="148012" custScaleY="130765" custLinFactNeighborX="26031" custLinFactNeighborY="-2247">
        <dgm:presLayoutVars>
          <dgm:chMax val="0"/>
          <dgm:chPref val="0"/>
          <dgm:bulletEnabled val="1"/>
        </dgm:presLayoutVars>
      </dgm:prSet>
      <dgm:spPr/>
    </dgm:pt>
    <dgm:pt modelId="{2B9101F4-B5D1-4AB7-BC83-753D06A88415}" type="pres">
      <dgm:prSet presAssocID="{70FEEDF0-9ED0-4D7F-AB97-F24DEA096723}" presName="Parent1" presStyleLbl="revTx" presStyleIdx="1" presStyleCnt="6">
        <dgm:presLayoutVars>
          <dgm:chMax val="1"/>
          <dgm:chPref val="1"/>
          <dgm:bulletEnabled val="1"/>
        </dgm:presLayoutVars>
      </dgm:prSet>
      <dgm:spPr/>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3"/>
      <dgm:spPr/>
    </dgm:pt>
    <dgm:pt modelId="{47FC99C1-6CDC-4E5F-82DC-8138B26E8725}" type="pres">
      <dgm:prSet presAssocID="{902514D4-9367-48BD-AB98-415C361E8095}" presName="Child2" presStyleLbl="revTx" presStyleIdx="2" presStyleCnt="6" custScaleX="150684" custScaleY="144247" custLinFactNeighborX="38577" custLinFactNeighborY="1315">
        <dgm:presLayoutVars>
          <dgm:chMax val="0"/>
          <dgm:chPref val="0"/>
          <dgm:bulletEnabled val="1"/>
        </dgm:presLayoutVars>
      </dgm:prSet>
      <dgm:spPr/>
    </dgm:pt>
    <dgm:pt modelId="{4E0AE086-AABF-4A0E-98D0-5626D79C154F}" type="pres">
      <dgm:prSet presAssocID="{902514D4-9367-48BD-AB98-415C361E8095}" presName="Parent2" presStyleLbl="revTx" presStyleIdx="3" presStyleCnt="6">
        <dgm:presLayoutVars>
          <dgm:chMax val="1"/>
          <dgm:chPref val="1"/>
          <dgm:bulletEnabled val="1"/>
        </dgm:presLayoutVars>
      </dgm:prSet>
      <dgm:spPr/>
    </dgm:pt>
    <dgm:pt modelId="{C57F095C-D392-4DF1-8FBB-9D795D0570B7}" type="pres">
      <dgm:prSet presAssocID="{42DDB17B-32B6-4380-AEA0-A9CDCE0F4C58}" presName="Accent3" presStyleCnt="0"/>
      <dgm:spPr/>
    </dgm:pt>
    <dgm:pt modelId="{339FCDE6-ACB1-4FC6-B770-034DE4C59DA1}" type="pres">
      <dgm:prSet presAssocID="{42DDB17B-32B6-4380-AEA0-A9CDCE0F4C58}" presName="Accent" presStyleLbl="node1" presStyleIdx="2" presStyleCnt="3"/>
      <dgm:spPr/>
    </dgm:pt>
    <dgm:pt modelId="{4708EA16-D5C5-4EE2-8A83-5B988D03B274}" type="pres">
      <dgm:prSet presAssocID="{42DDB17B-32B6-4380-AEA0-A9CDCE0F4C58}" presName="Child3" presStyleLbl="revTx" presStyleIdx="4" presStyleCnt="6" custScaleX="152729" custLinFactNeighborX="16658" custLinFactNeighborY="-1691">
        <dgm:presLayoutVars>
          <dgm:chMax val="0"/>
          <dgm:chPref val="0"/>
          <dgm:bulletEnabled val="1"/>
        </dgm:presLayoutVars>
      </dgm:prSet>
      <dgm:spPr/>
    </dgm:pt>
    <dgm:pt modelId="{6AED50E6-1C35-4B77-9E90-501897F8F6D8}" type="pres">
      <dgm:prSet presAssocID="{42DDB17B-32B6-4380-AEA0-A9CDCE0F4C58}" presName="Parent3" presStyleLbl="revTx" presStyleIdx="5" presStyleCnt="6">
        <dgm:presLayoutVars>
          <dgm:chMax val="1"/>
          <dgm:chPref val="1"/>
          <dgm:bulletEnabled val="1"/>
        </dgm:presLayoutVars>
      </dgm:prSet>
      <dgm:spPr/>
    </dgm:pt>
  </dgm:ptLst>
  <dgm:cxnLst>
    <dgm:cxn modelId="{32660712-ADE0-4302-B39C-B590262C1ADA}" type="presOf" srcId="{70FEEDF0-9ED0-4D7F-AB97-F24DEA096723}" destId="{2B9101F4-B5D1-4AB7-BC83-753D06A88415}" srcOrd="0" destOrd="0" presId="urn:microsoft.com/office/officeart/2009/layout/CircleArrowProcess"/>
    <dgm:cxn modelId="{0FF8D220-AD96-45FA-93A4-5079A0DE54B9}" type="presOf" srcId="{BCC44E0D-2E84-42AD-BFBC-B1DB0B59B688}" destId="{47FC99C1-6CDC-4E5F-82DC-8138B26E8725}" srcOrd="0" destOrd="0" presId="urn:microsoft.com/office/officeart/2009/layout/CircleArrowProcess"/>
    <dgm:cxn modelId="{14375E2C-D6C5-479B-8407-A7D83D76E72A}" srcId="{70FEEDF0-9ED0-4D7F-AB97-F24DEA096723}" destId="{2A852870-B74D-459C-8F84-EFB9808C8E9B}" srcOrd="1" destOrd="0" parTransId="{00FC1841-EBE5-4A0F-B55B-2B7C57776B9B}" sibTransId="{D9151988-DAC2-4D34-9322-F9B44F78873D}"/>
    <dgm:cxn modelId="{2034EF2E-F848-4128-945C-FDD41F295758}" type="presOf" srcId="{0E8F8A05-7FEA-4449-970F-94AD5455D0A3}" destId="{82171282-A646-4576-AB4C-5C8A06136ED3}" srcOrd="0" destOrd="4" presId="urn:microsoft.com/office/officeart/2009/layout/CircleArrowProcess"/>
    <dgm:cxn modelId="{3598F42E-8333-4D6C-8313-DF897DDB1BB8}" type="presOf" srcId="{9EFDE1E0-36B2-42FD-8BC1-DEC0FAC5CDC6}" destId="{0746AFD6-81AF-4A03-965B-E5FD2AC99902}" srcOrd="0" destOrd="0" presId="urn:microsoft.com/office/officeart/2009/layout/CircleArrowProcess"/>
    <dgm:cxn modelId="{6341B032-A701-438E-B351-DCF645B9D2DD}" type="presOf" srcId="{2A852870-B74D-459C-8F84-EFB9808C8E9B}" destId="{82171282-A646-4576-AB4C-5C8A06136ED3}" srcOrd="0" destOrd="1" presId="urn:microsoft.com/office/officeart/2009/layout/CircleArrowProcess"/>
    <dgm:cxn modelId="{EB938D64-1D14-4A6B-8985-B8FBFF010A98}" srcId="{902514D4-9367-48BD-AB98-415C361E8095}" destId="{5720BFA2-31D7-42F6-88A8-7BF68DA83CAD}" srcOrd="3" destOrd="0" parTransId="{FA9CEE3A-E7F6-4081-BD70-1D25EC8F26A0}" sibTransId="{661CBB32-0465-4A66-BEBD-78C478AFC23D}"/>
    <dgm:cxn modelId="{56454547-BA38-4167-8F3F-1CC314587820}" type="presOf" srcId="{81D6D67D-53AE-4820-9DCF-7693A7DC6D1A}" destId="{82171282-A646-4576-AB4C-5C8A06136ED3}" srcOrd="0" destOrd="3" presId="urn:microsoft.com/office/officeart/2009/layout/CircleArrowProcess"/>
    <dgm:cxn modelId="{E25AD94A-BD2E-48AE-BD3D-D5B593C9C717}" srcId="{70FEEDF0-9ED0-4D7F-AB97-F24DEA096723}" destId="{81D6D67D-53AE-4820-9DCF-7693A7DC6D1A}" srcOrd="3" destOrd="0" parTransId="{CA29A2F1-1A71-47E9-AEFC-A5A5A04F6C0D}" sibTransId="{39C9B511-59A4-4A52-AF3B-4FAD39BE998F}"/>
    <dgm:cxn modelId="{0240566B-928D-42F9-A765-C591809AAE33}" srcId="{902514D4-9367-48BD-AB98-415C361E8095}" destId="{32EDCF16-5AA6-464A-B649-4803504CAE86}" srcOrd="2" destOrd="0" parTransId="{A1499DA9-EC04-43E6-85A8-39036BA31592}" sibTransId="{E4012107-EDD2-401B-96BA-C98454E188FA}"/>
    <dgm:cxn modelId="{DFA7F54C-9275-4C8F-9D3F-C5B4ECA38ADF}" type="presOf" srcId="{8DC3B0AC-5266-485C-BEE0-5EA316ED6351}" destId="{4708EA16-D5C5-4EE2-8A83-5B988D03B274}" srcOrd="0" destOrd="0" presId="urn:microsoft.com/office/officeart/2009/layout/CircleArrowProcess"/>
    <dgm:cxn modelId="{664DFF4C-E1B0-4AE3-9A2D-2413214F1402}" srcId="{902514D4-9367-48BD-AB98-415C361E8095}" destId="{BCC44E0D-2E84-42AD-BFBC-B1DB0B59B688}" srcOrd="0" destOrd="0" parTransId="{7E0E6D07-FB18-4817-BC96-566987AEC0E5}" sibTransId="{B6560097-BCA9-4F02-8ED2-12737AEC23F1}"/>
    <dgm:cxn modelId="{51DFBB71-EDAA-421B-8A85-F713C4AC6B25}" type="presOf" srcId="{AD13CCF9-E354-4373-B687-C856736F1065}" destId="{47FC99C1-6CDC-4E5F-82DC-8138B26E8725}" srcOrd="0" destOrd="1" presId="urn:microsoft.com/office/officeart/2009/layout/CircleArrowProcess"/>
    <dgm:cxn modelId="{A2A25553-C3DC-4609-9AD8-CF8717C6C469}" type="presOf" srcId="{5720BFA2-31D7-42F6-88A8-7BF68DA83CAD}" destId="{47FC99C1-6CDC-4E5F-82DC-8138B26E8725}" srcOrd="0" destOrd="3" presId="urn:microsoft.com/office/officeart/2009/layout/CircleArrowProcess"/>
    <dgm:cxn modelId="{2B730354-4587-40CA-9B5F-60CB002F3912}" srcId="{42DDB17B-32B6-4380-AEA0-A9CDCE0F4C58}" destId="{DF1BB1E6-829C-4481-B59B-0F26F8C42A23}" srcOrd="3" destOrd="0" parTransId="{57D8CD6F-F3DA-4A01-ADF1-C91F13BDC469}" sibTransId="{F4D5A1C8-BEDA-4A62-9CAF-6821194888D7}"/>
    <dgm:cxn modelId="{26755254-41E9-4B8D-9575-AED9C008015C}" srcId="{9EFDE1E0-36B2-42FD-8BC1-DEC0FAC5CDC6}" destId="{70FEEDF0-9ED0-4D7F-AB97-F24DEA096723}" srcOrd="0" destOrd="0" parTransId="{6A0DD80F-58E3-4F5A-8C14-0C7F080FC469}" sibTransId="{5AEE57B6-452E-4D6B-9FEC-128B713CC6B5}"/>
    <dgm:cxn modelId="{7D04B474-3970-4AB8-A02B-82F318B394AC}" type="presOf" srcId="{32EDCF16-5AA6-464A-B649-4803504CAE86}" destId="{47FC99C1-6CDC-4E5F-82DC-8138B26E8725}" srcOrd="0" destOrd="2" presId="urn:microsoft.com/office/officeart/2009/layout/CircleArrowProcess"/>
    <dgm:cxn modelId="{890FBA78-5EF3-4C28-BC86-4A0759C95FC0}" srcId="{70FEEDF0-9ED0-4D7F-AB97-F24DEA096723}" destId="{D53DD227-766D-43B3-A751-1505FA50C5F4}" srcOrd="2" destOrd="0" parTransId="{E623D543-356A-4732-BB5F-42D95297CE0E}" sibTransId="{3FBA5A59-8A6C-4F82-94BC-0745FE6AFA23}"/>
    <dgm:cxn modelId="{F7F9A189-A236-4D3C-9542-F81695B91B82}" type="presOf" srcId="{42DDB17B-32B6-4380-AEA0-A9CDCE0F4C58}" destId="{6AED50E6-1C35-4B77-9E90-501897F8F6D8}" srcOrd="0" destOrd="0" presId="urn:microsoft.com/office/officeart/2009/layout/CircleArrowProcess"/>
    <dgm:cxn modelId="{EC73D28B-E1B0-4A21-84D6-9486C56E714D}" srcId="{9EFDE1E0-36B2-42FD-8BC1-DEC0FAC5CDC6}" destId="{902514D4-9367-48BD-AB98-415C361E8095}" srcOrd="1" destOrd="0" parTransId="{8583B2DE-149D-4FA0-B8A4-627F65C95D74}" sibTransId="{E602F495-06AD-4078-A149-C6C8558402F7}"/>
    <dgm:cxn modelId="{103B6B91-8CC9-4D40-B800-3DD59F11CB88}" srcId="{9EFDE1E0-36B2-42FD-8BC1-DEC0FAC5CDC6}" destId="{42DDB17B-32B6-4380-AEA0-A9CDCE0F4C58}" srcOrd="2" destOrd="0" parTransId="{0542F929-D3C4-4E9C-A3C8-6EF7FF18FFBD}" sibTransId="{B503D57E-B88B-42C1-9990-439FB88B1A35}"/>
    <dgm:cxn modelId="{8D940798-709B-4A74-8A87-9F7D42E3E7F3}" srcId="{70FEEDF0-9ED0-4D7F-AB97-F24DEA096723}" destId="{0E8F8A05-7FEA-4449-970F-94AD5455D0A3}" srcOrd="4" destOrd="0" parTransId="{921A6C7B-B6C1-4432-8694-73563B6AEEF5}" sibTransId="{50908883-63C4-4656-A944-523E1C3D333F}"/>
    <dgm:cxn modelId="{46DEC5A1-E45E-4A05-B2F1-44E2F2A33050}" type="presOf" srcId="{7B4759E5-D090-4169-B095-7F93192E3AD7}" destId="{4708EA16-D5C5-4EE2-8A83-5B988D03B274}" srcOrd="0" destOrd="2" presId="urn:microsoft.com/office/officeart/2009/layout/CircleArrowProcess"/>
    <dgm:cxn modelId="{E15A37A3-8AA5-4754-A064-EBADEB9292A0}" type="presOf" srcId="{12A28CF0-4E84-404B-BD05-C93E11DD70AF}" destId="{4708EA16-D5C5-4EE2-8A83-5B988D03B274}" srcOrd="0" destOrd="1" presId="urn:microsoft.com/office/officeart/2009/layout/CircleArrowProcess"/>
    <dgm:cxn modelId="{EE2D7EB0-2491-4620-9484-128EFCB0CCFB}" srcId="{70FEEDF0-9ED0-4D7F-AB97-F24DEA096723}" destId="{3983B1D4-E9F3-40E6-BD23-7E703B845062}" srcOrd="0" destOrd="0" parTransId="{4F492F41-738A-495A-BD66-62C92425C206}" sibTransId="{C87237CF-A497-41CE-A1FA-5B148B026A29}"/>
    <dgm:cxn modelId="{6702A1C4-DCFC-45A1-B0D7-DBB20C7B623E}" type="presOf" srcId="{D53DD227-766D-43B3-A751-1505FA50C5F4}" destId="{82171282-A646-4576-AB4C-5C8A06136ED3}" srcOrd="0" destOrd="2" presId="urn:microsoft.com/office/officeart/2009/layout/CircleArrowProcess"/>
    <dgm:cxn modelId="{EDDAC9D5-C3EF-4E7B-B964-9C3CAD533FE4}" srcId="{902514D4-9367-48BD-AB98-415C361E8095}" destId="{AD13CCF9-E354-4373-B687-C856736F1065}" srcOrd="1" destOrd="0" parTransId="{59230521-6941-404E-AB39-FD1E0D3BFD4D}" sibTransId="{B99B1752-3797-4E89-9B32-F8A8B0A94AC1}"/>
    <dgm:cxn modelId="{F816A2DD-C6CD-460B-9808-31C8336CFAA0}" type="presOf" srcId="{902514D4-9367-48BD-AB98-415C361E8095}" destId="{4E0AE086-AABF-4A0E-98D0-5626D79C154F}" srcOrd="0" destOrd="0" presId="urn:microsoft.com/office/officeart/2009/layout/CircleArrowProcess"/>
    <dgm:cxn modelId="{17DA85E4-B382-40F8-84CB-28736A7D9BA9}" type="presOf" srcId="{3983B1D4-E9F3-40E6-BD23-7E703B845062}" destId="{82171282-A646-4576-AB4C-5C8A06136ED3}" srcOrd="0" destOrd="0" presId="urn:microsoft.com/office/officeart/2009/layout/CircleArrowProcess"/>
    <dgm:cxn modelId="{8CEF87E4-4159-499F-BEFD-0ED5C9C21682}" srcId="{42DDB17B-32B6-4380-AEA0-A9CDCE0F4C58}" destId="{7B4759E5-D090-4169-B095-7F93192E3AD7}" srcOrd="2" destOrd="0" parTransId="{DAE1DC3E-CC13-48D5-A225-19A62ED36208}" sibTransId="{4995E391-0564-443E-81BB-2C903CC1624C}"/>
    <dgm:cxn modelId="{D9AB0AE6-F18B-4A70-BFB4-908F5D928CC4}" srcId="{42DDB17B-32B6-4380-AEA0-A9CDCE0F4C58}" destId="{8DC3B0AC-5266-485C-BEE0-5EA316ED6351}" srcOrd="0" destOrd="0" parTransId="{4AF62E0A-68C0-4E36-A271-5E981705ABD4}" sibTransId="{09B5E930-7BFA-4193-A015-8BA2F8D85EED}"/>
    <dgm:cxn modelId="{297128EE-1E8D-4F19-99A9-24D20B8B8DEE}" srcId="{42DDB17B-32B6-4380-AEA0-A9CDCE0F4C58}" destId="{12A28CF0-4E84-404B-BD05-C93E11DD70AF}" srcOrd="1" destOrd="0" parTransId="{A8D02A92-D95A-43FA-89EC-C2659BCB74B4}" sibTransId="{8CF69FEC-4148-4199-8D68-EFD55841612F}"/>
    <dgm:cxn modelId="{3646A2F4-047E-436E-92CC-8E496AB721F4}" type="presOf" srcId="{DF1BB1E6-829C-4481-B59B-0F26F8C42A23}" destId="{4708EA16-D5C5-4EE2-8A83-5B988D03B274}" srcOrd="0" destOrd="3" presId="urn:microsoft.com/office/officeart/2009/layout/CircleArrowProcess"/>
    <dgm:cxn modelId="{6993288F-4E35-44AE-81E0-F12ADD24C1C4}" type="presParOf" srcId="{0746AFD6-81AF-4A03-965B-E5FD2AC99902}" destId="{B8A5ADE6-C095-47F2-9BD8-3724EF926095}" srcOrd="0" destOrd="0" presId="urn:microsoft.com/office/officeart/2009/layout/CircleArrowProcess"/>
    <dgm:cxn modelId="{4DE58A6C-CC30-42D7-A5A6-CE3791DB4E40}" type="presParOf" srcId="{B8A5ADE6-C095-47F2-9BD8-3724EF926095}" destId="{8BB83C97-51F0-45C6-863A-E48679F22BC5}" srcOrd="0" destOrd="0" presId="urn:microsoft.com/office/officeart/2009/layout/CircleArrowProcess"/>
    <dgm:cxn modelId="{D26D7B35-5D49-481E-846A-106DAC01E476}" type="presParOf" srcId="{0746AFD6-81AF-4A03-965B-E5FD2AC99902}" destId="{82171282-A646-4576-AB4C-5C8A06136ED3}" srcOrd="1" destOrd="0" presId="urn:microsoft.com/office/officeart/2009/layout/CircleArrowProcess"/>
    <dgm:cxn modelId="{EAC63543-B5DE-42FE-89B2-EB992AB11EF1}" type="presParOf" srcId="{0746AFD6-81AF-4A03-965B-E5FD2AC99902}" destId="{2B9101F4-B5D1-4AB7-BC83-753D06A88415}" srcOrd="2" destOrd="0" presId="urn:microsoft.com/office/officeart/2009/layout/CircleArrowProcess"/>
    <dgm:cxn modelId="{00DA8DAC-1C0B-42E8-9A17-2FAC4FBE0C0B}" type="presParOf" srcId="{0746AFD6-81AF-4A03-965B-E5FD2AC99902}" destId="{49C4C8C0-A665-47B8-AD0B-A80BD66447C9}" srcOrd="3" destOrd="0" presId="urn:microsoft.com/office/officeart/2009/layout/CircleArrowProcess"/>
    <dgm:cxn modelId="{ED81196F-E635-4333-BD80-AC5B87DDE288}" type="presParOf" srcId="{49C4C8C0-A665-47B8-AD0B-A80BD66447C9}" destId="{12D2183B-C8C1-4ADD-8BFA-63A0024D79DB}" srcOrd="0" destOrd="0" presId="urn:microsoft.com/office/officeart/2009/layout/CircleArrowProcess"/>
    <dgm:cxn modelId="{9120B0CE-8CB7-4AE4-9F77-650D6137775B}" type="presParOf" srcId="{0746AFD6-81AF-4A03-965B-E5FD2AC99902}" destId="{47FC99C1-6CDC-4E5F-82DC-8138B26E8725}" srcOrd="4" destOrd="0" presId="urn:microsoft.com/office/officeart/2009/layout/CircleArrowProcess"/>
    <dgm:cxn modelId="{B5925FBE-78AD-49A8-B4ED-DECC273BC0EA}" type="presParOf" srcId="{0746AFD6-81AF-4A03-965B-E5FD2AC99902}" destId="{4E0AE086-AABF-4A0E-98D0-5626D79C154F}" srcOrd="5" destOrd="0" presId="urn:microsoft.com/office/officeart/2009/layout/CircleArrowProcess"/>
    <dgm:cxn modelId="{D16DBC83-D309-421B-AC03-84221BF712BC}" type="presParOf" srcId="{0746AFD6-81AF-4A03-965B-E5FD2AC99902}" destId="{C57F095C-D392-4DF1-8FBB-9D795D0570B7}" srcOrd="6" destOrd="0" presId="urn:microsoft.com/office/officeart/2009/layout/CircleArrowProcess"/>
    <dgm:cxn modelId="{4AAEDC52-7A16-4ED6-AF80-5589217C5EDD}" type="presParOf" srcId="{C57F095C-D392-4DF1-8FBB-9D795D0570B7}" destId="{339FCDE6-ACB1-4FC6-B770-034DE4C59DA1}" srcOrd="0" destOrd="0" presId="urn:microsoft.com/office/officeart/2009/layout/CircleArrowProcess"/>
    <dgm:cxn modelId="{8171071D-73F5-460C-BA6D-D01880A7FCA4}" type="presParOf" srcId="{0746AFD6-81AF-4A03-965B-E5FD2AC99902}" destId="{4708EA16-D5C5-4EE2-8A83-5B988D03B274}" srcOrd="7" destOrd="0" presId="urn:microsoft.com/office/officeart/2009/layout/CircleArrowProcess"/>
    <dgm:cxn modelId="{CB9E0D9F-73BA-40A5-BEC5-070780A0209C}" type="presParOf" srcId="{0746AFD6-81AF-4A03-965B-E5FD2AC99902}" destId="{6AED50E6-1C35-4B77-9E90-501897F8F6D8}"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en-US"/>
        </a:p>
      </dgm:t>
    </dgm:pt>
    <dgm:pt modelId="{70FEEDF0-9ED0-4D7F-AB97-F24DEA096723}">
      <dgm:prSet phldrT="[Text]"/>
      <dgm:spPr/>
      <dgm:t>
        <a:bodyPr/>
        <a:lstStyle/>
        <a:p>
          <a:r>
            <a:rPr lang="en-US" dirty="0"/>
            <a:t>Learn to List</a:t>
          </a:r>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3983B1D4-E9F3-40E6-BD23-7E703B845062}">
      <dgm:prSet phldrT="[Text]" custT="1"/>
      <dgm:spPr/>
      <dgm:t>
        <a:bodyPr/>
        <a:lstStyle/>
        <a:p>
          <a:r>
            <a:rPr lang="en-US" sz="1400" dirty="0"/>
            <a:t>Solicitation</a:t>
          </a:r>
        </a:p>
      </dgm:t>
    </dgm:pt>
    <dgm:pt modelId="{4F492F41-738A-495A-BD66-62C92425C206}" type="parTrans" cxnId="{EE2D7EB0-2491-4620-9484-128EFCB0CCFB}">
      <dgm:prSet/>
      <dgm:spPr/>
      <dgm:t>
        <a:bodyPr/>
        <a:lstStyle/>
        <a:p>
          <a:endParaRPr lang="en-US"/>
        </a:p>
      </dgm:t>
    </dgm:pt>
    <dgm:pt modelId="{C87237CF-A497-41CE-A1FA-5B148B026A29}" type="sibTrans" cxnId="{EE2D7EB0-2491-4620-9484-128EFCB0CCFB}">
      <dgm:prSet/>
      <dgm:spPr/>
      <dgm:t>
        <a:bodyPr/>
        <a:lstStyle/>
        <a:p>
          <a:endParaRPr lang="en-US"/>
        </a:p>
      </dgm:t>
    </dgm:pt>
    <dgm:pt modelId="{2A852870-B74D-459C-8F84-EFB9808C8E9B}">
      <dgm:prSet phldrT="[Text]" custT="1"/>
      <dgm:spPr/>
      <dgm:t>
        <a:bodyPr/>
        <a:lstStyle/>
        <a:p>
          <a:r>
            <a:rPr lang="en-US" sz="1400" dirty="0"/>
            <a:t>Unique Selling Propositions</a:t>
          </a:r>
        </a:p>
      </dgm:t>
    </dgm:pt>
    <dgm:pt modelId="{00FC1841-EBE5-4A0F-B55B-2B7C57776B9B}" type="parTrans" cxnId="{14375E2C-D6C5-479B-8407-A7D83D76E72A}">
      <dgm:prSet/>
      <dgm:spPr/>
      <dgm:t>
        <a:bodyPr/>
        <a:lstStyle/>
        <a:p>
          <a:endParaRPr lang="en-US"/>
        </a:p>
      </dgm:t>
    </dgm:pt>
    <dgm:pt modelId="{D9151988-DAC2-4D34-9322-F9B44F78873D}" type="sibTrans" cxnId="{14375E2C-D6C5-479B-8407-A7D83D76E72A}">
      <dgm:prSet/>
      <dgm:spPr/>
      <dgm:t>
        <a:bodyPr/>
        <a:lstStyle/>
        <a:p>
          <a:endParaRPr lang="en-US"/>
        </a:p>
      </dgm:t>
    </dgm:pt>
    <dgm:pt modelId="{81D6D67D-53AE-4820-9DCF-7693A7DC6D1A}">
      <dgm:prSet phldrT="[Text]" custT="1"/>
      <dgm:spPr/>
      <dgm:t>
        <a:bodyPr/>
        <a:lstStyle/>
        <a:p>
          <a:r>
            <a:rPr lang="en-US" sz="1400" dirty="0"/>
            <a:t>Objection Handling</a:t>
          </a:r>
        </a:p>
      </dgm:t>
    </dgm:pt>
    <dgm:pt modelId="{CA29A2F1-1A71-47E9-AEFC-A5A5A04F6C0D}" type="parTrans" cxnId="{E25AD94A-BD2E-48AE-BD3D-D5B593C9C717}">
      <dgm:prSet/>
      <dgm:spPr/>
      <dgm:t>
        <a:bodyPr/>
        <a:lstStyle/>
        <a:p>
          <a:endParaRPr lang="en-US"/>
        </a:p>
      </dgm:t>
    </dgm:pt>
    <dgm:pt modelId="{39C9B511-59A4-4A52-AF3B-4FAD39BE998F}" type="sibTrans" cxnId="{E25AD94A-BD2E-48AE-BD3D-D5B593C9C717}">
      <dgm:prSet/>
      <dgm:spPr/>
      <dgm:t>
        <a:bodyPr/>
        <a:lstStyle/>
        <a:p>
          <a:endParaRPr lang="en-US"/>
        </a:p>
      </dgm:t>
    </dgm:pt>
    <dgm:pt modelId="{902514D4-9367-48BD-AB98-415C361E8095}">
      <dgm:prSet phldrT="[Text]"/>
      <dgm:spPr/>
      <dgm:t>
        <a:bodyPr/>
        <a:lstStyle/>
        <a:p>
          <a:r>
            <a:rPr lang="en-US" dirty="0"/>
            <a:t>Meet New People</a:t>
          </a:r>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BCC44E0D-2E84-42AD-BFBC-B1DB0B59B688}">
      <dgm:prSet phldrT="[Text]" custT="1"/>
      <dgm:spPr/>
      <dgm:t>
        <a:bodyPr/>
        <a:lstStyle/>
        <a:p>
          <a:r>
            <a:rPr lang="en-US" sz="1400" dirty="0"/>
            <a:t>Social Media</a:t>
          </a:r>
        </a:p>
      </dgm:t>
    </dgm:pt>
    <dgm:pt modelId="{7E0E6D07-FB18-4817-BC96-566987AEC0E5}" type="parTrans" cxnId="{664DFF4C-E1B0-4AE3-9A2D-2413214F1402}">
      <dgm:prSet/>
      <dgm:spPr/>
      <dgm:t>
        <a:bodyPr/>
        <a:lstStyle/>
        <a:p>
          <a:endParaRPr lang="en-US"/>
        </a:p>
      </dgm:t>
    </dgm:pt>
    <dgm:pt modelId="{B6560097-BCA9-4F02-8ED2-12737AEC23F1}" type="sibTrans" cxnId="{664DFF4C-E1B0-4AE3-9A2D-2413214F1402}">
      <dgm:prSet/>
      <dgm:spPr/>
      <dgm:t>
        <a:bodyPr/>
        <a:lstStyle/>
        <a:p>
          <a:endParaRPr lang="en-US"/>
        </a:p>
      </dgm:t>
    </dgm:pt>
    <dgm:pt modelId="{AD13CCF9-E354-4373-B687-C856736F1065}">
      <dgm:prSet phldrT="[Text]" custT="1"/>
      <dgm:spPr/>
      <dgm:t>
        <a:bodyPr/>
        <a:lstStyle/>
        <a:p>
          <a:r>
            <a:rPr lang="en-US" sz="1400" dirty="0"/>
            <a:t>Telephone/Door knock</a:t>
          </a:r>
        </a:p>
      </dgm:t>
    </dgm:pt>
    <dgm:pt modelId="{59230521-6941-404E-AB39-FD1E0D3BFD4D}" type="parTrans" cxnId="{EDDAC9D5-C3EF-4E7B-B964-9C3CAD533FE4}">
      <dgm:prSet/>
      <dgm:spPr/>
      <dgm:t>
        <a:bodyPr/>
        <a:lstStyle/>
        <a:p>
          <a:endParaRPr lang="en-US"/>
        </a:p>
      </dgm:t>
    </dgm:pt>
    <dgm:pt modelId="{B99B1752-3797-4E89-9B32-F8A8B0A94AC1}" type="sibTrans" cxnId="{EDDAC9D5-C3EF-4E7B-B964-9C3CAD533FE4}">
      <dgm:prSet/>
      <dgm:spPr/>
      <dgm:t>
        <a:bodyPr/>
        <a:lstStyle/>
        <a:p>
          <a:endParaRPr lang="en-US"/>
        </a:p>
      </dgm:t>
    </dgm:pt>
    <dgm:pt modelId="{32EDCF16-5AA6-464A-B649-4803504CAE86}">
      <dgm:prSet phldrT="[Text]" custT="1"/>
      <dgm:spPr/>
      <dgm:t>
        <a:bodyPr/>
        <a:lstStyle/>
        <a:p>
          <a:r>
            <a:rPr lang="en-US" sz="1400" dirty="0"/>
            <a:t>Bold Leads other services</a:t>
          </a:r>
        </a:p>
      </dgm:t>
    </dgm:pt>
    <dgm:pt modelId="{A1499DA9-EC04-43E6-85A8-39036BA31592}" type="parTrans" cxnId="{0240566B-928D-42F9-A765-C591809AAE33}">
      <dgm:prSet/>
      <dgm:spPr/>
      <dgm:t>
        <a:bodyPr/>
        <a:lstStyle/>
        <a:p>
          <a:endParaRPr lang="en-US"/>
        </a:p>
      </dgm:t>
    </dgm:pt>
    <dgm:pt modelId="{E4012107-EDD2-401B-96BA-C98454E188FA}" type="sibTrans" cxnId="{0240566B-928D-42F9-A765-C591809AAE33}">
      <dgm:prSet/>
      <dgm:spPr/>
      <dgm:t>
        <a:bodyPr/>
        <a:lstStyle/>
        <a:p>
          <a:endParaRPr lang="en-US"/>
        </a:p>
      </dgm:t>
    </dgm:pt>
    <dgm:pt modelId="{42DDB17B-32B6-4380-AEA0-A9CDCE0F4C58}">
      <dgm:prSet phldrT="[Text]"/>
      <dgm:spPr/>
      <dgm:t>
        <a:bodyPr/>
        <a:lstStyle/>
        <a:p>
          <a:r>
            <a:rPr lang="en-US" dirty="0"/>
            <a:t>Present &amp; Follow Up</a:t>
          </a:r>
        </a:p>
      </dgm:t>
    </dgm:pt>
    <dgm:pt modelId="{0542F929-D3C4-4E9C-A3C8-6EF7FF18FFBD}" type="parTrans" cxnId="{103B6B91-8CC9-4D40-B800-3DD59F11CB88}">
      <dgm:prSet/>
      <dgm:spPr/>
      <dgm:t>
        <a:bodyPr/>
        <a:lstStyle/>
        <a:p>
          <a:endParaRPr lang="en-US"/>
        </a:p>
      </dgm:t>
    </dgm:pt>
    <dgm:pt modelId="{B503D57E-B88B-42C1-9990-439FB88B1A35}" type="sibTrans" cxnId="{103B6B91-8CC9-4D40-B800-3DD59F11CB88}">
      <dgm:prSet/>
      <dgm:spPr/>
      <dgm:t>
        <a:bodyPr/>
        <a:lstStyle/>
        <a:p>
          <a:endParaRPr lang="en-US"/>
        </a:p>
      </dgm:t>
    </dgm:pt>
    <dgm:pt modelId="{8DC3B0AC-5266-485C-BEE0-5EA316ED6351}">
      <dgm:prSet phldrT="[Text]" custT="1"/>
      <dgm:spPr/>
      <dgm:t>
        <a:bodyPr/>
        <a:lstStyle/>
        <a:p>
          <a:r>
            <a:rPr lang="en-US" sz="1400" dirty="0"/>
            <a:t>Bullet Proof Listing Presentation</a:t>
          </a:r>
        </a:p>
      </dgm:t>
    </dgm:pt>
    <dgm:pt modelId="{4AF62E0A-68C0-4E36-A271-5E981705ABD4}" type="parTrans" cxnId="{D9AB0AE6-F18B-4A70-BFB4-908F5D928CC4}">
      <dgm:prSet/>
      <dgm:spPr/>
      <dgm:t>
        <a:bodyPr/>
        <a:lstStyle/>
        <a:p>
          <a:endParaRPr lang="en-US"/>
        </a:p>
      </dgm:t>
    </dgm:pt>
    <dgm:pt modelId="{09B5E930-7BFA-4193-A015-8BA2F8D85EED}" type="sibTrans" cxnId="{D9AB0AE6-F18B-4A70-BFB4-908F5D928CC4}">
      <dgm:prSet/>
      <dgm:spPr/>
      <dgm:t>
        <a:bodyPr/>
        <a:lstStyle/>
        <a:p>
          <a:endParaRPr lang="en-US"/>
        </a:p>
      </dgm:t>
    </dgm:pt>
    <dgm:pt modelId="{12A28CF0-4E84-404B-BD05-C93E11DD70AF}">
      <dgm:prSet phldrT="[Text]" custT="1"/>
      <dgm:spPr/>
      <dgm:t>
        <a:bodyPr/>
        <a:lstStyle/>
        <a:p>
          <a:r>
            <a:rPr lang="en-US" sz="1400" dirty="0"/>
            <a:t>The Digital Marketing Strategy</a:t>
          </a:r>
        </a:p>
      </dgm:t>
    </dgm:pt>
    <dgm:pt modelId="{A8D02A92-D95A-43FA-89EC-C2659BCB74B4}" type="parTrans" cxnId="{297128EE-1E8D-4F19-99A9-24D20B8B8DEE}">
      <dgm:prSet/>
      <dgm:spPr/>
      <dgm:t>
        <a:bodyPr/>
        <a:lstStyle/>
        <a:p>
          <a:endParaRPr lang="en-US"/>
        </a:p>
      </dgm:t>
    </dgm:pt>
    <dgm:pt modelId="{8CF69FEC-4148-4199-8D68-EFD55841612F}" type="sibTrans" cxnId="{297128EE-1E8D-4F19-99A9-24D20B8B8DEE}">
      <dgm:prSet/>
      <dgm:spPr/>
      <dgm:t>
        <a:bodyPr/>
        <a:lstStyle/>
        <a:p>
          <a:endParaRPr lang="en-US"/>
        </a:p>
      </dgm:t>
    </dgm:pt>
    <dgm:pt modelId="{7B4759E5-D090-4169-B095-7F93192E3AD7}">
      <dgm:prSet phldrT="[Text]" custT="1"/>
      <dgm:spPr/>
      <dgm:t>
        <a:bodyPr/>
        <a:lstStyle/>
        <a:p>
          <a:r>
            <a:rPr lang="en-US" sz="1400" dirty="0"/>
            <a:t>Customer Relationship Management</a:t>
          </a:r>
        </a:p>
      </dgm:t>
    </dgm:pt>
    <dgm:pt modelId="{DAE1DC3E-CC13-48D5-A225-19A62ED36208}" type="parTrans" cxnId="{8CEF87E4-4159-499F-BEFD-0ED5C9C21682}">
      <dgm:prSet/>
      <dgm:spPr/>
      <dgm:t>
        <a:bodyPr/>
        <a:lstStyle/>
        <a:p>
          <a:endParaRPr lang="en-US"/>
        </a:p>
      </dgm:t>
    </dgm:pt>
    <dgm:pt modelId="{4995E391-0564-443E-81BB-2C903CC1624C}" type="sibTrans" cxnId="{8CEF87E4-4159-499F-BEFD-0ED5C9C21682}">
      <dgm:prSet/>
      <dgm:spPr/>
      <dgm:t>
        <a:bodyPr/>
        <a:lstStyle/>
        <a:p>
          <a:endParaRPr lang="en-US"/>
        </a:p>
      </dgm:t>
    </dgm:pt>
    <dgm:pt modelId="{5720BFA2-31D7-42F6-88A8-7BF68DA83CAD}">
      <dgm:prSet phldrT="[Text]" custT="1"/>
      <dgm:spPr/>
      <dgm:t>
        <a:bodyPr/>
        <a:lstStyle/>
        <a:p>
          <a:r>
            <a:rPr lang="en-US" sz="1400" dirty="0"/>
            <a:t>Farming niche’ or neighborhood</a:t>
          </a:r>
        </a:p>
      </dgm:t>
    </dgm:pt>
    <dgm:pt modelId="{FA9CEE3A-E7F6-4081-BD70-1D25EC8F26A0}" type="parTrans" cxnId="{EB938D64-1D14-4A6B-8985-B8FBFF010A98}">
      <dgm:prSet/>
      <dgm:spPr/>
      <dgm:t>
        <a:bodyPr/>
        <a:lstStyle/>
        <a:p>
          <a:endParaRPr lang="en-US"/>
        </a:p>
      </dgm:t>
    </dgm:pt>
    <dgm:pt modelId="{661CBB32-0465-4A66-BEBD-78C478AFC23D}" type="sibTrans" cxnId="{EB938D64-1D14-4A6B-8985-B8FBFF010A98}">
      <dgm:prSet/>
      <dgm:spPr/>
      <dgm:t>
        <a:bodyPr/>
        <a:lstStyle/>
        <a:p>
          <a:endParaRPr lang="en-US"/>
        </a:p>
      </dgm:t>
    </dgm:pt>
    <dgm:pt modelId="{0E8F8A05-7FEA-4449-970F-94AD5455D0A3}">
      <dgm:prSet phldrT="[Text]"/>
      <dgm:spPr/>
      <dgm:t>
        <a:bodyPr/>
        <a:lstStyle/>
        <a:p>
          <a:endParaRPr lang="en-US" sz="1200" dirty="0"/>
        </a:p>
      </dgm:t>
    </dgm:pt>
    <dgm:pt modelId="{921A6C7B-B6C1-4432-8694-73563B6AEEF5}" type="parTrans" cxnId="{8D940798-709B-4A74-8A87-9F7D42E3E7F3}">
      <dgm:prSet/>
      <dgm:spPr/>
      <dgm:t>
        <a:bodyPr/>
        <a:lstStyle/>
        <a:p>
          <a:endParaRPr lang="en-US"/>
        </a:p>
      </dgm:t>
    </dgm:pt>
    <dgm:pt modelId="{50908883-63C4-4656-A944-523E1C3D333F}" type="sibTrans" cxnId="{8D940798-709B-4A74-8A87-9F7D42E3E7F3}">
      <dgm:prSet/>
      <dgm:spPr/>
      <dgm:t>
        <a:bodyPr/>
        <a:lstStyle/>
        <a:p>
          <a:endParaRPr lang="en-US"/>
        </a:p>
      </dgm:t>
    </dgm:pt>
    <dgm:pt modelId="{D53DD227-766D-43B3-A751-1505FA50C5F4}">
      <dgm:prSet phldrT="[Text]" custT="1"/>
      <dgm:spPr/>
      <dgm:t>
        <a:bodyPr/>
        <a:lstStyle/>
        <a:p>
          <a:r>
            <a:rPr lang="en-US" sz="1400" dirty="0"/>
            <a:t>Creating Urgency</a:t>
          </a:r>
        </a:p>
      </dgm:t>
    </dgm:pt>
    <dgm:pt modelId="{E623D543-356A-4732-BB5F-42D95297CE0E}" type="parTrans" cxnId="{890FBA78-5EF3-4C28-BC86-4A0759C95FC0}">
      <dgm:prSet/>
      <dgm:spPr/>
      <dgm:t>
        <a:bodyPr/>
        <a:lstStyle/>
        <a:p>
          <a:endParaRPr lang="en-US"/>
        </a:p>
      </dgm:t>
    </dgm:pt>
    <dgm:pt modelId="{3FBA5A59-8A6C-4F82-94BC-0745FE6AFA23}" type="sibTrans" cxnId="{890FBA78-5EF3-4C28-BC86-4A0759C95FC0}">
      <dgm:prSet/>
      <dgm:spPr/>
      <dgm:t>
        <a:bodyPr/>
        <a:lstStyle/>
        <a:p>
          <a:endParaRPr lang="en-US"/>
        </a:p>
      </dgm:t>
    </dgm:pt>
    <dgm:pt modelId="{DF1BB1E6-829C-4481-B59B-0F26F8C42A23}">
      <dgm:prSet phldrT="[Text]" custT="1"/>
      <dgm:spPr/>
      <dgm:t>
        <a:bodyPr/>
        <a:lstStyle/>
        <a:p>
          <a:r>
            <a:rPr lang="en-US" sz="1400" dirty="0"/>
            <a:t>Closing Techniques</a:t>
          </a:r>
        </a:p>
      </dgm:t>
    </dgm:pt>
    <dgm:pt modelId="{57D8CD6F-F3DA-4A01-ADF1-C91F13BDC469}" type="parTrans" cxnId="{2B730354-4587-40CA-9B5F-60CB002F3912}">
      <dgm:prSet/>
      <dgm:spPr/>
      <dgm:t>
        <a:bodyPr/>
        <a:lstStyle/>
        <a:p>
          <a:endParaRPr lang="en-US"/>
        </a:p>
      </dgm:t>
    </dgm:pt>
    <dgm:pt modelId="{F4D5A1C8-BEDA-4A62-9CAF-6821194888D7}" type="sibTrans" cxnId="{2B730354-4587-40CA-9B5F-60CB002F3912}">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3"/>
      <dgm:spPr/>
    </dgm:pt>
    <dgm:pt modelId="{82171282-A646-4576-AB4C-5C8A06136ED3}" type="pres">
      <dgm:prSet presAssocID="{70FEEDF0-9ED0-4D7F-AB97-F24DEA096723}" presName="Child1" presStyleLbl="revTx" presStyleIdx="0" presStyleCnt="6" custScaleX="148012" custScaleY="130765" custLinFactNeighborX="26031" custLinFactNeighborY="-2247">
        <dgm:presLayoutVars>
          <dgm:chMax val="0"/>
          <dgm:chPref val="0"/>
          <dgm:bulletEnabled val="1"/>
        </dgm:presLayoutVars>
      </dgm:prSet>
      <dgm:spPr/>
    </dgm:pt>
    <dgm:pt modelId="{2B9101F4-B5D1-4AB7-BC83-753D06A88415}" type="pres">
      <dgm:prSet presAssocID="{70FEEDF0-9ED0-4D7F-AB97-F24DEA096723}" presName="Parent1" presStyleLbl="revTx" presStyleIdx="1" presStyleCnt="6">
        <dgm:presLayoutVars>
          <dgm:chMax val="1"/>
          <dgm:chPref val="1"/>
          <dgm:bulletEnabled val="1"/>
        </dgm:presLayoutVars>
      </dgm:prSet>
      <dgm:spPr/>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3"/>
      <dgm:spPr/>
    </dgm:pt>
    <dgm:pt modelId="{47FC99C1-6CDC-4E5F-82DC-8138B26E8725}" type="pres">
      <dgm:prSet presAssocID="{902514D4-9367-48BD-AB98-415C361E8095}" presName="Child2" presStyleLbl="revTx" presStyleIdx="2" presStyleCnt="6" custScaleX="150684" custScaleY="144247" custLinFactNeighborX="38577" custLinFactNeighborY="1315">
        <dgm:presLayoutVars>
          <dgm:chMax val="0"/>
          <dgm:chPref val="0"/>
          <dgm:bulletEnabled val="1"/>
        </dgm:presLayoutVars>
      </dgm:prSet>
      <dgm:spPr/>
    </dgm:pt>
    <dgm:pt modelId="{4E0AE086-AABF-4A0E-98D0-5626D79C154F}" type="pres">
      <dgm:prSet presAssocID="{902514D4-9367-48BD-AB98-415C361E8095}" presName="Parent2" presStyleLbl="revTx" presStyleIdx="3" presStyleCnt="6">
        <dgm:presLayoutVars>
          <dgm:chMax val="1"/>
          <dgm:chPref val="1"/>
          <dgm:bulletEnabled val="1"/>
        </dgm:presLayoutVars>
      </dgm:prSet>
      <dgm:spPr/>
    </dgm:pt>
    <dgm:pt modelId="{C57F095C-D392-4DF1-8FBB-9D795D0570B7}" type="pres">
      <dgm:prSet presAssocID="{42DDB17B-32B6-4380-AEA0-A9CDCE0F4C58}" presName="Accent3" presStyleCnt="0"/>
      <dgm:spPr/>
    </dgm:pt>
    <dgm:pt modelId="{339FCDE6-ACB1-4FC6-B770-034DE4C59DA1}" type="pres">
      <dgm:prSet presAssocID="{42DDB17B-32B6-4380-AEA0-A9CDCE0F4C58}" presName="Accent" presStyleLbl="node1" presStyleIdx="2" presStyleCnt="3"/>
      <dgm:spPr/>
    </dgm:pt>
    <dgm:pt modelId="{4708EA16-D5C5-4EE2-8A83-5B988D03B274}" type="pres">
      <dgm:prSet presAssocID="{42DDB17B-32B6-4380-AEA0-A9CDCE0F4C58}" presName="Child3" presStyleLbl="revTx" presStyleIdx="4" presStyleCnt="6" custScaleX="152729" custLinFactNeighborX="16658" custLinFactNeighborY="-1691">
        <dgm:presLayoutVars>
          <dgm:chMax val="0"/>
          <dgm:chPref val="0"/>
          <dgm:bulletEnabled val="1"/>
        </dgm:presLayoutVars>
      </dgm:prSet>
      <dgm:spPr/>
    </dgm:pt>
    <dgm:pt modelId="{6AED50E6-1C35-4B77-9E90-501897F8F6D8}" type="pres">
      <dgm:prSet presAssocID="{42DDB17B-32B6-4380-AEA0-A9CDCE0F4C58}" presName="Parent3" presStyleLbl="revTx" presStyleIdx="5" presStyleCnt="6">
        <dgm:presLayoutVars>
          <dgm:chMax val="1"/>
          <dgm:chPref val="1"/>
          <dgm:bulletEnabled val="1"/>
        </dgm:presLayoutVars>
      </dgm:prSet>
      <dgm:spPr/>
    </dgm:pt>
  </dgm:ptLst>
  <dgm:cxnLst>
    <dgm:cxn modelId="{32660712-ADE0-4302-B39C-B590262C1ADA}" type="presOf" srcId="{70FEEDF0-9ED0-4D7F-AB97-F24DEA096723}" destId="{2B9101F4-B5D1-4AB7-BC83-753D06A88415}" srcOrd="0" destOrd="0" presId="urn:microsoft.com/office/officeart/2009/layout/CircleArrowProcess"/>
    <dgm:cxn modelId="{0FF8D220-AD96-45FA-93A4-5079A0DE54B9}" type="presOf" srcId="{BCC44E0D-2E84-42AD-BFBC-B1DB0B59B688}" destId="{47FC99C1-6CDC-4E5F-82DC-8138B26E8725}" srcOrd="0" destOrd="0" presId="urn:microsoft.com/office/officeart/2009/layout/CircleArrowProcess"/>
    <dgm:cxn modelId="{14375E2C-D6C5-479B-8407-A7D83D76E72A}" srcId="{70FEEDF0-9ED0-4D7F-AB97-F24DEA096723}" destId="{2A852870-B74D-459C-8F84-EFB9808C8E9B}" srcOrd="1" destOrd="0" parTransId="{00FC1841-EBE5-4A0F-B55B-2B7C57776B9B}" sibTransId="{D9151988-DAC2-4D34-9322-F9B44F78873D}"/>
    <dgm:cxn modelId="{2034EF2E-F848-4128-945C-FDD41F295758}" type="presOf" srcId="{0E8F8A05-7FEA-4449-970F-94AD5455D0A3}" destId="{82171282-A646-4576-AB4C-5C8A06136ED3}" srcOrd="0" destOrd="4" presId="urn:microsoft.com/office/officeart/2009/layout/CircleArrowProcess"/>
    <dgm:cxn modelId="{3598F42E-8333-4D6C-8313-DF897DDB1BB8}" type="presOf" srcId="{9EFDE1E0-36B2-42FD-8BC1-DEC0FAC5CDC6}" destId="{0746AFD6-81AF-4A03-965B-E5FD2AC99902}" srcOrd="0" destOrd="0" presId="urn:microsoft.com/office/officeart/2009/layout/CircleArrowProcess"/>
    <dgm:cxn modelId="{6341B032-A701-438E-B351-DCF645B9D2DD}" type="presOf" srcId="{2A852870-B74D-459C-8F84-EFB9808C8E9B}" destId="{82171282-A646-4576-AB4C-5C8A06136ED3}" srcOrd="0" destOrd="1" presId="urn:microsoft.com/office/officeart/2009/layout/CircleArrowProcess"/>
    <dgm:cxn modelId="{EB938D64-1D14-4A6B-8985-B8FBFF010A98}" srcId="{902514D4-9367-48BD-AB98-415C361E8095}" destId="{5720BFA2-31D7-42F6-88A8-7BF68DA83CAD}" srcOrd="3" destOrd="0" parTransId="{FA9CEE3A-E7F6-4081-BD70-1D25EC8F26A0}" sibTransId="{661CBB32-0465-4A66-BEBD-78C478AFC23D}"/>
    <dgm:cxn modelId="{56454547-BA38-4167-8F3F-1CC314587820}" type="presOf" srcId="{81D6D67D-53AE-4820-9DCF-7693A7DC6D1A}" destId="{82171282-A646-4576-AB4C-5C8A06136ED3}" srcOrd="0" destOrd="3" presId="urn:microsoft.com/office/officeart/2009/layout/CircleArrowProcess"/>
    <dgm:cxn modelId="{E25AD94A-BD2E-48AE-BD3D-D5B593C9C717}" srcId="{70FEEDF0-9ED0-4D7F-AB97-F24DEA096723}" destId="{81D6D67D-53AE-4820-9DCF-7693A7DC6D1A}" srcOrd="3" destOrd="0" parTransId="{CA29A2F1-1A71-47E9-AEFC-A5A5A04F6C0D}" sibTransId="{39C9B511-59A4-4A52-AF3B-4FAD39BE998F}"/>
    <dgm:cxn modelId="{0240566B-928D-42F9-A765-C591809AAE33}" srcId="{902514D4-9367-48BD-AB98-415C361E8095}" destId="{32EDCF16-5AA6-464A-B649-4803504CAE86}" srcOrd="2" destOrd="0" parTransId="{A1499DA9-EC04-43E6-85A8-39036BA31592}" sibTransId="{E4012107-EDD2-401B-96BA-C98454E188FA}"/>
    <dgm:cxn modelId="{DFA7F54C-9275-4C8F-9D3F-C5B4ECA38ADF}" type="presOf" srcId="{8DC3B0AC-5266-485C-BEE0-5EA316ED6351}" destId="{4708EA16-D5C5-4EE2-8A83-5B988D03B274}" srcOrd="0" destOrd="0" presId="urn:microsoft.com/office/officeart/2009/layout/CircleArrowProcess"/>
    <dgm:cxn modelId="{664DFF4C-E1B0-4AE3-9A2D-2413214F1402}" srcId="{902514D4-9367-48BD-AB98-415C361E8095}" destId="{BCC44E0D-2E84-42AD-BFBC-B1DB0B59B688}" srcOrd="0" destOrd="0" parTransId="{7E0E6D07-FB18-4817-BC96-566987AEC0E5}" sibTransId="{B6560097-BCA9-4F02-8ED2-12737AEC23F1}"/>
    <dgm:cxn modelId="{51DFBB71-EDAA-421B-8A85-F713C4AC6B25}" type="presOf" srcId="{AD13CCF9-E354-4373-B687-C856736F1065}" destId="{47FC99C1-6CDC-4E5F-82DC-8138B26E8725}" srcOrd="0" destOrd="1" presId="urn:microsoft.com/office/officeart/2009/layout/CircleArrowProcess"/>
    <dgm:cxn modelId="{A2A25553-C3DC-4609-9AD8-CF8717C6C469}" type="presOf" srcId="{5720BFA2-31D7-42F6-88A8-7BF68DA83CAD}" destId="{47FC99C1-6CDC-4E5F-82DC-8138B26E8725}" srcOrd="0" destOrd="3" presId="urn:microsoft.com/office/officeart/2009/layout/CircleArrowProcess"/>
    <dgm:cxn modelId="{2B730354-4587-40CA-9B5F-60CB002F3912}" srcId="{42DDB17B-32B6-4380-AEA0-A9CDCE0F4C58}" destId="{DF1BB1E6-829C-4481-B59B-0F26F8C42A23}" srcOrd="3" destOrd="0" parTransId="{57D8CD6F-F3DA-4A01-ADF1-C91F13BDC469}" sibTransId="{F4D5A1C8-BEDA-4A62-9CAF-6821194888D7}"/>
    <dgm:cxn modelId="{26755254-41E9-4B8D-9575-AED9C008015C}" srcId="{9EFDE1E0-36B2-42FD-8BC1-DEC0FAC5CDC6}" destId="{70FEEDF0-9ED0-4D7F-AB97-F24DEA096723}" srcOrd="0" destOrd="0" parTransId="{6A0DD80F-58E3-4F5A-8C14-0C7F080FC469}" sibTransId="{5AEE57B6-452E-4D6B-9FEC-128B713CC6B5}"/>
    <dgm:cxn modelId="{7D04B474-3970-4AB8-A02B-82F318B394AC}" type="presOf" srcId="{32EDCF16-5AA6-464A-B649-4803504CAE86}" destId="{47FC99C1-6CDC-4E5F-82DC-8138B26E8725}" srcOrd="0" destOrd="2" presId="urn:microsoft.com/office/officeart/2009/layout/CircleArrowProcess"/>
    <dgm:cxn modelId="{890FBA78-5EF3-4C28-BC86-4A0759C95FC0}" srcId="{70FEEDF0-9ED0-4D7F-AB97-F24DEA096723}" destId="{D53DD227-766D-43B3-A751-1505FA50C5F4}" srcOrd="2" destOrd="0" parTransId="{E623D543-356A-4732-BB5F-42D95297CE0E}" sibTransId="{3FBA5A59-8A6C-4F82-94BC-0745FE6AFA23}"/>
    <dgm:cxn modelId="{F7F9A189-A236-4D3C-9542-F81695B91B82}" type="presOf" srcId="{42DDB17B-32B6-4380-AEA0-A9CDCE0F4C58}" destId="{6AED50E6-1C35-4B77-9E90-501897F8F6D8}" srcOrd="0" destOrd="0" presId="urn:microsoft.com/office/officeart/2009/layout/CircleArrowProcess"/>
    <dgm:cxn modelId="{EC73D28B-E1B0-4A21-84D6-9486C56E714D}" srcId="{9EFDE1E0-36B2-42FD-8BC1-DEC0FAC5CDC6}" destId="{902514D4-9367-48BD-AB98-415C361E8095}" srcOrd="1" destOrd="0" parTransId="{8583B2DE-149D-4FA0-B8A4-627F65C95D74}" sibTransId="{E602F495-06AD-4078-A149-C6C8558402F7}"/>
    <dgm:cxn modelId="{103B6B91-8CC9-4D40-B800-3DD59F11CB88}" srcId="{9EFDE1E0-36B2-42FD-8BC1-DEC0FAC5CDC6}" destId="{42DDB17B-32B6-4380-AEA0-A9CDCE0F4C58}" srcOrd="2" destOrd="0" parTransId="{0542F929-D3C4-4E9C-A3C8-6EF7FF18FFBD}" sibTransId="{B503D57E-B88B-42C1-9990-439FB88B1A35}"/>
    <dgm:cxn modelId="{8D940798-709B-4A74-8A87-9F7D42E3E7F3}" srcId="{70FEEDF0-9ED0-4D7F-AB97-F24DEA096723}" destId="{0E8F8A05-7FEA-4449-970F-94AD5455D0A3}" srcOrd="4" destOrd="0" parTransId="{921A6C7B-B6C1-4432-8694-73563B6AEEF5}" sibTransId="{50908883-63C4-4656-A944-523E1C3D333F}"/>
    <dgm:cxn modelId="{46DEC5A1-E45E-4A05-B2F1-44E2F2A33050}" type="presOf" srcId="{7B4759E5-D090-4169-B095-7F93192E3AD7}" destId="{4708EA16-D5C5-4EE2-8A83-5B988D03B274}" srcOrd="0" destOrd="2" presId="urn:microsoft.com/office/officeart/2009/layout/CircleArrowProcess"/>
    <dgm:cxn modelId="{E15A37A3-8AA5-4754-A064-EBADEB9292A0}" type="presOf" srcId="{12A28CF0-4E84-404B-BD05-C93E11DD70AF}" destId="{4708EA16-D5C5-4EE2-8A83-5B988D03B274}" srcOrd="0" destOrd="1" presId="urn:microsoft.com/office/officeart/2009/layout/CircleArrowProcess"/>
    <dgm:cxn modelId="{EE2D7EB0-2491-4620-9484-128EFCB0CCFB}" srcId="{70FEEDF0-9ED0-4D7F-AB97-F24DEA096723}" destId="{3983B1D4-E9F3-40E6-BD23-7E703B845062}" srcOrd="0" destOrd="0" parTransId="{4F492F41-738A-495A-BD66-62C92425C206}" sibTransId="{C87237CF-A497-41CE-A1FA-5B148B026A29}"/>
    <dgm:cxn modelId="{6702A1C4-DCFC-45A1-B0D7-DBB20C7B623E}" type="presOf" srcId="{D53DD227-766D-43B3-A751-1505FA50C5F4}" destId="{82171282-A646-4576-AB4C-5C8A06136ED3}" srcOrd="0" destOrd="2" presId="urn:microsoft.com/office/officeart/2009/layout/CircleArrowProcess"/>
    <dgm:cxn modelId="{EDDAC9D5-C3EF-4E7B-B964-9C3CAD533FE4}" srcId="{902514D4-9367-48BD-AB98-415C361E8095}" destId="{AD13CCF9-E354-4373-B687-C856736F1065}" srcOrd="1" destOrd="0" parTransId="{59230521-6941-404E-AB39-FD1E0D3BFD4D}" sibTransId="{B99B1752-3797-4E89-9B32-F8A8B0A94AC1}"/>
    <dgm:cxn modelId="{F816A2DD-C6CD-460B-9808-31C8336CFAA0}" type="presOf" srcId="{902514D4-9367-48BD-AB98-415C361E8095}" destId="{4E0AE086-AABF-4A0E-98D0-5626D79C154F}" srcOrd="0" destOrd="0" presId="urn:microsoft.com/office/officeart/2009/layout/CircleArrowProcess"/>
    <dgm:cxn modelId="{17DA85E4-B382-40F8-84CB-28736A7D9BA9}" type="presOf" srcId="{3983B1D4-E9F3-40E6-BD23-7E703B845062}" destId="{82171282-A646-4576-AB4C-5C8A06136ED3}" srcOrd="0" destOrd="0" presId="urn:microsoft.com/office/officeart/2009/layout/CircleArrowProcess"/>
    <dgm:cxn modelId="{8CEF87E4-4159-499F-BEFD-0ED5C9C21682}" srcId="{42DDB17B-32B6-4380-AEA0-A9CDCE0F4C58}" destId="{7B4759E5-D090-4169-B095-7F93192E3AD7}" srcOrd="2" destOrd="0" parTransId="{DAE1DC3E-CC13-48D5-A225-19A62ED36208}" sibTransId="{4995E391-0564-443E-81BB-2C903CC1624C}"/>
    <dgm:cxn modelId="{D9AB0AE6-F18B-4A70-BFB4-908F5D928CC4}" srcId="{42DDB17B-32B6-4380-AEA0-A9CDCE0F4C58}" destId="{8DC3B0AC-5266-485C-BEE0-5EA316ED6351}" srcOrd="0" destOrd="0" parTransId="{4AF62E0A-68C0-4E36-A271-5E981705ABD4}" sibTransId="{09B5E930-7BFA-4193-A015-8BA2F8D85EED}"/>
    <dgm:cxn modelId="{297128EE-1E8D-4F19-99A9-24D20B8B8DEE}" srcId="{42DDB17B-32B6-4380-AEA0-A9CDCE0F4C58}" destId="{12A28CF0-4E84-404B-BD05-C93E11DD70AF}" srcOrd="1" destOrd="0" parTransId="{A8D02A92-D95A-43FA-89EC-C2659BCB74B4}" sibTransId="{8CF69FEC-4148-4199-8D68-EFD55841612F}"/>
    <dgm:cxn modelId="{3646A2F4-047E-436E-92CC-8E496AB721F4}" type="presOf" srcId="{DF1BB1E6-829C-4481-B59B-0F26F8C42A23}" destId="{4708EA16-D5C5-4EE2-8A83-5B988D03B274}" srcOrd="0" destOrd="3" presId="urn:microsoft.com/office/officeart/2009/layout/CircleArrowProcess"/>
    <dgm:cxn modelId="{6993288F-4E35-44AE-81E0-F12ADD24C1C4}" type="presParOf" srcId="{0746AFD6-81AF-4A03-965B-E5FD2AC99902}" destId="{B8A5ADE6-C095-47F2-9BD8-3724EF926095}" srcOrd="0" destOrd="0" presId="urn:microsoft.com/office/officeart/2009/layout/CircleArrowProcess"/>
    <dgm:cxn modelId="{4DE58A6C-CC30-42D7-A5A6-CE3791DB4E40}" type="presParOf" srcId="{B8A5ADE6-C095-47F2-9BD8-3724EF926095}" destId="{8BB83C97-51F0-45C6-863A-E48679F22BC5}" srcOrd="0" destOrd="0" presId="urn:microsoft.com/office/officeart/2009/layout/CircleArrowProcess"/>
    <dgm:cxn modelId="{D26D7B35-5D49-481E-846A-106DAC01E476}" type="presParOf" srcId="{0746AFD6-81AF-4A03-965B-E5FD2AC99902}" destId="{82171282-A646-4576-AB4C-5C8A06136ED3}" srcOrd="1" destOrd="0" presId="urn:microsoft.com/office/officeart/2009/layout/CircleArrowProcess"/>
    <dgm:cxn modelId="{EAC63543-B5DE-42FE-89B2-EB992AB11EF1}" type="presParOf" srcId="{0746AFD6-81AF-4A03-965B-E5FD2AC99902}" destId="{2B9101F4-B5D1-4AB7-BC83-753D06A88415}" srcOrd="2" destOrd="0" presId="urn:microsoft.com/office/officeart/2009/layout/CircleArrowProcess"/>
    <dgm:cxn modelId="{00DA8DAC-1C0B-42E8-9A17-2FAC4FBE0C0B}" type="presParOf" srcId="{0746AFD6-81AF-4A03-965B-E5FD2AC99902}" destId="{49C4C8C0-A665-47B8-AD0B-A80BD66447C9}" srcOrd="3" destOrd="0" presId="urn:microsoft.com/office/officeart/2009/layout/CircleArrowProcess"/>
    <dgm:cxn modelId="{ED81196F-E635-4333-BD80-AC5B87DDE288}" type="presParOf" srcId="{49C4C8C0-A665-47B8-AD0B-A80BD66447C9}" destId="{12D2183B-C8C1-4ADD-8BFA-63A0024D79DB}" srcOrd="0" destOrd="0" presId="urn:microsoft.com/office/officeart/2009/layout/CircleArrowProcess"/>
    <dgm:cxn modelId="{9120B0CE-8CB7-4AE4-9F77-650D6137775B}" type="presParOf" srcId="{0746AFD6-81AF-4A03-965B-E5FD2AC99902}" destId="{47FC99C1-6CDC-4E5F-82DC-8138B26E8725}" srcOrd="4" destOrd="0" presId="urn:microsoft.com/office/officeart/2009/layout/CircleArrowProcess"/>
    <dgm:cxn modelId="{B5925FBE-78AD-49A8-B4ED-DECC273BC0EA}" type="presParOf" srcId="{0746AFD6-81AF-4A03-965B-E5FD2AC99902}" destId="{4E0AE086-AABF-4A0E-98D0-5626D79C154F}" srcOrd="5" destOrd="0" presId="urn:microsoft.com/office/officeart/2009/layout/CircleArrowProcess"/>
    <dgm:cxn modelId="{D16DBC83-D309-421B-AC03-84221BF712BC}" type="presParOf" srcId="{0746AFD6-81AF-4A03-965B-E5FD2AC99902}" destId="{C57F095C-D392-4DF1-8FBB-9D795D0570B7}" srcOrd="6" destOrd="0" presId="urn:microsoft.com/office/officeart/2009/layout/CircleArrowProcess"/>
    <dgm:cxn modelId="{4AAEDC52-7A16-4ED6-AF80-5589217C5EDD}" type="presParOf" srcId="{C57F095C-D392-4DF1-8FBB-9D795D0570B7}" destId="{339FCDE6-ACB1-4FC6-B770-034DE4C59DA1}" srcOrd="0" destOrd="0" presId="urn:microsoft.com/office/officeart/2009/layout/CircleArrowProcess"/>
    <dgm:cxn modelId="{8171071D-73F5-460C-BA6D-D01880A7FCA4}" type="presParOf" srcId="{0746AFD6-81AF-4A03-965B-E5FD2AC99902}" destId="{4708EA16-D5C5-4EE2-8A83-5B988D03B274}" srcOrd="7" destOrd="0" presId="urn:microsoft.com/office/officeart/2009/layout/CircleArrowProcess"/>
    <dgm:cxn modelId="{CB9E0D9F-73BA-40A5-BEC5-070780A0209C}" type="presParOf" srcId="{0746AFD6-81AF-4A03-965B-E5FD2AC99902}" destId="{6AED50E6-1C35-4B77-9E90-501897F8F6D8}"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3C97-51F0-45C6-863A-E48679F22BC5}">
      <dsp:nvSpPr>
        <dsp:cNvPr id="0" name=""/>
        <dsp:cNvSpPr/>
      </dsp:nvSpPr>
      <dsp:spPr>
        <a:xfrm>
          <a:off x="1353457" y="0"/>
          <a:ext cx="2803597" cy="2804024"/>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82171282-A646-4576-AB4C-5C8A06136ED3}">
      <dsp:nvSpPr>
        <dsp:cNvPr id="0" name=""/>
        <dsp:cNvSpPr/>
      </dsp:nvSpPr>
      <dsp:spPr>
        <a:xfrm>
          <a:off x="4191644" y="638073"/>
          <a:ext cx="2489796" cy="146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Solicitation</a:t>
          </a:r>
        </a:p>
        <a:p>
          <a:pPr marL="114300" lvl="1" indent="-114300" algn="l" defTabSz="622300">
            <a:lnSpc>
              <a:spcPct val="90000"/>
            </a:lnSpc>
            <a:spcBef>
              <a:spcPct val="0"/>
            </a:spcBef>
            <a:spcAft>
              <a:spcPct val="15000"/>
            </a:spcAft>
            <a:buChar char="•"/>
          </a:pPr>
          <a:r>
            <a:rPr lang="en-US" sz="1400" kern="1200" dirty="0"/>
            <a:t>Unique Selling Propositions</a:t>
          </a:r>
        </a:p>
        <a:p>
          <a:pPr marL="114300" lvl="1" indent="-114300" algn="l" defTabSz="622300">
            <a:lnSpc>
              <a:spcPct val="90000"/>
            </a:lnSpc>
            <a:spcBef>
              <a:spcPct val="0"/>
            </a:spcBef>
            <a:spcAft>
              <a:spcPct val="15000"/>
            </a:spcAft>
            <a:buChar char="•"/>
          </a:pPr>
          <a:r>
            <a:rPr lang="en-US" sz="1400" kern="1200" dirty="0"/>
            <a:t>Creating Urgency</a:t>
          </a:r>
        </a:p>
        <a:p>
          <a:pPr marL="114300" lvl="1" indent="-114300" algn="l" defTabSz="622300">
            <a:lnSpc>
              <a:spcPct val="90000"/>
            </a:lnSpc>
            <a:spcBef>
              <a:spcPct val="0"/>
            </a:spcBef>
            <a:spcAft>
              <a:spcPct val="15000"/>
            </a:spcAft>
            <a:buChar char="•"/>
          </a:pPr>
          <a:r>
            <a:rPr lang="en-US" sz="1400" kern="1200" dirty="0"/>
            <a:t>Objection Handling</a:t>
          </a:r>
        </a:p>
        <a:p>
          <a:pPr marL="114300" lvl="1" indent="-114300" algn="l" defTabSz="533400">
            <a:lnSpc>
              <a:spcPct val="90000"/>
            </a:lnSpc>
            <a:spcBef>
              <a:spcPct val="0"/>
            </a:spcBef>
            <a:spcAft>
              <a:spcPct val="15000"/>
            </a:spcAft>
            <a:buChar char="•"/>
          </a:pPr>
          <a:endParaRPr lang="en-US" sz="1200" kern="1200" dirty="0"/>
        </a:p>
      </dsp:txBody>
      <dsp:txXfrm>
        <a:off x="4191644" y="638073"/>
        <a:ext cx="2489796" cy="1466977"/>
      </dsp:txXfrm>
    </dsp:sp>
    <dsp:sp modelId="{2B9101F4-B5D1-4AB7-BC83-753D06A88415}">
      <dsp:nvSpPr>
        <dsp:cNvPr id="0" name=""/>
        <dsp:cNvSpPr/>
      </dsp:nvSpPr>
      <dsp:spPr>
        <a:xfrm>
          <a:off x="1973144" y="1012337"/>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Learn to List</a:t>
          </a:r>
        </a:p>
      </dsp:txBody>
      <dsp:txXfrm>
        <a:off x="1973144" y="1012337"/>
        <a:ext cx="1557905" cy="778766"/>
      </dsp:txXfrm>
    </dsp:sp>
    <dsp:sp modelId="{12D2183B-C8C1-4ADD-8BFA-63A0024D79DB}">
      <dsp:nvSpPr>
        <dsp:cNvPr id="0" name=""/>
        <dsp:cNvSpPr/>
      </dsp:nvSpPr>
      <dsp:spPr>
        <a:xfrm>
          <a:off x="574767" y="1611119"/>
          <a:ext cx="2803597" cy="2804024"/>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47FC99C1-6CDC-4E5F-82DC-8138B26E8725}">
      <dsp:nvSpPr>
        <dsp:cNvPr id="0" name=""/>
        <dsp:cNvSpPr/>
      </dsp:nvSpPr>
      <dsp:spPr>
        <a:xfrm>
          <a:off x="3600998" y="2222849"/>
          <a:ext cx="2534743" cy="1618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Social Media</a:t>
          </a:r>
        </a:p>
        <a:p>
          <a:pPr marL="114300" lvl="1" indent="-114300" algn="l" defTabSz="622300">
            <a:lnSpc>
              <a:spcPct val="90000"/>
            </a:lnSpc>
            <a:spcBef>
              <a:spcPct val="0"/>
            </a:spcBef>
            <a:spcAft>
              <a:spcPct val="15000"/>
            </a:spcAft>
            <a:buChar char="•"/>
          </a:pPr>
          <a:r>
            <a:rPr lang="en-US" sz="1400" kern="1200" dirty="0"/>
            <a:t>Telephone/Door knock</a:t>
          </a:r>
        </a:p>
        <a:p>
          <a:pPr marL="114300" lvl="1" indent="-114300" algn="l" defTabSz="622300">
            <a:lnSpc>
              <a:spcPct val="90000"/>
            </a:lnSpc>
            <a:spcBef>
              <a:spcPct val="0"/>
            </a:spcBef>
            <a:spcAft>
              <a:spcPct val="15000"/>
            </a:spcAft>
            <a:buChar char="•"/>
          </a:pPr>
          <a:r>
            <a:rPr lang="en-US" sz="1400" kern="1200" dirty="0"/>
            <a:t>Bold Leads other services</a:t>
          </a:r>
        </a:p>
        <a:p>
          <a:pPr marL="114300" lvl="1" indent="-114300" algn="l" defTabSz="622300">
            <a:lnSpc>
              <a:spcPct val="90000"/>
            </a:lnSpc>
            <a:spcBef>
              <a:spcPct val="0"/>
            </a:spcBef>
            <a:spcAft>
              <a:spcPct val="15000"/>
            </a:spcAft>
            <a:buChar char="•"/>
          </a:pPr>
          <a:r>
            <a:rPr lang="en-US" sz="1400" kern="1200" dirty="0"/>
            <a:t>Farming niche’ or neighborhood</a:t>
          </a:r>
        </a:p>
      </dsp:txBody>
      <dsp:txXfrm>
        <a:off x="3600998" y="2222849"/>
        <a:ext cx="2534743" cy="1618224"/>
      </dsp:txXfrm>
    </dsp:sp>
    <dsp:sp modelId="{4E0AE086-AABF-4A0E-98D0-5626D79C154F}">
      <dsp:nvSpPr>
        <dsp:cNvPr id="0" name=""/>
        <dsp:cNvSpPr/>
      </dsp:nvSpPr>
      <dsp:spPr>
        <a:xfrm>
          <a:off x="1197613" y="2632777"/>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Meet New People</a:t>
          </a:r>
        </a:p>
      </dsp:txBody>
      <dsp:txXfrm>
        <a:off x="1197613" y="2632777"/>
        <a:ext cx="1557905" cy="778766"/>
      </dsp:txXfrm>
    </dsp:sp>
    <dsp:sp modelId="{339FCDE6-ACB1-4FC6-B770-034DE4C59DA1}">
      <dsp:nvSpPr>
        <dsp:cNvPr id="0" name=""/>
        <dsp:cNvSpPr/>
      </dsp:nvSpPr>
      <dsp:spPr>
        <a:xfrm>
          <a:off x="1552999" y="3415038"/>
          <a:ext cx="2408724" cy="2409689"/>
        </a:xfrm>
        <a:prstGeom prst="blockArc">
          <a:avLst>
            <a:gd name="adj1" fmla="val 13500000"/>
            <a:gd name="adj2" fmla="val 10800000"/>
            <a:gd name="adj3" fmla="val 1274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4708EA16-D5C5-4EE2-8A83-5B988D03B274}">
      <dsp:nvSpPr>
        <dsp:cNvPr id="0" name=""/>
        <dsp:cNvSpPr/>
      </dsp:nvSpPr>
      <dsp:spPr>
        <a:xfrm>
          <a:off x="3994302" y="4057174"/>
          <a:ext cx="2569143"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Bullet Proof Listing Presentation</a:t>
          </a:r>
        </a:p>
        <a:p>
          <a:pPr marL="114300" lvl="1" indent="-114300" algn="l" defTabSz="622300">
            <a:lnSpc>
              <a:spcPct val="90000"/>
            </a:lnSpc>
            <a:spcBef>
              <a:spcPct val="0"/>
            </a:spcBef>
            <a:spcAft>
              <a:spcPct val="15000"/>
            </a:spcAft>
            <a:buChar char="•"/>
          </a:pPr>
          <a:r>
            <a:rPr lang="en-US" sz="1400" kern="1200" dirty="0"/>
            <a:t>The Digital Marketing Strategy</a:t>
          </a:r>
        </a:p>
        <a:p>
          <a:pPr marL="114300" lvl="1" indent="-114300" algn="l" defTabSz="622300">
            <a:lnSpc>
              <a:spcPct val="90000"/>
            </a:lnSpc>
            <a:spcBef>
              <a:spcPct val="0"/>
            </a:spcBef>
            <a:spcAft>
              <a:spcPct val="15000"/>
            </a:spcAft>
            <a:buChar char="•"/>
          </a:pPr>
          <a:r>
            <a:rPr lang="en-US" sz="1400" kern="1200" dirty="0"/>
            <a:t>Customer Relationship Management</a:t>
          </a:r>
        </a:p>
        <a:p>
          <a:pPr marL="114300" lvl="1" indent="-114300" algn="l" defTabSz="622300">
            <a:lnSpc>
              <a:spcPct val="90000"/>
            </a:lnSpc>
            <a:spcBef>
              <a:spcPct val="0"/>
            </a:spcBef>
            <a:spcAft>
              <a:spcPct val="15000"/>
            </a:spcAft>
            <a:buChar char="•"/>
          </a:pPr>
          <a:r>
            <a:rPr lang="en-US" sz="1400" kern="1200" dirty="0"/>
            <a:t>Closing Techniques</a:t>
          </a:r>
        </a:p>
      </dsp:txBody>
      <dsp:txXfrm>
        <a:off x="3994302" y="4057174"/>
        <a:ext cx="2569143" cy="1121842"/>
      </dsp:txXfrm>
    </dsp:sp>
    <dsp:sp modelId="{6AED50E6-1C35-4B77-9E90-501897F8F6D8}">
      <dsp:nvSpPr>
        <dsp:cNvPr id="0" name=""/>
        <dsp:cNvSpPr/>
      </dsp:nvSpPr>
      <dsp:spPr>
        <a:xfrm>
          <a:off x="1976829" y="4255546"/>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Present &amp; Follow Up</a:t>
          </a:r>
        </a:p>
      </dsp:txBody>
      <dsp:txXfrm>
        <a:off x="1976829" y="4255546"/>
        <a:ext cx="1557905" cy="778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4022F-47B7-4079-9EA4-B2840C1C4EC8}">
      <dsp:nvSpPr>
        <dsp:cNvPr id="0" name=""/>
        <dsp:cNvSpPr/>
      </dsp:nvSpPr>
      <dsp:spPr>
        <a:xfrm>
          <a:off x="3607897" y="2131507"/>
          <a:ext cx="2709238" cy="2343600"/>
        </a:xfrm>
        <a:prstGeom prst="hexagon">
          <a:avLst>
            <a:gd name="adj" fmla="val 28570"/>
            <a:gd name="vf" fmla="val 115470"/>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4056856" y="2519874"/>
        <a:ext cx="1811320" cy="1566866"/>
      </dsp:txXfrm>
    </dsp:sp>
    <dsp:sp modelId="{991269B6-33E8-41FD-AFAD-8FB0490ED0B6}">
      <dsp:nvSpPr>
        <dsp:cNvPr id="0" name=""/>
        <dsp:cNvSpPr/>
      </dsp:nvSpPr>
      <dsp:spPr>
        <a:xfrm>
          <a:off x="5304401" y="1010252"/>
          <a:ext cx="1022187" cy="88074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516B50-B5DC-4918-AE5E-8F8D491C9519}">
      <dsp:nvSpPr>
        <dsp:cNvPr id="0" name=""/>
        <dsp:cNvSpPr/>
      </dsp:nvSpPr>
      <dsp:spPr>
        <a:xfrm>
          <a:off x="3857457" y="0"/>
          <a:ext cx="2220201" cy="1920735"/>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R.O.I.</a:t>
          </a:r>
        </a:p>
      </dsp:txBody>
      <dsp:txXfrm>
        <a:off x="4225392" y="318307"/>
        <a:ext cx="1484331" cy="1284121"/>
      </dsp:txXfrm>
    </dsp:sp>
    <dsp:sp modelId="{CF299B4F-0FFA-4361-9C3B-DB322147EE59}">
      <dsp:nvSpPr>
        <dsp:cNvPr id="0" name=""/>
        <dsp:cNvSpPr/>
      </dsp:nvSpPr>
      <dsp:spPr>
        <a:xfrm>
          <a:off x="6497373" y="2656785"/>
          <a:ext cx="1022187" cy="88074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205168-8EEC-4B43-80CA-6E89E43AE2F1}">
      <dsp:nvSpPr>
        <dsp:cNvPr id="0" name=""/>
        <dsp:cNvSpPr/>
      </dsp:nvSpPr>
      <dsp:spPr>
        <a:xfrm>
          <a:off x="5893640" y="1181380"/>
          <a:ext cx="2220201" cy="1920735"/>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Credibility</a:t>
          </a:r>
        </a:p>
      </dsp:txBody>
      <dsp:txXfrm>
        <a:off x="6261575" y="1499687"/>
        <a:ext cx="1484331" cy="1284121"/>
      </dsp:txXfrm>
    </dsp:sp>
    <dsp:sp modelId="{77FCCA0D-B99F-4341-8EFF-A232B5EEA306}">
      <dsp:nvSpPr>
        <dsp:cNvPr id="0" name=""/>
        <dsp:cNvSpPr/>
      </dsp:nvSpPr>
      <dsp:spPr>
        <a:xfrm>
          <a:off x="5668658" y="4515412"/>
          <a:ext cx="1022187" cy="88074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BD6F50-AB3E-42CD-B4A2-12AD045F831D}">
      <dsp:nvSpPr>
        <dsp:cNvPr id="0" name=""/>
        <dsp:cNvSpPr/>
      </dsp:nvSpPr>
      <dsp:spPr>
        <a:xfrm>
          <a:off x="5893640" y="3518589"/>
          <a:ext cx="2220201" cy="1920735"/>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Signage</a:t>
          </a:r>
        </a:p>
      </dsp:txBody>
      <dsp:txXfrm>
        <a:off x="6261575" y="3836896"/>
        <a:ext cx="1484331" cy="1284121"/>
      </dsp:txXfrm>
    </dsp:sp>
    <dsp:sp modelId="{2D85A14A-70CD-4B1D-96F1-CD5D337E1725}">
      <dsp:nvSpPr>
        <dsp:cNvPr id="0" name=""/>
        <dsp:cNvSpPr/>
      </dsp:nvSpPr>
      <dsp:spPr>
        <a:xfrm>
          <a:off x="3612939" y="4708344"/>
          <a:ext cx="1022187" cy="88074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8B33D-0CBB-4AB1-8EAB-E775F80B50FA}">
      <dsp:nvSpPr>
        <dsp:cNvPr id="0" name=""/>
        <dsp:cNvSpPr/>
      </dsp:nvSpPr>
      <dsp:spPr>
        <a:xfrm>
          <a:off x="3857457" y="4686540"/>
          <a:ext cx="2220201" cy="1920735"/>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Syndication</a:t>
          </a:r>
        </a:p>
      </dsp:txBody>
      <dsp:txXfrm>
        <a:off x="4225392" y="5004847"/>
        <a:ext cx="1484331" cy="1284121"/>
      </dsp:txXfrm>
    </dsp:sp>
    <dsp:sp modelId="{E09A0942-567F-4B52-8A90-89255AD87FD8}">
      <dsp:nvSpPr>
        <dsp:cNvPr id="0" name=""/>
        <dsp:cNvSpPr/>
      </dsp:nvSpPr>
      <dsp:spPr>
        <a:xfrm>
          <a:off x="2400430" y="3062472"/>
          <a:ext cx="1022187" cy="88074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FB8BB2-A9B1-4BE7-ACE2-1AB13F845C54}">
      <dsp:nvSpPr>
        <dsp:cNvPr id="0" name=""/>
        <dsp:cNvSpPr/>
      </dsp:nvSpPr>
      <dsp:spPr>
        <a:xfrm>
          <a:off x="1811822" y="3505159"/>
          <a:ext cx="2220201" cy="1920735"/>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Multi-Transaction</a:t>
          </a:r>
        </a:p>
      </dsp:txBody>
      <dsp:txXfrm>
        <a:off x="2179757" y="3823466"/>
        <a:ext cx="1484331" cy="1284121"/>
      </dsp:txXfrm>
    </dsp:sp>
    <dsp:sp modelId="{CBCD0D20-CE9B-4022-834F-553B52BF988E}">
      <dsp:nvSpPr>
        <dsp:cNvPr id="0" name=""/>
        <dsp:cNvSpPr/>
      </dsp:nvSpPr>
      <dsp:spPr>
        <a:xfrm>
          <a:off x="1859667" y="1146834"/>
          <a:ext cx="2220201" cy="1920735"/>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Buyers</a:t>
          </a:r>
        </a:p>
      </dsp:txBody>
      <dsp:txXfrm>
        <a:off x="2227602" y="1465141"/>
        <a:ext cx="1484331" cy="1284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3C97-51F0-45C6-863A-E48679F22BC5}">
      <dsp:nvSpPr>
        <dsp:cNvPr id="0" name=""/>
        <dsp:cNvSpPr/>
      </dsp:nvSpPr>
      <dsp:spPr>
        <a:xfrm>
          <a:off x="1353457" y="0"/>
          <a:ext cx="2803597" cy="2804024"/>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82171282-A646-4576-AB4C-5C8A06136ED3}">
      <dsp:nvSpPr>
        <dsp:cNvPr id="0" name=""/>
        <dsp:cNvSpPr/>
      </dsp:nvSpPr>
      <dsp:spPr>
        <a:xfrm>
          <a:off x="4191644" y="638073"/>
          <a:ext cx="2489796" cy="146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Solicitation</a:t>
          </a:r>
        </a:p>
        <a:p>
          <a:pPr marL="114300" lvl="1" indent="-114300" algn="l" defTabSz="622300">
            <a:lnSpc>
              <a:spcPct val="90000"/>
            </a:lnSpc>
            <a:spcBef>
              <a:spcPct val="0"/>
            </a:spcBef>
            <a:spcAft>
              <a:spcPct val="15000"/>
            </a:spcAft>
            <a:buChar char="•"/>
          </a:pPr>
          <a:r>
            <a:rPr lang="en-US" sz="1400" kern="1200" dirty="0"/>
            <a:t>Unique Selling Propositions</a:t>
          </a:r>
        </a:p>
        <a:p>
          <a:pPr marL="114300" lvl="1" indent="-114300" algn="l" defTabSz="622300">
            <a:lnSpc>
              <a:spcPct val="90000"/>
            </a:lnSpc>
            <a:spcBef>
              <a:spcPct val="0"/>
            </a:spcBef>
            <a:spcAft>
              <a:spcPct val="15000"/>
            </a:spcAft>
            <a:buChar char="•"/>
          </a:pPr>
          <a:r>
            <a:rPr lang="en-US" sz="1400" kern="1200" dirty="0"/>
            <a:t>Creating Urgency</a:t>
          </a:r>
        </a:p>
        <a:p>
          <a:pPr marL="114300" lvl="1" indent="-114300" algn="l" defTabSz="622300">
            <a:lnSpc>
              <a:spcPct val="90000"/>
            </a:lnSpc>
            <a:spcBef>
              <a:spcPct val="0"/>
            </a:spcBef>
            <a:spcAft>
              <a:spcPct val="15000"/>
            </a:spcAft>
            <a:buChar char="•"/>
          </a:pPr>
          <a:r>
            <a:rPr lang="en-US" sz="1400" kern="1200" dirty="0"/>
            <a:t>Objection Handling</a:t>
          </a:r>
        </a:p>
        <a:p>
          <a:pPr marL="114300" lvl="1" indent="-114300" algn="l" defTabSz="533400">
            <a:lnSpc>
              <a:spcPct val="90000"/>
            </a:lnSpc>
            <a:spcBef>
              <a:spcPct val="0"/>
            </a:spcBef>
            <a:spcAft>
              <a:spcPct val="15000"/>
            </a:spcAft>
            <a:buChar char="•"/>
          </a:pPr>
          <a:endParaRPr lang="en-US" sz="1200" kern="1200" dirty="0"/>
        </a:p>
      </dsp:txBody>
      <dsp:txXfrm>
        <a:off x="4191644" y="638073"/>
        <a:ext cx="2489796" cy="1466977"/>
      </dsp:txXfrm>
    </dsp:sp>
    <dsp:sp modelId="{2B9101F4-B5D1-4AB7-BC83-753D06A88415}">
      <dsp:nvSpPr>
        <dsp:cNvPr id="0" name=""/>
        <dsp:cNvSpPr/>
      </dsp:nvSpPr>
      <dsp:spPr>
        <a:xfrm>
          <a:off x="1973144" y="1012337"/>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Learn to List</a:t>
          </a:r>
        </a:p>
      </dsp:txBody>
      <dsp:txXfrm>
        <a:off x="1973144" y="1012337"/>
        <a:ext cx="1557905" cy="778766"/>
      </dsp:txXfrm>
    </dsp:sp>
    <dsp:sp modelId="{12D2183B-C8C1-4ADD-8BFA-63A0024D79DB}">
      <dsp:nvSpPr>
        <dsp:cNvPr id="0" name=""/>
        <dsp:cNvSpPr/>
      </dsp:nvSpPr>
      <dsp:spPr>
        <a:xfrm>
          <a:off x="574767" y="1611119"/>
          <a:ext cx="2803597" cy="2804024"/>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47FC99C1-6CDC-4E5F-82DC-8138B26E8725}">
      <dsp:nvSpPr>
        <dsp:cNvPr id="0" name=""/>
        <dsp:cNvSpPr/>
      </dsp:nvSpPr>
      <dsp:spPr>
        <a:xfrm>
          <a:off x="3600998" y="2222849"/>
          <a:ext cx="2534743" cy="1618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Social Media</a:t>
          </a:r>
        </a:p>
        <a:p>
          <a:pPr marL="114300" lvl="1" indent="-114300" algn="l" defTabSz="622300">
            <a:lnSpc>
              <a:spcPct val="90000"/>
            </a:lnSpc>
            <a:spcBef>
              <a:spcPct val="0"/>
            </a:spcBef>
            <a:spcAft>
              <a:spcPct val="15000"/>
            </a:spcAft>
            <a:buChar char="•"/>
          </a:pPr>
          <a:r>
            <a:rPr lang="en-US" sz="1400" kern="1200" dirty="0"/>
            <a:t>Telephone/Door knock</a:t>
          </a:r>
        </a:p>
        <a:p>
          <a:pPr marL="114300" lvl="1" indent="-114300" algn="l" defTabSz="622300">
            <a:lnSpc>
              <a:spcPct val="90000"/>
            </a:lnSpc>
            <a:spcBef>
              <a:spcPct val="0"/>
            </a:spcBef>
            <a:spcAft>
              <a:spcPct val="15000"/>
            </a:spcAft>
            <a:buChar char="•"/>
          </a:pPr>
          <a:r>
            <a:rPr lang="en-US" sz="1400" kern="1200" dirty="0"/>
            <a:t>Bold Leads other services</a:t>
          </a:r>
        </a:p>
        <a:p>
          <a:pPr marL="114300" lvl="1" indent="-114300" algn="l" defTabSz="622300">
            <a:lnSpc>
              <a:spcPct val="90000"/>
            </a:lnSpc>
            <a:spcBef>
              <a:spcPct val="0"/>
            </a:spcBef>
            <a:spcAft>
              <a:spcPct val="15000"/>
            </a:spcAft>
            <a:buChar char="•"/>
          </a:pPr>
          <a:r>
            <a:rPr lang="en-US" sz="1400" kern="1200" dirty="0"/>
            <a:t>Farming niche’ or neighborhood</a:t>
          </a:r>
        </a:p>
      </dsp:txBody>
      <dsp:txXfrm>
        <a:off x="3600998" y="2222849"/>
        <a:ext cx="2534743" cy="1618224"/>
      </dsp:txXfrm>
    </dsp:sp>
    <dsp:sp modelId="{4E0AE086-AABF-4A0E-98D0-5626D79C154F}">
      <dsp:nvSpPr>
        <dsp:cNvPr id="0" name=""/>
        <dsp:cNvSpPr/>
      </dsp:nvSpPr>
      <dsp:spPr>
        <a:xfrm>
          <a:off x="1197613" y="2632777"/>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Meet New People</a:t>
          </a:r>
        </a:p>
      </dsp:txBody>
      <dsp:txXfrm>
        <a:off x="1197613" y="2632777"/>
        <a:ext cx="1557905" cy="778766"/>
      </dsp:txXfrm>
    </dsp:sp>
    <dsp:sp modelId="{339FCDE6-ACB1-4FC6-B770-034DE4C59DA1}">
      <dsp:nvSpPr>
        <dsp:cNvPr id="0" name=""/>
        <dsp:cNvSpPr/>
      </dsp:nvSpPr>
      <dsp:spPr>
        <a:xfrm>
          <a:off x="1552999" y="3415038"/>
          <a:ext cx="2408724" cy="2409689"/>
        </a:xfrm>
        <a:prstGeom prst="blockArc">
          <a:avLst>
            <a:gd name="adj1" fmla="val 13500000"/>
            <a:gd name="adj2" fmla="val 10800000"/>
            <a:gd name="adj3" fmla="val 1274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4708EA16-D5C5-4EE2-8A83-5B988D03B274}">
      <dsp:nvSpPr>
        <dsp:cNvPr id="0" name=""/>
        <dsp:cNvSpPr/>
      </dsp:nvSpPr>
      <dsp:spPr>
        <a:xfrm>
          <a:off x="3994302" y="4057174"/>
          <a:ext cx="2569143"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Bullet Proof Listing Presentation</a:t>
          </a:r>
        </a:p>
        <a:p>
          <a:pPr marL="114300" lvl="1" indent="-114300" algn="l" defTabSz="622300">
            <a:lnSpc>
              <a:spcPct val="90000"/>
            </a:lnSpc>
            <a:spcBef>
              <a:spcPct val="0"/>
            </a:spcBef>
            <a:spcAft>
              <a:spcPct val="15000"/>
            </a:spcAft>
            <a:buChar char="•"/>
          </a:pPr>
          <a:r>
            <a:rPr lang="en-US" sz="1400" kern="1200" dirty="0"/>
            <a:t>The Digital Marketing Strategy</a:t>
          </a:r>
        </a:p>
        <a:p>
          <a:pPr marL="114300" lvl="1" indent="-114300" algn="l" defTabSz="622300">
            <a:lnSpc>
              <a:spcPct val="90000"/>
            </a:lnSpc>
            <a:spcBef>
              <a:spcPct val="0"/>
            </a:spcBef>
            <a:spcAft>
              <a:spcPct val="15000"/>
            </a:spcAft>
            <a:buChar char="•"/>
          </a:pPr>
          <a:r>
            <a:rPr lang="en-US" sz="1400" kern="1200" dirty="0"/>
            <a:t>Customer Relationship Management</a:t>
          </a:r>
        </a:p>
        <a:p>
          <a:pPr marL="114300" lvl="1" indent="-114300" algn="l" defTabSz="622300">
            <a:lnSpc>
              <a:spcPct val="90000"/>
            </a:lnSpc>
            <a:spcBef>
              <a:spcPct val="0"/>
            </a:spcBef>
            <a:spcAft>
              <a:spcPct val="15000"/>
            </a:spcAft>
            <a:buChar char="•"/>
          </a:pPr>
          <a:r>
            <a:rPr lang="en-US" sz="1400" kern="1200" dirty="0"/>
            <a:t>Closing Techniques</a:t>
          </a:r>
        </a:p>
      </dsp:txBody>
      <dsp:txXfrm>
        <a:off x="3994302" y="4057174"/>
        <a:ext cx="2569143" cy="1121842"/>
      </dsp:txXfrm>
    </dsp:sp>
    <dsp:sp modelId="{6AED50E6-1C35-4B77-9E90-501897F8F6D8}">
      <dsp:nvSpPr>
        <dsp:cNvPr id="0" name=""/>
        <dsp:cNvSpPr/>
      </dsp:nvSpPr>
      <dsp:spPr>
        <a:xfrm>
          <a:off x="1976829" y="4255546"/>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Present &amp; Follow Up</a:t>
          </a:r>
        </a:p>
      </dsp:txBody>
      <dsp:txXfrm>
        <a:off x="1976829" y="4255546"/>
        <a:ext cx="1557905" cy="778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3C97-51F0-45C6-863A-E48679F22BC5}">
      <dsp:nvSpPr>
        <dsp:cNvPr id="0" name=""/>
        <dsp:cNvSpPr/>
      </dsp:nvSpPr>
      <dsp:spPr>
        <a:xfrm>
          <a:off x="1353457" y="0"/>
          <a:ext cx="2803597" cy="2804024"/>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82171282-A646-4576-AB4C-5C8A06136ED3}">
      <dsp:nvSpPr>
        <dsp:cNvPr id="0" name=""/>
        <dsp:cNvSpPr/>
      </dsp:nvSpPr>
      <dsp:spPr>
        <a:xfrm>
          <a:off x="4191644" y="638073"/>
          <a:ext cx="2489796" cy="146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Solicitation</a:t>
          </a:r>
        </a:p>
        <a:p>
          <a:pPr marL="114300" lvl="1" indent="-114300" algn="l" defTabSz="622300">
            <a:lnSpc>
              <a:spcPct val="90000"/>
            </a:lnSpc>
            <a:spcBef>
              <a:spcPct val="0"/>
            </a:spcBef>
            <a:spcAft>
              <a:spcPct val="15000"/>
            </a:spcAft>
            <a:buChar char="•"/>
          </a:pPr>
          <a:r>
            <a:rPr lang="en-US" sz="1400" kern="1200" dirty="0"/>
            <a:t>Unique Selling Propositions</a:t>
          </a:r>
        </a:p>
        <a:p>
          <a:pPr marL="114300" lvl="1" indent="-114300" algn="l" defTabSz="622300">
            <a:lnSpc>
              <a:spcPct val="90000"/>
            </a:lnSpc>
            <a:spcBef>
              <a:spcPct val="0"/>
            </a:spcBef>
            <a:spcAft>
              <a:spcPct val="15000"/>
            </a:spcAft>
            <a:buChar char="•"/>
          </a:pPr>
          <a:r>
            <a:rPr lang="en-US" sz="1400" kern="1200" dirty="0"/>
            <a:t>Creating Urgency</a:t>
          </a:r>
        </a:p>
        <a:p>
          <a:pPr marL="114300" lvl="1" indent="-114300" algn="l" defTabSz="622300">
            <a:lnSpc>
              <a:spcPct val="90000"/>
            </a:lnSpc>
            <a:spcBef>
              <a:spcPct val="0"/>
            </a:spcBef>
            <a:spcAft>
              <a:spcPct val="15000"/>
            </a:spcAft>
            <a:buChar char="•"/>
          </a:pPr>
          <a:r>
            <a:rPr lang="en-US" sz="1400" kern="1200" dirty="0"/>
            <a:t>Objection Handling</a:t>
          </a:r>
        </a:p>
        <a:p>
          <a:pPr marL="114300" lvl="1" indent="-114300" algn="l" defTabSz="533400">
            <a:lnSpc>
              <a:spcPct val="90000"/>
            </a:lnSpc>
            <a:spcBef>
              <a:spcPct val="0"/>
            </a:spcBef>
            <a:spcAft>
              <a:spcPct val="15000"/>
            </a:spcAft>
            <a:buChar char="•"/>
          </a:pPr>
          <a:endParaRPr lang="en-US" sz="1200" kern="1200" dirty="0"/>
        </a:p>
      </dsp:txBody>
      <dsp:txXfrm>
        <a:off x="4191644" y="638073"/>
        <a:ext cx="2489796" cy="1466977"/>
      </dsp:txXfrm>
    </dsp:sp>
    <dsp:sp modelId="{2B9101F4-B5D1-4AB7-BC83-753D06A88415}">
      <dsp:nvSpPr>
        <dsp:cNvPr id="0" name=""/>
        <dsp:cNvSpPr/>
      </dsp:nvSpPr>
      <dsp:spPr>
        <a:xfrm>
          <a:off x="1973144" y="1012337"/>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Learn to List</a:t>
          </a:r>
        </a:p>
      </dsp:txBody>
      <dsp:txXfrm>
        <a:off x="1973144" y="1012337"/>
        <a:ext cx="1557905" cy="778766"/>
      </dsp:txXfrm>
    </dsp:sp>
    <dsp:sp modelId="{12D2183B-C8C1-4ADD-8BFA-63A0024D79DB}">
      <dsp:nvSpPr>
        <dsp:cNvPr id="0" name=""/>
        <dsp:cNvSpPr/>
      </dsp:nvSpPr>
      <dsp:spPr>
        <a:xfrm>
          <a:off x="574767" y="1611119"/>
          <a:ext cx="2803597" cy="2804024"/>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47FC99C1-6CDC-4E5F-82DC-8138B26E8725}">
      <dsp:nvSpPr>
        <dsp:cNvPr id="0" name=""/>
        <dsp:cNvSpPr/>
      </dsp:nvSpPr>
      <dsp:spPr>
        <a:xfrm>
          <a:off x="3600998" y="2222849"/>
          <a:ext cx="2534743" cy="1618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Social Media</a:t>
          </a:r>
        </a:p>
        <a:p>
          <a:pPr marL="114300" lvl="1" indent="-114300" algn="l" defTabSz="622300">
            <a:lnSpc>
              <a:spcPct val="90000"/>
            </a:lnSpc>
            <a:spcBef>
              <a:spcPct val="0"/>
            </a:spcBef>
            <a:spcAft>
              <a:spcPct val="15000"/>
            </a:spcAft>
            <a:buChar char="•"/>
          </a:pPr>
          <a:r>
            <a:rPr lang="en-US" sz="1400" kern="1200" dirty="0"/>
            <a:t>Telephone/Door knock</a:t>
          </a:r>
        </a:p>
        <a:p>
          <a:pPr marL="114300" lvl="1" indent="-114300" algn="l" defTabSz="622300">
            <a:lnSpc>
              <a:spcPct val="90000"/>
            </a:lnSpc>
            <a:spcBef>
              <a:spcPct val="0"/>
            </a:spcBef>
            <a:spcAft>
              <a:spcPct val="15000"/>
            </a:spcAft>
            <a:buChar char="•"/>
          </a:pPr>
          <a:r>
            <a:rPr lang="en-US" sz="1400" kern="1200" dirty="0"/>
            <a:t>Bold Leads other services</a:t>
          </a:r>
        </a:p>
        <a:p>
          <a:pPr marL="114300" lvl="1" indent="-114300" algn="l" defTabSz="622300">
            <a:lnSpc>
              <a:spcPct val="90000"/>
            </a:lnSpc>
            <a:spcBef>
              <a:spcPct val="0"/>
            </a:spcBef>
            <a:spcAft>
              <a:spcPct val="15000"/>
            </a:spcAft>
            <a:buChar char="•"/>
          </a:pPr>
          <a:r>
            <a:rPr lang="en-US" sz="1400" kern="1200" dirty="0"/>
            <a:t>Farming niche’ or neighborhood</a:t>
          </a:r>
        </a:p>
      </dsp:txBody>
      <dsp:txXfrm>
        <a:off x="3600998" y="2222849"/>
        <a:ext cx="2534743" cy="1618224"/>
      </dsp:txXfrm>
    </dsp:sp>
    <dsp:sp modelId="{4E0AE086-AABF-4A0E-98D0-5626D79C154F}">
      <dsp:nvSpPr>
        <dsp:cNvPr id="0" name=""/>
        <dsp:cNvSpPr/>
      </dsp:nvSpPr>
      <dsp:spPr>
        <a:xfrm>
          <a:off x="1197613" y="2632777"/>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Meet New People</a:t>
          </a:r>
        </a:p>
      </dsp:txBody>
      <dsp:txXfrm>
        <a:off x="1197613" y="2632777"/>
        <a:ext cx="1557905" cy="778766"/>
      </dsp:txXfrm>
    </dsp:sp>
    <dsp:sp modelId="{339FCDE6-ACB1-4FC6-B770-034DE4C59DA1}">
      <dsp:nvSpPr>
        <dsp:cNvPr id="0" name=""/>
        <dsp:cNvSpPr/>
      </dsp:nvSpPr>
      <dsp:spPr>
        <a:xfrm>
          <a:off x="1552999" y="3415038"/>
          <a:ext cx="2408724" cy="2409689"/>
        </a:xfrm>
        <a:prstGeom prst="blockArc">
          <a:avLst>
            <a:gd name="adj1" fmla="val 13500000"/>
            <a:gd name="adj2" fmla="val 10800000"/>
            <a:gd name="adj3" fmla="val 1274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4708EA16-D5C5-4EE2-8A83-5B988D03B274}">
      <dsp:nvSpPr>
        <dsp:cNvPr id="0" name=""/>
        <dsp:cNvSpPr/>
      </dsp:nvSpPr>
      <dsp:spPr>
        <a:xfrm>
          <a:off x="3994302" y="4057174"/>
          <a:ext cx="2569143"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Bullet Proof Listing Presentation</a:t>
          </a:r>
        </a:p>
        <a:p>
          <a:pPr marL="114300" lvl="1" indent="-114300" algn="l" defTabSz="622300">
            <a:lnSpc>
              <a:spcPct val="90000"/>
            </a:lnSpc>
            <a:spcBef>
              <a:spcPct val="0"/>
            </a:spcBef>
            <a:spcAft>
              <a:spcPct val="15000"/>
            </a:spcAft>
            <a:buChar char="•"/>
          </a:pPr>
          <a:r>
            <a:rPr lang="en-US" sz="1400" kern="1200" dirty="0"/>
            <a:t>The Digital Marketing Strategy</a:t>
          </a:r>
        </a:p>
        <a:p>
          <a:pPr marL="114300" lvl="1" indent="-114300" algn="l" defTabSz="622300">
            <a:lnSpc>
              <a:spcPct val="90000"/>
            </a:lnSpc>
            <a:spcBef>
              <a:spcPct val="0"/>
            </a:spcBef>
            <a:spcAft>
              <a:spcPct val="15000"/>
            </a:spcAft>
            <a:buChar char="•"/>
          </a:pPr>
          <a:r>
            <a:rPr lang="en-US" sz="1400" kern="1200" dirty="0"/>
            <a:t>Customer Relationship Management</a:t>
          </a:r>
        </a:p>
        <a:p>
          <a:pPr marL="114300" lvl="1" indent="-114300" algn="l" defTabSz="622300">
            <a:lnSpc>
              <a:spcPct val="90000"/>
            </a:lnSpc>
            <a:spcBef>
              <a:spcPct val="0"/>
            </a:spcBef>
            <a:spcAft>
              <a:spcPct val="15000"/>
            </a:spcAft>
            <a:buChar char="•"/>
          </a:pPr>
          <a:r>
            <a:rPr lang="en-US" sz="1400" kern="1200" dirty="0"/>
            <a:t>Closing Techniques</a:t>
          </a:r>
        </a:p>
      </dsp:txBody>
      <dsp:txXfrm>
        <a:off x="3994302" y="4057174"/>
        <a:ext cx="2569143" cy="1121842"/>
      </dsp:txXfrm>
    </dsp:sp>
    <dsp:sp modelId="{6AED50E6-1C35-4B77-9E90-501897F8F6D8}">
      <dsp:nvSpPr>
        <dsp:cNvPr id="0" name=""/>
        <dsp:cNvSpPr/>
      </dsp:nvSpPr>
      <dsp:spPr>
        <a:xfrm>
          <a:off x="1976829" y="4255546"/>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Present &amp; Follow Up</a:t>
          </a:r>
        </a:p>
      </dsp:txBody>
      <dsp:txXfrm>
        <a:off x="1976829" y="4255546"/>
        <a:ext cx="1557905" cy="77876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FBFCC-0E31-48A0-A880-072F6899D1D6}" type="datetimeFigureOut">
              <a:rPr lang="en-US"/>
              <a:t>2/5/2019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9B13EE-9412-42AB-AD24-C3CFF95C4A24}" type="slidenum">
              <a:rPr/>
              <a:t>‹#›</a:t>
            </a:fld>
            <a:endParaRPr/>
          </a:p>
        </p:txBody>
      </p:sp>
    </p:spTree>
    <p:extLst>
      <p:ext uri="{BB962C8B-B14F-4D97-AF65-F5344CB8AC3E}">
        <p14:creationId xmlns:p14="http://schemas.microsoft.com/office/powerpoint/2010/main" val="712571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F6D1E-3C8D-4917-BE0E-512A8CBFBE38}" type="datetimeFigureOut">
              <a:rPr lang="en-US"/>
              <a:t>2/5/2019</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C5C6B-3CDA-41FA-BD55-5A736EEBCFD4}" type="slidenum">
              <a:rPr/>
              <a:t>‹#›</a:t>
            </a:fld>
            <a:endParaRPr/>
          </a:p>
        </p:txBody>
      </p:sp>
    </p:spTree>
    <p:extLst>
      <p:ext uri="{BB962C8B-B14F-4D97-AF65-F5344CB8AC3E}">
        <p14:creationId xmlns:p14="http://schemas.microsoft.com/office/powerpoint/2010/main" val="135423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
        <p:nvSpPr>
          <p:cNvPr id="4" name="Date Placeholder 3"/>
          <p:cNvSpPr>
            <a:spLocks noGrp="1"/>
          </p:cNvSpPr>
          <p:nvPr>
            <p:ph type="dt" sz="half" idx="10"/>
          </p:nvPr>
        </p:nvSpPr>
        <p:spPr/>
        <p:txBody>
          <a:bodyPr/>
          <a:lstStyle/>
          <a:p>
            <a:fld id="{A8224893-DBDA-4BFA-9CE1-4BFE7CD0F8CF}" type="datetime1">
              <a:rPr lang="en-US"/>
              <a:t>2/5/2019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t>2/5/2019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t>2/5/2019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6FF2618-C234-4528-BB60-72360CB0937F}" type="datetimeFigureOut">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2/5/2019</a:t>
            </a:fld>
            <a:endParaRPr kumimoji="0" lang="en-US" sz="1800" b="0" i="0" u="none" strike="noStrike" kern="0" cap="none" spc="0" normalizeH="0" baseline="0" noProof="0">
              <a:ln>
                <a:noFill/>
              </a:ln>
              <a:solidFill>
                <a:prstClr val="black">
                  <a:tint val="75000"/>
                </a:prstClr>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tint val="75000"/>
                </a:prstClr>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969FB6-8607-469E-84BB-4E9214D062C9}"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1407421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30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2D3E9E-A95C-48F2-B4BF-A71542E0BE9A}" type="datetime1">
              <a:rPr lang="en-US"/>
              <a:t>2/5/2019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6000" b="0"/>
            </a:lvl1pPr>
          </a:lstStyle>
          <a:p>
            <a:r>
              <a:rPr lang="en-US"/>
              <a:t>Click to edit Master title style</a:t>
            </a:r>
            <a:endParaRPr/>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0F84E2-2D7A-43CF-AC90-352A289A783A}" type="datetime1">
              <a:rPr lang="en-US"/>
              <a:t>2/5/2019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28650" y="1828801"/>
            <a:ext cx="38862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0" y="1828801"/>
            <a:ext cx="38862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t>2/5/2019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936" y="1681851"/>
            <a:ext cx="386715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936" y="2507550"/>
            <a:ext cx="386715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61299" y="1681851"/>
            <a:ext cx="386834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1299" y="2507550"/>
            <a:ext cx="386834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t>2/5/2019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a:t>2/5/2019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
        <p:nvSpPr>
          <p:cNvPr id="6" name="Title 5"/>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a:t>2/5/2019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3886200" y="990600"/>
            <a:ext cx="4529613"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1">
              <a:rPr lang="en-US"/>
              <a:t>2/5/2019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en-US"/>
              <a:t>Click to edit Master title style</a:t>
            </a:r>
            <a:endParaRPr/>
          </a:p>
        </p:txBody>
      </p:sp>
      <p:sp>
        <p:nvSpPr>
          <p:cNvPr id="3" name="Picture Placeholder 2"/>
          <p:cNvSpPr>
            <a:spLocks noGrp="1"/>
          </p:cNvSpPr>
          <p:nvPr>
            <p:ph type="pic" idx="1"/>
          </p:nvPr>
        </p:nvSpPr>
        <p:spPr>
          <a:xfrm>
            <a:off x="3886200" y="990600"/>
            <a:ext cx="4530852"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374940-A916-4C8B-9648-02A2D3898F9E}" type="datetime1">
              <a:rPr lang="en-US"/>
              <a:t>2/5/2019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a:t>2/5/2019</a:t>
            </a:fld>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a:t>‹#›</a:t>
            </a:fld>
            <a:endParaRPr/>
          </a:p>
        </p:txBody>
      </p:sp>
    </p:spTree>
    <p:extLst>
      <p:ext uri="{BB962C8B-B14F-4D97-AF65-F5344CB8AC3E}">
        <p14:creationId xmlns:p14="http://schemas.microsoft.com/office/powerpoint/2010/main" val="3877551537"/>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F2618-C234-4528-BB60-72360CB0937F}" type="datetimeFigureOut">
              <a:rPr lang="en-US" smtClean="0">
                <a:solidFill>
                  <a:prstClr val="black">
                    <a:tint val="75000"/>
                  </a:prstClr>
                </a:solidFill>
              </a:rPr>
              <a:pPr/>
              <a:t>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69FB6-8607-469E-84BB-4E9214D06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596617"/>
      </p:ext>
    </p:extLst>
  </p:cSld>
  <p:clrMap bg1="lt1" tx1="dk1" bg2="lt2" tx2="dk2" accent1="accent1" accent2="accent2" accent3="accent3" accent4="accent4" accent5="accent5" accent6="accent6" hlink="hlink" folHlink="folHlink"/>
  <p:sldLayoutIdLst>
    <p:sldLayoutId id="21474838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0" y="0"/>
            <a:ext cx="9144000" cy="6858000"/>
            <a:chOff x="0" y="0"/>
            <a:chExt cx="9144000" cy="6858000"/>
          </a:xfrm>
        </p:grpSpPr>
        <p:sp>
          <p:nvSpPr>
            <p:cNvPr id="33" name="Rectangle 3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67"/>
            <p:cNvGrpSpPr>
              <a:grpSpLocks noChangeAspect="1"/>
            </p:cNvGrpSpPr>
            <p:nvPr userDrawn="1"/>
          </p:nvGrpSpPr>
          <p:grpSpPr bwMode="auto">
            <a:xfrm flipH="1" flipV="1">
              <a:off x="152398" y="152400"/>
              <a:ext cx="1066802" cy="689114"/>
              <a:chOff x="2497" y="1995"/>
              <a:chExt cx="805" cy="520"/>
            </a:xfrm>
            <a:solidFill>
              <a:schemeClr val="accent2">
                <a:lumMod val="20000"/>
                <a:lumOff val="80000"/>
              </a:schemeClr>
            </a:solidFill>
          </p:grpSpPr>
          <p:sp>
            <p:nvSpPr>
              <p:cNvPr id="8"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0" name="Freeform 29"/>
            <p:cNvSpPr>
              <a:spLocks/>
            </p:cNvSpPr>
            <p:nvPr userDrawn="1"/>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rgbClr val="AB842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 name="Freeform 51"/>
            <p:cNvSpPr>
              <a:spLocks/>
            </p:cNvSpPr>
            <p:nvPr userDrawn="1"/>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88646-8CEC-4AE4-B1E7-ADF9D885FD96}" type="datetimeFigureOut">
              <a:rPr lang="en-US" smtClean="0">
                <a:solidFill>
                  <a:srgbClr val="000000">
                    <a:tint val="75000"/>
                  </a:srgbClr>
                </a:solidFill>
              </a:rPr>
              <a:pPr/>
              <a:t>2/5/2019</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F81E8-6DE5-4C92-89BE-5D6CD56A8BF1}"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23530524"/>
      </p:ext>
    </p:extLst>
  </p:cSld>
  <p:clrMap bg1="lt1" tx1="dk1" bg2="lt2" tx2="dk2" accent1="accent1" accent2="accent2" accent3="accent3" accent4="accent4" accent5="accent5" accent6="accent6" hlink="hlink" folHlink="folHlink"/>
  <p:sldLayoutIdLst>
    <p:sldLayoutId id="2147483857" r:id="rId1"/>
  </p:sldLayoutIdLst>
  <p:txStyles>
    <p:titleStyle>
      <a:lvl1pPr algn="l" defTabSz="914400" rtl="0" eaLnBrk="1" latinLnBrk="0" hangingPunct="1">
        <a:spcBef>
          <a:spcPct val="0"/>
        </a:spcBef>
        <a:buNone/>
        <a:defRPr sz="36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emf"/><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mailto:russ@associateworx.com"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C3D16E-123B-4469-AD00-F24A0EE36882}"/>
              </a:ext>
            </a:extLst>
          </p:cNvPr>
          <p:cNvSpPr/>
          <p:nvPr/>
        </p:nvSpPr>
        <p:spPr>
          <a:xfrm>
            <a:off x="1095323" y="708920"/>
            <a:ext cx="7104189" cy="1200329"/>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Week 4 Attendees</a:t>
            </a:r>
          </a:p>
        </p:txBody>
      </p:sp>
      <p:sp>
        <p:nvSpPr>
          <p:cNvPr id="3" name="Rectangle 2">
            <a:extLst>
              <a:ext uri="{FF2B5EF4-FFF2-40B4-BE49-F238E27FC236}">
                <a16:creationId xmlns:a16="http://schemas.microsoft.com/office/drawing/2014/main" id="{E88E3499-03BB-4E77-BD1E-6945186DC5F9}"/>
              </a:ext>
            </a:extLst>
          </p:cNvPr>
          <p:cNvSpPr/>
          <p:nvPr/>
        </p:nvSpPr>
        <p:spPr>
          <a:xfrm>
            <a:off x="1147096" y="2182431"/>
            <a:ext cx="7180492" cy="1938992"/>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685800">
              <a:buFont typeface="Arial" panose="020B0604020202020204" pitchFamily="34" charset="0"/>
              <a:buChar char="•"/>
            </a:pPr>
            <a:r>
              <a:rPr lang="en-US" sz="4000" b="0" cap="none" spc="0" dirty="0">
                <a:ln w="0"/>
                <a:solidFill>
                  <a:schemeClr val="accent1"/>
                </a:solidFill>
                <a:effectLst>
                  <a:outerShdw blurRad="38100" dist="25400" dir="5400000" algn="ctr" rotWithShape="0">
                    <a:srgbClr val="6E747A">
                      <a:alpha val="43000"/>
                    </a:srgbClr>
                  </a:outerShdw>
                </a:effectLst>
              </a:rPr>
              <a:t>Completed All Assignments</a:t>
            </a:r>
          </a:p>
          <a:p>
            <a:pPr marL="685800" indent="-685800">
              <a:buFont typeface="Arial" panose="020B0604020202020204" pitchFamily="34" charset="0"/>
              <a:buChar char="•"/>
            </a:pPr>
            <a:r>
              <a:rPr lang="en-US" sz="4000" dirty="0">
                <a:ln w="0"/>
                <a:solidFill>
                  <a:schemeClr val="accent1"/>
                </a:solidFill>
                <a:effectLst>
                  <a:outerShdw blurRad="38100" dist="25400" dir="5400000" algn="ctr" rotWithShape="0">
                    <a:srgbClr val="6E747A">
                      <a:alpha val="43000"/>
                    </a:srgbClr>
                  </a:outerShdw>
                </a:effectLst>
              </a:rPr>
              <a:t>5 Seasoned Expired Prospects</a:t>
            </a:r>
            <a:endParaRPr lang="en-US" sz="4000" b="0" cap="none" spc="0" dirty="0">
              <a:ln w="0"/>
              <a:solidFill>
                <a:schemeClr val="accent1"/>
              </a:solidFill>
              <a:effectLst>
                <a:outerShdw blurRad="38100" dist="25400" dir="5400000" algn="ctr" rotWithShape="0">
                  <a:srgbClr val="6E747A">
                    <a:alpha val="43000"/>
                  </a:srgbClr>
                </a:outerShdw>
              </a:effectLst>
            </a:endParaRPr>
          </a:p>
          <a:p>
            <a:pPr marL="685800" indent="-685800">
              <a:buFont typeface="Arial" panose="020B0604020202020204" pitchFamily="34" charset="0"/>
              <a:buChar char="•"/>
            </a:pPr>
            <a:r>
              <a:rPr lang="en-US" sz="4000" b="0" cap="none" spc="0" dirty="0">
                <a:ln w="0"/>
                <a:solidFill>
                  <a:schemeClr val="accent1"/>
                </a:solidFill>
                <a:effectLst>
                  <a:outerShdw blurRad="38100" dist="25400" dir="5400000" algn="ctr" rotWithShape="0">
                    <a:srgbClr val="6E747A">
                      <a:alpha val="43000"/>
                    </a:srgbClr>
                  </a:outerShdw>
                </a:effectLst>
              </a:rPr>
              <a:t>Keep on Coming Back…</a:t>
            </a:r>
          </a:p>
        </p:txBody>
      </p:sp>
      <p:sp>
        <p:nvSpPr>
          <p:cNvPr id="4" name="TextBox 6">
            <a:extLst>
              <a:ext uri="{FF2B5EF4-FFF2-40B4-BE49-F238E27FC236}">
                <a16:creationId xmlns:a16="http://schemas.microsoft.com/office/drawing/2014/main" id="{FED63035-38CA-436B-992E-C6BD53D06E44}"/>
              </a:ext>
            </a:extLst>
          </p:cNvPr>
          <p:cNvSpPr txBox="1"/>
          <p:nvPr/>
        </p:nvSpPr>
        <p:spPr>
          <a:xfrm>
            <a:off x="301657" y="4533252"/>
            <a:ext cx="8540685" cy="16158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b="1" dirty="0">
                <a:solidFill>
                  <a:srgbClr val="FFFF00"/>
                </a:solidFill>
              </a:rPr>
              <a:t>Becoming a </a:t>
            </a:r>
            <a:r>
              <a:rPr lang="en-US" sz="2500" b="1" dirty="0">
                <a:solidFill>
                  <a:srgbClr val="FF0000"/>
                </a:solidFill>
              </a:rPr>
              <a:t>LISTING AGENT </a:t>
            </a:r>
            <a:r>
              <a:rPr lang="en-US" sz="2500" b="1" dirty="0">
                <a:solidFill>
                  <a:srgbClr val="FFFF00"/>
                </a:solidFill>
              </a:rPr>
              <a:t>is not easy!!</a:t>
            </a:r>
          </a:p>
          <a:p>
            <a:pPr algn="ctr"/>
            <a:r>
              <a:rPr lang="en-US" sz="2500" b="1" dirty="0">
                <a:solidFill>
                  <a:srgbClr val="92D050"/>
                </a:solidFill>
              </a:rPr>
              <a:t>It might be easy to get a friend or family member to list with you but if you want to build a large inventory…</a:t>
            </a:r>
          </a:p>
          <a:p>
            <a:pPr algn="ctr"/>
            <a:r>
              <a:rPr lang="en-US" sz="2500" b="1" dirty="0">
                <a:solidFill>
                  <a:srgbClr val="FFFF00"/>
                </a:solidFill>
              </a:rPr>
              <a:t>It takes </a:t>
            </a:r>
            <a:r>
              <a:rPr lang="en-US" sz="2500" b="1" dirty="0">
                <a:solidFill>
                  <a:srgbClr val="FF0000"/>
                </a:solidFill>
              </a:rPr>
              <a:t>WORK!!</a:t>
            </a:r>
            <a:endParaRPr lang="en-US" sz="2400" b="1" dirty="0">
              <a:solidFill>
                <a:srgbClr val="FF0000"/>
              </a:solidFill>
            </a:endParaRPr>
          </a:p>
        </p:txBody>
      </p:sp>
    </p:spTree>
    <p:extLst>
      <p:ext uri="{BB962C8B-B14F-4D97-AF65-F5344CB8AC3E}">
        <p14:creationId xmlns:p14="http://schemas.microsoft.com/office/powerpoint/2010/main" val="423837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l="2946" t="8625" r="5546"/>
          <a:stretch>
            <a:fillRect/>
          </a:stretch>
        </p:blipFill>
        <p:spPr bwMode="auto">
          <a:xfrm>
            <a:off x="3850319" y="-8682"/>
            <a:ext cx="5334000" cy="6788727"/>
          </a:xfrm>
          <a:prstGeom prst="rect">
            <a:avLst/>
          </a:prstGeom>
          <a:noFill/>
          <a:ln w="9525">
            <a:noFill/>
            <a:miter lim="800000"/>
            <a:headEnd/>
            <a:tailEnd/>
          </a:ln>
        </p:spPr>
      </p:pic>
      <p:sp>
        <p:nvSpPr>
          <p:cNvPr id="2" name="Rectangle: Rounded Corners 1">
            <a:extLst>
              <a:ext uri="{FF2B5EF4-FFF2-40B4-BE49-F238E27FC236}">
                <a16:creationId xmlns:a16="http://schemas.microsoft.com/office/drawing/2014/main" id="{73651719-A877-4894-874A-DFBF3E89AB4A}"/>
              </a:ext>
            </a:extLst>
          </p:cNvPr>
          <p:cNvSpPr/>
          <p:nvPr/>
        </p:nvSpPr>
        <p:spPr>
          <a:xfrm>
            <a:off x="461913" y="1298542"/>
            <a:ext cx="2846895" cy="4260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It’s much easier to List </a:t>
            </a:r>
          </a:p>
          <a:p>
            <a:pPr algn="ctr"/>
            <a:r>
              <a:rPr lang="en-US" sz="2800" b="1" dirty="0">
                <a:solidFill>
                  <a:srgbClr val="00D69B"/>
                </a:solidFill>
              </a:rPr>
              <a:t>3 Houses </a:t>
            </a:r>
            <a:r>
              <a:rPr lang="en-US" b="1" dirty="0"/>
              <a:t>from </a:t>
            </a:r>
          </a:p>
          <a:p>
            <a:pPr algn="ctr"/>
            <a:r>
              <a:rPr lang="en-US" b="1" dirty="0"/>
              <a:t>4 PROVEN SOURCES </a:t>
            </a:r>
          </a:p>
          <a:p>
            <a:pPr algn="ctr"/>
            <a:endParaRPr lang="en-US" b="1" dirty="0"/>
          </a:p>
          <a:p>
            <a:pPr algn="ctr"/>
            <a:r>
              <a:rPr lang="en-US" b="1" dirty="0"/>
              <a:t>Than it is to “just list”</a:t>
            </a:r>
          </a:p>
          <a:p>
            <a:pPr algn="ctr"/>
            <a:r>
              <a:rPr lang="en-US" sz="3600" b="1" dirty="0">
                <a:solidFill>
                  <a:srgbClr val="FFFF00"/>
                </a:solidFill>
              </a:rPr>
              <a:t>12 Houses</a:t>
            </a:r>
            <a:r>
              <a:rPr lang="en-US" b="1" dirty="0"/>
              <a:t>.</a:t>
            </a:r>
          </a:p>
        </p:txBody>
      </p:sp>
      <p:sp>
        <p:nvSpPr>
          <p:cNvPr id="3" name="Rectangle 2">
            <a:extLst>
              <a:ext uri="{FF2B5EF4-FFF2-40B4-BE49-F238E27FC236}">
                <a16:creationId xmlns:a16="http://schemas.microsoft.com/office/drawing/2014/main" id="{D59BEC28-3745-429B-A654-F2244838398C}"/>
              </a:ext>
            </a:extLst>
          </p:cNvPr>
          <p:cNvSpPr/>
          <p:nvPr/>
        </p:nvSpPr>
        <p:spPr>
          <a:xfrm>
            <a:off x="3705150" y="4636127"/>
            <a:ext cx="5543698" cy="923330"/>
          </a:xfrm>
          <a:prstGeom prst="rect">
            <a:avLst/>
          </a:prstGeom>
          <a:noFill/>
        </p:spPr>
        <p:txBody>
          <a:bodyPr wrap="none" lIns="91440" tIns="45720" rIns="91440" bIns="45720">
            <a:spAutoFit/>
          </a:bodyPr>
          <a:lstStyle/>
          <a:p>
            <a:pPr algn="ctr"/>
            <a:r>
              <a:rPr lang="en-US" sz="5400" b="1" cap="none" spc="50" dirty="0">
                <a:ln w="0"/>
                <a:solidFill>
                  <a:srgbClr val="FF0000"/>
                </a:solidFill>
                <a:effectLst>
                  <a:innerShdw blurRad="63500" dist="50800" dir="13500000">
                    <a:srgbClr val="000000">
                      <a:alpha val="50000"/>
                    </a:srgbClr>
                  </a:innerShdw>
                </a:effectLst>
              </a:rPr>
              <a:t>Absentee Owners</a:t>
            </a:r>
          </a:p>
        </p:txBody>
      </p:sp>
      <p:sp>
        <p:nvSpPr>
          <p:cNvPr id="4" name="Rectangle 3">
            <a:extLst>
              <a:ext uri="{FF2B5EF4-FFF2-40B4-BE49-F238E27FC236}">
                <a16:creationId xmlns:a16="http://schemas.microsoft.com/office/drawing/2014/main" id="{6F909AE3-C66C-4C43-B67A-427C09267D4B}"/>
              </a:ext>
            </a:extLst>
          </p:cNvPr>
          <p:cNvSpPr/>
          <p:nvPr/>
        </p:nvSpPr>
        <p:spPr>
          <a:xfrm>
            <a:off x="3850319" y="5654222"/>
            <a:ext cx="5253361" cy="923330"/>
          </a:xfrm>
          <a:prstGeom prst="rect">
            <a:avLst/>
          </a:prstGeom>
          <a:noFill/>
        </p:spPr>
        <p:txBody>
          <a:bodyPr wrap="none" lIns="91440" tIns="45720" rIns="91440" bIns="45720">
            <a:spAutoFit/>
          </a:bodyPr>
          <a:lstStyle/>
          <a:p>
            <a:pPr algn="ctr"/>
            <a:r>
              <a:rPr lang="en-US" sz="5400" b="1" cap="none" spc="50" dirty="0">
                <a:ln w="0"/>
                <a:solidFill>
                  <a:srgbClr val="FF0000"/>
                </a:solidFill>
                <a:effectLst>
                  <a:innerShdw blurRad="63500" dist="50800" dir="13500000">
                    <a:srgbClr val="000000">
                      <a:alpha val="50000"/>
                    </a:srgbClr>
                  </a:innerShdw>
                </a:effectLst>
              </a:rPr>
              <a:t>Friends &amp; Family</a:t>
            </a:r>
          </a:p>
        </p:txBody>
      </p:sp>
      <p:sp>
        <p:nvSpPr>
          <p:cNvPr id="5" name="Rectangle 4">
            <a:extLst>
              <a:ext uri="{FF2B5EF4-FFF2-40B4-BE49-F238E27FC236}">
                <a16:creationId xmlns:a16="http://schemas.microsoft.com/office/drawing/2014/main" id="{985BB407-97C6-4286-8B54-5E3B5D7E327B}"/>
              </a:ext>
            </a:extLst>
          </p:cNvPr>
          <p:cNvSpPr/>
          <p:nvPr/>
        </p:nvSpPr>
        <p:spPr>
          <a:xfrm>
            <a:off x="4558845" y="3532943"/>
            <a:ext cx="3836307" cy="923330"/>
          </a:xfrm>
          <a:prstGeom prst="rect">
            <a:avLst/>
          </a:prstGeom>
          <a:noFill/>
        </p:spPr>
        <p:txBody>
          <a:bodyPr wrap="none" lIns="91440" tIns="45720" rIns="91440" bIns="45720">
            <a:spAutoFit/>
          </a:bodyPr>
          <a:lstStyle/>
          <a:p>
            <a:pPr algn="ctr"/>
            <a:r>
              <a:rPr lang="en-US" sz="5400" b="1" cap="none" spc="50" dirty="0">
                <a:ln w="0"/>
                <a:solidFill>
                  <a:srgbClr val="FF0000"/>
                </a:solidFill>
                <a:effectLst>
                  <a:innerShdw blurRad="63500" dist="50800" dir="13500000">
                    <a:srgbClr val="000000">
                      <a:alpha val="50000"/>
                    </a:srgbClr>
                  </a:innerShdw>
                </a:effectLst>
              </a:rPr>
              <a:t>Niche’ Farm</a:t>
            </a:r>
          </a:p>
        </p:txBody>
      </p:sp>
      <p:sp>
        <p:nvSpPr>
          <p:cNvPr id="6" name="Rectangle 5">
            <a:extLst>
              <a:ext uri="{FF2B5EF4-FFF2-40B4-BE49-F238E27FC236}">
                <a16:creationId xmlns:a16="http://schemas.microsoft.com/office/drawing/2014/main" id="{4BB48E66-A428-4696-8440-ACBCD72CF3EC}"/>
              </a:ext>
            </a:extLst>
          </p:cNvPr>
          <p:cNvSpPr/>
          <p:nvPr/>
        </p:nvSpPr>
        <p:spPr>
          <a:xfrm>
            <a:off x="3661964" y="2329165"/>
            <a:ext cx="5630067" cy="923330"/>
          </a:xfrm>
          <a:prstGeom prst="rect">
            <a:avLst/>
          </a:prstGeom>
          <a:noFill/>
        </p:spPr>
        <p:txBody>
          <a:bodyPr wrap="none" lIns="91440" tIns="45720" rIns="91440" bIns="45720">
            <a:spAutoFit/>
          </a:bodyPr>
          <a:lstStyle/>
          <a:p>
            <a:pPr algn="ctr"/>
            <a:r>
              <a:rPr lang="en-US" sz="5400" b="1" cap="none" spc="50" dirty="0">
                <a:ln w="0"/>
                <a:solidFill>
                  <a:srgbClr val="FF0000"/>
                </a:solidFill>
                <a:effectLst>
                  <a:innerShdw blurRad="63500" dist="50800" dir="13500000">
                    <a:srgbClr val="000000">
                      <a:alpha val="50000"/>
                    </a:srgbClr>
                  </a:innerShdw>
                </a:effectLst>
              </a:rPr>
              <a:t>Seasoned Expired</a:t>
            </a:r>
          </a:p>
        </p:txBody>
      </p:sp>
      <p:sp>
        <p:nvSpPr>
          <p:cNvPr id="8" name="Rectangle 7">
            <a:extLst>
              <a:ext uri="{FF2B5EF4-FFF2-40B4-BE49-F238E27FC236}">
                <a16:creationId xmlns:a16="http://schemas.microsoft.com/office/drawing/2014/main" id="{6D09F105-CB91-4126-80D1-4E46E967B101}"/>
              </a:ext>
            </a:extLst>
          </p:cNvPr>
          <p:cNvSpPr/>
          <p:nvPr/>
        </p:nvSpPr>
        <p:spPr>
          <a:xfrm>
            <a:off x="5415555" y="132721"/>
            <a:ext cx="2209259" cy="923330"/>
          </a:xfrm>
          <a:prstGeom prst="rect">
            <a:avLst/>
          </a:prstGeom>
          <a:noFill/>
        </p:spPr>
        <p:txBody>
          <a:bodyPr wrap="none" lIns="91440" tIns="45720" rIns="91440" bIns="45720">
            <a:spAutoFit/>
          </a:bodyPr>
          <a:lstStyle/>
          <a:p>
            <a:pPr algn="ctr"/>
            <a:r>
              <a:rPr lang="en-US" sz="5400" b="1" cap="none" spc="50" dirty="0">
                <a:ln w="0"/>
                <a:solidFill>
                  <a:srgbClr val="FF0000"/>
                </a:solidFill>
                <a:effectLst>
                  <a:innerShdw blurRad="63500" dist="50800" dir="13500000">
                    <a:srgbClr val="000000">
                      <a:alpha val="50000"/>
                    </a:srgbClr>
                  </a:innerShdw>
                </a:effectLst>
              </a:rPr>
              <a:t>FSBOs</a:t>
            </a:r>
          </a:p>
        </p:txBody>
      </p:sp>
      <p:sp>
        <p:nvSpPr>
          <p:cNvPr id="9" name="Rectangle 8">
            <a:extLst>
              <a:ext uri="{FF2B5EF4-FFF2-40B4-BE49-F238E27FC236}">
                <a16:creationId xmlns:a16="http://schemas.microsoft.com/office/drawing/2014/main" id="{656AF27A-3E20-4A5E-8410-4D2786446075}"/>
              </a:ext>
            </a:extLst>
          </p:cNvPr>
          <p:cNvSpPr/>
          <p:nvPr/>
        </p:nvSpPr>
        <p:spPr>
          <a:xfrm>
            <a:off x="4549132" y="1175684"/>
            <a:ext cx="3942105" cy="923330"/>
          </a:xfrm>
          <a:prstGeom prst="rect">
            <a:avLst/>
          </a:prstGeom>
          <a:noFill/>
        </p:spPr>
        <p:txBody>
          <a:bodyPr wrap="none" lIns="91440" tIns="45720" rIns="91440" bIns="45720">
            <a:spAutoFit/>
          </a:bodyPr>
          <a:lstStyle/>
          <a:p>
            <a:pPr algn="ctr"/>
            <a:r>
              <a:rPr lang="en-US" sz="5400" b="1" cap="none" spc="50" dirty="0">
                <a:ln w="0"/>
                <a:solidFill>
                  <a:srgbClr val="FF0000"/>
                </a:solidFill>
                <a:effectLst>
                  <a:innerShdw blurRad="63500" dist="50800" dir="13500000">
                    <a:srgbClr val="000000">
                      <a:alpha val="50000"/>
                    </a:srgbClr>
                  </a:innerShdw>
                </a:effectLst>
              </a:rPr>
              <a:t>BOLD Leads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9293" y="2209800"/>
            <a:ext cx="733333" cy="3685714"/>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925959" y="4039554"/>
            <a:ext cx="6966631" cy="2666046"/>
          </a:xfrm>
          <a:prstGeom prst="rect">
            <a:avLst/>
          </a:prstGeom>
          <a:noFill/>
        </p:spPr>
      </p:pic>
      <p:sp>
        <p:nvSpPr>
          <p:cNvPr id="6" name="TextBox 5"/>
          <p:cNvSpPr txBox="1"/>
          <p:nvPr/>
        </p:nvSpPr>
        <p:spPr>
          <a:xfrm>
            <a:off x="2514600" y="1752600"/>
            <a:ext cx="4393639" cy="369331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If you managed and marketed to database of</a:t>
            </a:r>
          </a:p>
          <a:p>
            <a:pPr marL="1257300" marR="0" lvl="2"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ysClr val="windowText" lastClr="000000"/>
                </a:solidFill>
                <a:effectLst/>
                <a:uLnTx/>
                <a:uFillTx/>
              </a:rPr>
              <a:t>Friends </a:t>
            </a:r>
          </a:p>
          <a:p>
            <a:pPr marL="1257300" marR="0" lvl="2"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ysClr val="windowText" lastClr="000000"/>
                </a:solidFill>
                <a:effectLst/>
                <a:uLnTx/>
                <a:uFillTx/>
              </a:rPr>
              <a:t>Family</a:t>
            </a:r>
          </a:p>
          <a:p>
            <a:pPr marL="1257300" marR="0" lvl="2"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ysClr val="windowText" lastClr="000000"/>
                </a:solidFill>
                <a:effectLst/>
                <a:uLnTx/>
                <a:uFillTx/>
              </a:rPr>
              <a:t>Coworkers</a:t>
            </a:r>
          </a:p>
          <a:p>
            <a:pPr marL="1257300" marR="0" lvl="2"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ysClr val="windowText" lastClr="000000"/>
                </a:solidFill>
                <a:effectLst/>
                <a:uLnTx/>
                <a:uFillTx/>
              </a:rPr>
              <a:t>Alumni</a:t>
            </a:r>
          </a:p>
          <a:p>
            <a:pPr marL="1257300" marR="0" lvl="2"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ysClr val="windowText" lastClr="000000"/>
                </a:solidFill>
                <a:effectLst/>
                <a:uLnTx/>
                <a:uFillTx/>
              </a:rPr>
              <a:t>Neighbors</a:t>
            </a:r>
          </a:p>
          <a:p>
            <a:pPr marL="1257300" marR="0" lvl="2"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ysClr val="windowText" lastClr="000000"/>
                </a:solidFill>
                <a:effectLst/>
                <a:uLnTx/>
                <a:uFillTx/>
              </a:rPr>
              <a:t>Acquaintances</a:t>
            </a:r>
          </a:p>
          <a:p>
            <a:pPr marL="1257300" marR="0" lvl="2"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ysClr val="windowText" lastClr="000000"/>
                </a:solidFill>
                <a:effectLst/>
                <a:uLnTx/>
                <a:uFillTx/>
              </a:rPr>
              <a:t>Vendors</a:t>
            </a:r>
          </a:p>
          <a:p>
            <a:pPr marL="1257300" marR="0" lvl="2"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ysClr val="windowText" lastClr="000000"/>
                </a:solidFill>
                <a:effectLst/>
                <a:uLnTx/>
                <a:uFillTx/>
              </a:rPr>
              <a:t>PTA</a:t>
            </a:r>
          </a:p>
          <a:p>
            <a:pPr marL="1257300" marR="0" lvl="2"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ysClr val="windowText" lastClr="000000"/>
                </a:solidFill>
                <a:effectLst/>
                <a:uLnTx/>
                <a:uFillTx/>
              </a:rPr>
              <a:t>Shop owners</a:t>
            </a:r>
          </a:p>
          <a:p>
            <a:pPr marL="1257300" marR="0" lvl="2"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ysClr val="windowText" lastClr="000000"/>
                </a:solidFill>
                <a:effectLst/>
                <a:uLnTx/>
                <a:uFillTx/>
              </a:rPr>
              <a:t>Sports Contacts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Do you think you could sell 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3 x $133,333 @ $4000</a:t>
            </a:r>
          </a:p>
        </p:txBody>
      </p:sp>
      <p:sp>
        <p:nvSpPr>
          <p:cNvPr id="7" name="32-Point Star 6"/>
          <p:cNvSpPr/>
          <p:nvPr/>
        </p:nvSpPr>
        <p:spPr>
          <a:xfrm>
            <a:off x="5860818" y="1905000"/>
            <a:ext cx="3124200" cy="2895600"/>
          </a:xfrm>
          <a:prstGeom prst="star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99DA"/>
                </a:solidFill>
                <a:effectLst>
                  <a:outerShdw blurRad="38100" dist="38100" dir="2700000" algn="tl">
                    <a:srgbClr val="000000">
                      <a:alpha val="43137"/>
                    </a:srgbClr>
                  </a:outerShdw>
                </a:effectLst>
                <a:uLnTx/>
                <a:uFillTx/>
              </a:rPr>
              <a:t>1 </a:t>
            </a:r>
            <a:r>
              <a:rPr kumimoji="0" lang="en-US" sz="1800" b="1" i="0" u="none" strike="noStrike" kern="0" cap="none" spc="0" normalizeH="0" baseline="0" noProof="0" dirty="0">
                <a:ln>
                  <a:noFill/>
                </a:ln>
                <a:solidFill>
                  <a:srgbClr val="00D69B"/>
                </a:solidFill>
                <a:effectLst>
                  <a:outerShdw blurRad="38100" dist="38100" dir="2700000" algn="tl">
                    <a:srgbClr val="000000">
                      <a:alpha val="43137"/>
                    </a:srgbClr>
                  </a:outerShdw>
                </a:effectLst>
                <a:uLnTx/>
                <a:uFillTx/>
              </a:rPr>
              <a:t>Hour</a:t>
            </a:r>
            <a:r>
              <a:rPr kumimoji="0" lang="en-US" sz="1800" b="1" i="0" u="none" strike="noStrike" kern="0" cap="none" spc="0" normalizeH="0" baseline="0" noProof="0" dirty="0">
                <a:ln>
                  <a:noFill/>
                </a:ln>
                <a:solidFill>
                  <a:srgbClr val="0099DA"/>
                </a:solidFill>
                <a:effectLst>
                  <a:outerShdw blurRad="38100" dist="38100" dir="2700000" algn="tl">
                    <a:srgbClr val="000000">
                      <a:alpha val="43137"/>
                    </a:srgbClr>
                  </a:outerShdw>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D69B"/>
                </a:solidFill>
                <a:effectLst>
                  <a:outerShdw blurRad="38100" dist="38100" dir="2700000" algn="tl">
                    <a:srgbClr val="000000">
                      <a:alpha val="43137"/>
                    </a:srgbClr>
                  </a:outerShdw>
                </a:effectLst>
                <a:uLnTx/>
                <a:uFillTx/>
              </a:rPr>
              <a:t>Each </a:t>
            </a:r>
            <a:r>
              <a:rPr kumimoji="0" lang="en-US" sz="1800" b="1" i="0" u="none" strike="noStrike" kern="0" cap="none" spc="0" normalizeH="0" baseline="0" noProof="0" dirty="0">
                <a:ln>
                  <a:noFill/>
                </a:ln>
                <a:solidFill>
                  <a:srgbClr val="0099DA"/>
                </a:solidFill>
                <a:effectLst>
                  <a:outerShdw blurRad="38100" dist="38100" dir="2700000" algn="tl">
                    <a:srgbClr val="000000">
                      <a:alpha val="43137"/>
                    </a:srgbClr>
                  </a:outerShdw>
                </a:effectLst>
                <a:uLnTx/>
                <a:uFillTx/>
              </a:rPr>
              <a:t>Week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D69B"/>
                </a:solidFill>
                <a:effectLst>
                  <a:outerShdw blurRad="38100" dist="38100" dir="2700000" algn="tl">
                    <a:srgbClr val="000000">
                      <a:alpha val="43137"/>
                    </a:srgbClr>
                  </a:outerShdw>
                </a:effectLst>
                <a:uLnTx/>
                <a:uFillTx/>
              </a:rPr>
              <a:t>Marketing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519" y="285795"/>
            <a:ext cx="1933762" cy="1219468"/>
          </a:xfrm>
          <a:prstGeom prst="rect">
            <a:avLst/>
          </a:prstGeom>
        </p:spPr>
      </p:pic>
    </p:spTree>
    <p:extLst>
      <p:ext uri="{BB962C8B-B14F-4D97-AF65-F5344CB8AC3E}">
        <p14:creationId xmlns:p14="http://schemas.microsoft.com/office/powerpoint/2010/main" val="69297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fade">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down)">
                                      <p:cBhvr>
                                        <p:cTn id="72" dur="580">
                                          <p:stCondLst>
                                            <p:cond delay="0"/>
                                          </p:stCondLst>
                                        </p:cTn>
                                        <p:tgtEl>
                                          <p:spTgt spid="7"/>
                                        </p:tgtEl>
                                      </p:cBhvr>
                                    </p:animEffect>
                                    <p:anim calcmode="lin" valueType="num">
                                      <p:cBhvr>
                                        <p:cTn id="7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8" dur="26">
                                          <p:stCondLst>
                                            <p:cond delay="650"/>
                                          </p:stCondLst>
                                        </p:cTn>
                                        <p:tgtEl>
                                          <p:spTgt spid="7"/>
                                        </p:tgtEl>
                                      </p:cBhvr>
                                      <p:to x="100000" y="60000"/>
                                    </p:animScale>
                                    <p:animScale>
                                      <p:cBhvr>
                                        <p:cTn id="79" dur="166" decel="50000">
                                          <p:stCondLst>
                                            <p:cond delay="676"/>
                                          </p:stCondLst>
                                        </p:cTn>
                                        <p:tgtEl>
                                          <p:spTgt spid="7"/>
                                        </p:tgtEl>
                                      </p:cBhvr>
                                      <p:to x="100000" y="100000"/>
                                    </p:animScale>
                                    <p:animScale>
                                      <p:cBhvr>
                                        <p:cTn id="80" dur="26">
                                          <p:stCondLst>
                                            <p:cond delay="1312"/>
                                          </p:stCondLst>
                                        </p:cTn>
                                        <p:tgtEl>
                                          <p:spTgt spid="7"/>
                                        </p:tgtEl>
                                      </p:cBhvr>
                                      <p:to x="100000" y="80000"/>
                                    </p:animScale>
                                    <p:animScale>
                                      <p:cBhvr>
                                        <p:cTn id="81" dur="166" decel="50000">
                                          <p:stCondLst>
                                            <p:cond delay="1338"/>
                                          </p:stCondLst>
                                        </p:cTn>
                                        <p:tgtEl>
                                          <p:spTgt spid="7"/>
                                        </p:tgtEl>
                                      </p:cBhvr>
                                      <p:to x="100000" y="100000"/>
                                    </p:animScale>
                                    <p:animScale>
                                      <p:cBhvr>
                                        <p:cTn id="82" dur="26">
                                          <p:stCondLst>
                                            <p:cond delay="1642"/>
                                          </p:stCondLst>
                                        </p:cTn>
                                        <p:tgtEl>
                                          <p:spTgt spid="7"/>
                                        </p:tgtEl>
                                      </p:cBhvr>
                                      <p:to x="100000" y="90000"/>
                                    </p:animScale>
                                    <p:animScale>
                                      <p:cBhvr>
                                        <p:cTn id="83" dur="166" decel="50000">
                                          <p:stCondLst>
                                            <p:cond delay="1668"/>
                                          </p:stCondLst>
                                        </p:cTn>
                                        <p:tgtEl>
                                          <p:spTgt spid="7"/>
                                        </p:tgtEl>
                                      </p:cBhvr>
                                      <p:to x="100000" y="100000"/>
                                    </p:animScale>
                                    <p:animScale>
                                      <p:cBhvr>
                                        <p:cTn id="84" dur="26">
                                          <p:stCondLst>
                                            <p:cond delay="1808"/>
                                          </p:stCondLst>
                                        </p:cTn>
                                        <p:tgtEl>
                                          <p:spTgt spid="7"/>
                                        </p:tgtEl>
                                      </p:cBhvr>
                                      <p:to x="100000" y="95000"/>
                                    </p:animScale>
                                    <p:animScale>
                                      <p:cBhvr>
                                        <p:cTn id="8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9293" y="2209800"/>
            <a:ext cx="733333" cy="3685714"/>
          </a:xfrm>
          <a:prstGeom prst="rect">
            <a:avLst/>
          </a:prstGeom>
        </p:spPr>
      </p:pic>
      <p:pic>
        <p:nvPicPr>
          <p:cNvPr id="4" name="Picture 3"/>
          <p:cNvPicPr>
            <a:picLocks noChangeAspect="1"/>
          </p:cNvPicPr>
          <p:nvPr/>
        </p:nvPicPr>
        <p:blipFill>
          <a:blip r:embed="rId3"/>
          <a:stretch>
            <a:fillRect/>
          </a:stretch>
        </p:blipFill>
        <p:spPr>
          <a:xfrm>
            <a:off x="533400" y="5638800"/>
            <a:ext cx="8361905" cy="38095"/>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4717046" y="3505200"/>
            <a:ext cx="1287782" cy="3038076"/>
          </a:xfrm>
          <a:prstGeom prst="rect">
            <a:avLst/>
          </a:prstGeom>
        </p:spPr>
      </p:pic>
      <p:sp>
        <p:nvSpPr>
          <p:cNvPr id="6" name="TextBox 5"/>
          <p:cNvSpPr txBox="1"/>
          <p:nvPr/>
        </p:nvSpPr>
        <p:spPr>
          <a:xfrm>
            <a:off x="1611189" y="1668012"/>
            <a:ext cx="4765279" cy="34163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If you farmed a SUBDIVISION of 600-1200 homes</a:t>
            </a:r>
          </a:p>
          <a:p>
            <a:pPr marL="1257300" marR="0" lvl="2"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ysClr val="windowText" lastClr="000000"/>
                </a:solidFill>
                <a:effectLst/>
                <a:uLnTx/>
                <a:uFillTx/>
              </a:rPr>
              <a:t>Door hangers (free) </a:t>
            </a:r>
          </a:p>
          <a:p>
            <a:pPr marL="1257300" marR="0" lvl="2"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ysClr val="windowText" lastClr="000000"/>
                </a:solidFill>
                <a:effectLst/>
                <a:uLnTx/>
                <a:uFillTx/>
              </a:rPr>
              <a:t>Newsletters (free)</a:t>
            </a:r>
          </a:p>
          <a:p>
            <a:pPr marL="1257300" marR="0" lvl="2"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ysClr val="windowText" lastClr="000000"/>
                </a:solidFill>
                <a:effectLst/>
                <a:uLnTx/>
                <a:uFillTx/>
              </a:rPr>
              <a:t>Postcards</a:t>
            </a:r>
          </a:p>
          <a:p>
            <a:pPr marL="1257300" marR="0" lvl="2"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ysClr val="windowText" lastClr="000000"/>
                </a:solidFill>
                <a:effectLst/>
                <a:uLnTx/>
                <a:uFillTx/>
              </a:rPr>
              <a:t>Letters </a:t>
            </a:r>
          </a:p>
          <a:p>
            <a:pPr marL="1257300" marR="0" lvl="2"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ysClr val="windowText" lastClr="000000"/>
                </a:solidFill>
                <a:effectLst/>
                <a:uLnTx/>
                <a:uFillTx/>
              </a:rPr>
              <a:t>Surveys (free)</a:t>
            </a:r>
          </a:p>
          <a:p>
            <a:pPr marL="1257300" marR="0" lvl="2"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ysClr val="windowText" lastClr="000000"/>
                </a:solidFill>
                <a:effectLst/>
                <a:uLnTx/>
                <a:uFillTx/>
              </a:rPr>
              <a:t>Emails (free)</a:t>
            </a:r>
          </a:p>
          <a:p>
            <a:pPr marL="1257300" marR="0" lvl="2"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ysClr val="windowText" lastClr="000000"/>
                </a:solidFill>
                <a:effectLst/>
                <a:uLnTx/>
                <a:uFillTx/>
              </a:rPr>
              <a:t>Social Media (free)</a:t>
            </a:r>
          </a:p>
          <a:p>
            <a:pPr marL="1257300" marR="0" lvl="2"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ysClr val="windowText" lastClr="000000"/>
                </a:solidFill>
                <a:effectLst/>
                <a:uLnTx/>
                <a:uFillTx/>
              </a:rPr>
              <a:t>Website (free)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Do you think you could sell 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3 x $133,333 @ $4000</a:t>
            </a:r>
          </a:p>
        </p:txBody>
      </p:sp>
      <p:sp>
        <p:nvSpPr>
          <p:cNvPr id="7" name="32-Point Star 6"/>
          <p:cNvSpPr/>
          <p:nvPr/>
        </p:nvSpPr>
        <p:spPr>
          <a:xfrm>
            <a:off x="5860818" y="1905000"/>
            <a:ext cx="3124200" cy="2895600"/>
          </a:xfrm>
          <a:prstGeom prst="star32">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99DA"/>
                </a:solidFill>
                <a:effectLst>
                  <a:outerShdw blurRad="38100" dist="38100" dir="2700000" algn="tl">
                    <a:srgbClr val="000000">
                      <a:alpha val="43137"/>
                    </a:srgbClr>
                  </a:outerShdw>
                </a:effectLst>
                <a:uLnTx/>
                <a:uFillTx/>
              </a:rPr>
              <a:t>2 </a:t>
            </a:r>
            <a:r>
              <a:rPr kumimoji="0" lang="en-US" sz="1800" b="1" i="0" u="none" strike="noStrike" kern="0" cap="none" spc="0" normalizeH="0" baseline="0" noProof="0" dirty="0">
                <a:ln>
                  <a:noFill/>
                </a:ln>
                <a:solidFill>
                  <a:srgbClr val="00D69B"/>
                </a:solidFill>
                <a:effectLst>
                  <a:outerShdw blurRad="38100" dist="38100" dir="2700000" algn="tl">
                    <a:srgbClr val="000000">
                      <a:alpha val="43137"/>
                    </a:srgbClr>
                  </a:outerShdw>
                </a:effectLst>
                <a:uLnTx/>
                <a:uFillTx/>
              </a:rPr>
              <a:t>Hours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D69B"/>
                </a:solidFill>
                <a:effectLst>
                  <a:outerShdw blurRad="38100" dist="38100" dir="2700000" algn="tl">
                    <a:srgbClr val="000000">
                      <a:alpha val="43137"/>
                    </a:srgbClr>
                  </a:outerShdw>
                </a:effectLst>
                <a:uLnTx/>
                <a:uFillTx/>
              </a:rPr>
              <a:t>Each </a:t>
            </a:r>
            <a:r>
              <a:rPr kumimoji="0" lang="en-US" sz="1800" b="1" i="0" u="none" strike="noStrike" kern="0" cap="none" spc="0" normalizeH="0" baseline="0" noProof="0" dirty="0">
                <a:ln>
                  <a:noFill/>
                </a:ln>
                <a:solidFill>
                  <a:srgbClr val="0099DA"/>
                </a:solidFill>
                <a:effectLst>
                  <a:outerShdw blurRad="38100" dist="38100" dir="2700000" algn="tl">
                    <a:srgbClr val="000000">
                      <a:alpha val="43137"/>
                    </a:srgbClr>
                  </a:outerShdw>
                </a:effectLst>
                <a:uLnTx/>
                <a:uFillTx/>
              </a:rPr>
              <a:t>Week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D69B"/>
                </a:solidFill>
                <a:effectLst>
                  <a:outerShdw blurRad="38100" dist="38100" dir="2700000" algn="tl">
                    <a:srgbClr val="000000">
                      <a:alpha val="43137"/>
                    </a:srgbClr>
                  </a:outerShdw>
                </a:effectLst>
                <a:uLnTx/>
                <a:uFillTx/>
              </a:rPr>
              <a:t>Farming</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5519" y="285795"/>
            <a:ext cx="1933762" cy="1219468"/>
          </a:xfrm>
          <a:prstGeom prst="rect">
            <a:avLst/>
          </a:prstGeom>
        </p:spPr>
      </p:pic>
    </p:spTree>
    <p:extLst>
      <p:ext uri="{BB962C8B-B14F-4D97-AF65-F5344CB8AC3E}">
        <p14:creationId xmlns:p14="http://schemas.microsoft.com/office/powerpoint/2010/main" val="204629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fade">
                                      <p:cBhvr>
                                        <p:cTn id="52" dur="500"/>
                                        <p:tgtEl>
                                          <p:spTgt spid="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fade">
                                      <p:cBhvr>
                                        <p:cTn id="57" dur="500"/>
                                        <p:tgtEl>
                                          <p:spTgt spid="6">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580">
                                          <p:stCondLst>
                                            <p:cond delay="0"/>
                                          </p:stCondLst>
                                        </p:cTn>
                                        <p:tgtEl>
                                          <p:spTgt spid="7"/>
                                        </p:tgtEl>
                                      </p:cBhvr>
                                    </p:animEffect>
                                    <p:anim calcmode="lin" valueType="num">
                                      <p:cBhvr>
                                        <p:cTn id="6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8" dur="26">
                                          <p:stCondLst>
                                            <p:cond delay="650"/>
                                          </p:stCondLst>
                                        </p:cTn>
                                        <p:tgtEl>
                                          <p:spTgt spid="7"/>
                                        </p:tgtEl>
                                      </p:cBhvr>
                                      <p:to x="100000" y="60000"/>
                                    </p:animScale>
                                    <p:animScale>
                                      <p:cBhvr>
                                        <p:cTn id="69" dur="166" decel="50000">
                                          <p:stCondLst>
                                            <p:cond delay="676"/>
                                          </p:stCondLst>
                                        </p:cTn>
                                        <p:tgtEl>
                                          <p:spTgt spid="7"/>
                                        </p:tgtEl>
                                      </p:cBhvr>
                                      <p:to x="100000" y="100000"/>
                                    </p:animScale>
                                    <p:animScale>
                                      <p:cBhvr>
                                        <p:cTn id="70" dur="26">
                                          <p:stCondLst>
                                            <p:cond delay="1312"/>
                                          </p:stCondLst>
                                        </p:cTn>
                                        <p:tgtEl>
                                          <p:spTgt spid="7"/>
                                        </p:tgtEl>
                                      </p:cBhvr>
                                      <p:to x="100000" y="80000"/>
                                    </p:animScale>
                                    <p:animScale>
                                      <p:cBhvr>
                                        <p:cTn id="71" dur="166" decel="50000">
                                          <p:stCondLst>
                                            <p:cond delay="1338"/>
                                          </p:stCondLst>
                                        </p:cTn>
                                        <p:tgtEl>
                                          <p:spTgt spid="7"/>
                                        </p:tgtEl>
                                      </p:cBhvr>
                                      <p:to x="100000" y="100000"/>
                                    </p:animScale>
                                    <p:animScale>
                                      <p:cBhvr>
                                        <p:cTn id="72" dur="26">
                                          <p:stCondLst>
                                            <p:cond delay="1642"/>
                                          </p:stCondLst>
                                        </p:cTn>
                                        <p:tgtEl>
                                          <p:spTgt spid="7"/>
                                        </p:tgtEl>
                                      </p:cBhvr>
                                      <p:to x="100000" y="90000"/>
                                    </p:animScale>
                                    <p:animScale>
                                      <p:cBhvr>
                                        <p:cTn id="73" dur="166" decel="50000">
                                          <p:stCondLst>
                                            <p:cond delay="1668"/>
                                          </p:stCondLst>
                                        </p:cTn>
                                        <p:tgtEl>
                                          <p:spTgt spid="7"/>
                                        </p:tgtEl>
                                      </p:cBhvr>
                                      <p:to x="100000" y="100000"/>
                                    </p:animScale>
                                    <p:animScale>
                                      <p:cBhvr>
                                        <p:cTn id="74" dur="26">
                                          <p:stCondLst>
                                            <p:cond delay="1808"/>
                                          </p:stCondLst>
                                        </p:cTn>
                                        <p:tgtEl>
                                          <p:spTgt spid="7"/>
                                        </p:tgtEl>
                                      </p:cBhvr>
                                      <p:to x="100000" y="95000"/>
                                    </p:animScale>
                                    <p:animScale>
                                      <p:cBhvr>
                                        <p:cTn id="7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9293" y="2209800"/>
            <a:ext cx="733333" cy="3685714"/>
          </a:xfrm>
          <a:prstGeom prst="rect">
            <a:avLst/>
          </a:prstGeom>
        </p:spPr>
      </p:pic>
      <p:pic>
        <p:nvPicPr>
          <p:cNvPr id="4" name="Picture 3"/>
          <p:cNvPicPr>
            <a:picLocks noChangeAspect="1"/>
          </p:cNvPicPr>
          <p:nvPr/>
        </p:nvPicPr>
        <p:blipFill>
          <a:blip r:embed="rId3"/>
          <a:stretch>
            <a:fillRect/>
          </a:stretch>
        </p:blipFill>
        <p:spPr>
          <a:xfrm>
            <a:off x="533400" y="5638800"/>
            <a:ext cx="8361905" cy="38095"/>
          </a:xfrm>
          <a:prstGeom prst="rect">
            <a:avLst/>
          </a:prstGeom>
        </p:spPr>
      </p:pic>
      <p:sp>
        <p:nvSpPr>
          <p:cNvPr id="6" name="TextBox 5"/>
          <p:cNvSpPr txBox="1"/>
          <p:nvPr/>
        </p:nvSpPr>
        <p:spPr>
          <a:xfrm>
            <a:off x="1611189" y="1668012"/>
            <a:ext cx="3655809" cy="3970318"/>
          </a:xfrm>
          <a:prstGeom prst="rect">
            <a:avLst/>
          </a:prstGeom>
          <a:noFill/>
        </p:spPr>
        <p:txBody>
          <a:bodyPr wrap="none" rtlCol="0">
            <a:spAutoFit/>
          </a:bodyPr>
          <a:lstStyle/>
          <a:p>
            <a:r>
              <a:rPr lang="en-US" dirty="0"/>
              <a:t>If you marketed for Buyers</a:t>
            </a:r>
          </a:p>
          <a:p>
            <a:pPr marL="1257300" lvl="2" indent="-342900">
              <a:buFont typeface="+mj-lt"/>
              <a:buAutoNum type="arabicPeriod"/>
            </a:pPr>
            <a:r>
              <a:rPr lang="en-US" dirty="0"/>
              <a:t>Facebook Marketplace</a:t>
            </a:r>
          </a:p>
          <a:p>
            <a:pPr marL="1257300" lvl="2" indent="-342900">
              <a:buFont typeface="+mj-lt"/>
              <a:buAutoNum type="arabicPeriod"/>
            </a:pPr>
            <a:r>
              <a:rPr lang="en-US" dirty="0"/>
              <a:t>Craig’s List (free)</a:t>
            </a:r>
          </a:p>
          <a:p>
            <a:pPr marL="1714500" lvl="3" indent="-342900">
              <a:buFont typeface="+mj-lt"/>
              <a:buAutoNum type="arabicPeriod"/>
            </a:pPr>
            <a:r>
              <a:rPr lang="en-US" dirty="0"/>
              <a:t>Post HUD</a:t>
            </a:r>
          </a:p>
          <a:p>
            <a:pPr marL="1714500" lvl="3" indent="-342900">
              <a:buFont typeface="+mj-lt"/>
              <a:buAutoNum type="arabicPeriod"/>
            </a:pPr>
            <a:r>
              <a:rPr lang="en-US" dirty="0"/>
              <a:t>Post New Const.</a:t>
            </a:r>
          </a:p>
          <a:p>
            <a:pPr marL="1714500" lvl="3" indent="-342900">
              <a:buFont typeface="+mj-lt"/>
              <a:buAutoNum type="arabicPeriod"/>
            </a:pPr>
            <a:r>
              <a:rPr lang="en-US" dirty="0"/>
              <a:t>Post Auction.com</a:t>
            </a:r>
          </a:p>
          <a:p>
            <a:pPr marL="1257300" lvl="2" indent="-342900">
              <a:buFont typeface="+mj-lt"/>
              <a:buAutoNum type="arabicPeriod"/>
            </a:pPr>
            <a:r>
              <a:rPr lang="en-US" dirty="0"/>
              <a:t>Sit Open Houses (free)</a:t>
            </a:r>
          </a:p>
          <a:p>
            <a:pPr marL="1714500" lvl="3" indent="-342900">
              <a:buFont typeface="+mj-lt"/>
              <a:buAutoNum type="arabicPeriod"/>
            </a:pPr>
            <a:r>
              <a:rPr lang="en-US" dirty="0"/>
              <a:t>Ask listing Agent</a:t>
            </a:r>
          </a:p>
          <a:p>
            <a:pPr marL="1714500" lvl="3" indent="-342900">
              <a:buFont typeface="+mj-lt"/>
              <a:buAutoNum type="arabicPeriod"/>
            </a:pPr>
            <a:r>
              <a:rPr lang="en-US" dirty="0"/>
              <a:t>Ask FSBO</a:t>
            </a:r>
          </a:p>
          <a:p>
            <a:pPr marL="1714500" lvl="3" indent="-342900">
              <a:buFont typeface="+mj-lt"/>
              <a:buAutoNum type="arabicPeriod"/>
            </a:pPr>
            <a:r>
              <a:rPr lang="en-US" dirty="0" err="1"/>
              <a:t>Hud</a:t>
            </a:r>
            <a:r>
              <a:rPr lang="en-US" dirty="0"/>
              <a:t> Homes</a:t>
            </a:r>
          </a:p>
          <a:p>
            <a:pPr marL="1714500" lvl="3" indent="-342900">
              <a:buFont typeface="+mj-lt"/>
              <a:buAutoNum type="arabicPeriod"/>
            </a:pPr>
            <a:r>
              <a:rPr lang="en-US" dirty="0"/>
              <a:t>Small Builder</a:t>
            </a:r>
          </a:p>
          <a:p>
            <a:pPr marL="1257300" lvl="2" indent="-342900">
              <a:buFont typeface="+mj-lt"/>
              <a:buAutoNum type="arabicPeriod"/>
            </a:pPr>
            <a:r>
              <a:rPr lang="en-US" dirty="0"/>
              <a:t>Load My Worx Suite Up</a:t>
            </a:r>
          </a:p>
          <a:p>
            <a:r>
              <a:rPr lang="en-US" b="1" dirty="0"/>
              <a:t>Do you think you could sell 3???</a:t>
            </a:r>
          </a:p>
          <a:p>
            <a:r>
              <a:rPr lang="en-US" dirty="0"/>
              <a:t>	3 x $133,333 @ $4000</a:t>
            </a:r>
          </a:p>
        </p:txBody>
      </p:sp>
      <p:sp>
        <p:nvSpPr>
          <p:cNvPr id="7" name="32-Point Star 6"/>
          <p:cNvSpPr/>
          <p:nvPr/>
        </p:nvSpPr>
        <p:spPr>
          <a:xfrm>
            <a:off x="5257800" y="1295165"/>
            <a:ext cx="3124200" cy="2895600"/>
          </a:xfrm>
          <a:prstGeom prst="star32">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99DA"/>
                </a:solidFill>
                <a:effectLst>
                  <a:outerShdw blurRad="38100" dist="38100" dir="2700000" algn="tl">
                    <a:srgbClr val="000000">
                      <a:alpha val="43137"/>
                    </a:srgbClr>
                  </a:outerShdw>
                </a:effectLst>
              </a:rPr>
              <a:t>3</a:t>
            </a:r>
            <a:r>
              <a:rPr lang="en-US" b="1" dirty="0">
                <a:solidFill>
                  <a:srgbClr val="00D69B"/>
                </a:solidFill>
                <a:effectLst>
                  <a:outerShdw blurRad="38100" dist="38100" dir="2700000" algn="tl">
                    <a:srgbClr val="000000">
                      <a:alpha val="43137"/>
                    </a:srgbClr>
                  </a:outerShdw>
                </a:effectLst>
              </a:rPr>
              <a:t> Hours </a:t>
            </a:r>
          </a:p>
          <a:p>
            <a:pPr algn="ctr"/>
            <a:r>
              <a:rPr lang="en-US" b="1" dirty="0">
                <a:solidFill>
                  <a:srgbClr val="00D69B"/>
                </a:solidFill>
                <a:effectLst>
                  <a:outerShdw blurRad="38100" dist="38100" dir="2700000" algn="tl">
                    <a:srgbClr val="000000">
                      <a:alpha val="43137"/>
                    </a:srgbClr>
                  </a:outerShdw>
                </a:effectLst>
              </a:rPr>
              <a:t>Each </a:t>
            </a:r>
            <a:r>
              <a:rPr lang="en-US" b="1" dirty="0">
                <a:solidFill>
                  <a:srgbClr val="0099DA"/>
                </a:solidFill>
                <a:effectLst>
                  <a:outerShdw blurRad="38100" dist="38100" dir="2700000" algn="tl">
                    <a:srgbClr val="000000">
                      <a:alpha val="43137"/>
                    </a:srgbClr>
                  </a:outerShdw>
                </a:effectLst>
              </a:rPr>
              <a:t>Week</a:t>
            </a:r>
          </a:p>
          <a:p>
            <a:pPr algn="ctr"/>
            <a:r>
              <a:rPr lang="en-US" b="1" dirty="0">
                <a:solidFill>
                  <a:srgbClr val="00D69B"/>
                </a:solidFill>
                <a:effectLst>
                  <a:outerShdw blurRad="38100" dist="38100" dir="2700000" algn="tl">
                    <a:srgbClr val="000000">
                      <a:alpha val="43137"/>
                    </a:srgbClr>
                  </a:outerShdw>
                </a:effectLst>
              </a:rPr>
              <a:t>Marketing</a:t>
            </a:r>
          </a:p>
          <a:p>
            <a:pPr algn="ctr"/>
            <a:r>
              <a:rPr lang="en-US" b="1" dirty="0">
                <a:solidFill>
                  <a:srgbClr val="00D69B"/>
                </a:solidFill>
                <a:effectLst>
                  <a:outerShdw blurRad="38100" dist="38100" dir="2700000" algn="tl">
                    <a:srgbClr val="000000">
                      <a:alpha val="43137"/>
                    </a:srgbClr>
                  </a:outerShdw>
                </a:effectLst>
              </a:rPr>
              <a:t>Buyers</a:t>
            </a:r>
          </a:p>
        </p:txBody>
      </p:sp>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7257210" y="3429000"/>
            <a:ext cx="1638095" cy="349523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5519" y="285795"/>
            <a:ext cx="1933762" cy="1219468"/>
          </a:xfrm>
          <a:prstGeom prst="rect">
            <a:avLst/>
          </a:prstGeom>
        </p:spPr>
      </p:pic>
    </p:spTree>
    <p:extLst>
      <p:ext uri="{BB962C8B-B14F-4D97-AF65-F5344CB8AC3E}">
        <p14:creationId xmlns:p14="http://schemas.microsoft.com/office/powerpoint/2010/main" val="391572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fade">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Effect transition="in" filter="fade">
                                      <p:cBhvr>
                                        <p:cTn id="72" dur="500"/>
                                        <p:tgtEl>
                                          <p:spTgt spid="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down)">
                                      <p:cBhvr>
                                        <p:cTn id="77" dur="580">
                                          <p:stCondLst>
                                            <p:cond delay="0"/>
                                          </p:stCondLst>
                                        </p:cTn>
                                        <p:tgtEl>
                                          <p:spTgt spid="7"/>
                                        </p:tgtEl>
                                      </p:cBhvr>
                                    </p:animEffect>
                                    <p:anim calcmode="lin" valueType="num">
                                      <p:cBhvr>
                                        <p:cTn id="7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3" dur="26">
                                          <p:stCondLst>
                                            <p:cond delay="650"/>
                                          </p:stCondLst>
                                        </p:cTn>
                                        <p:tgtEl>
                                          <p:spTgt spid="7"/>
                                        </p:tgtEl>
                                      </p:cBhvr>
                                      <p:to x="100000" y="60000"/>
                                    </p:animScale>
                                    <p:animScale>
                                      <p:cBhvr>
                                        <p:cTn id="84" dur="166" decel="50000">
                                          <p:stCondLst>
                                            <p:cond delay="676"/>
                                          </p:stCondLst>
                                        </p:cTn>
                                        <p:tgtEl>
                                          <p:spTgt spid="7"/>
                                        </p:tgtEl>
                                      </p:cBhvr>
                                      <p:to x="100000" y="100000"/>
                                    </p:animScale>
                                    <p:animScale>
                                      <p:cBhvr>
                                        <p:cTn id="85" dur="26">
                                          <p:stCondLst>
                                            <p:cond delay="1312"/>
                                          </p:stCondLst>
                                        </p:cTn>
                                        <p:tgtEl>
                                          <p:spTgt spid="7"/>
                                        </p:tgtEl>
                                      </p:cBhvr>
                                      <p:to x="100000" y="80000"/>
                                    </p:animScale>
                                    <p:animScale>
                                      <p:cBhvr>
                                        <p:cTn id="86" dur="166" decel="50000">
                                          <p:stCondLst>
                                            <p:cond delay="1338"/>
                                          </p:stCondLst>
                                        </p:cTn>
                                        <p:tgtEl>
                                          <p:spTgt spid="7"/>
                                        </p:tgtEl>
                                      </p:cBhvr>
                                      <p:to x="100000" y="100000"/>
                                    </p:animScale>
                                    <p:animScale>
                                      <p:cBhvr>
                                        <p:cTn id="87" dur="26">
                                          <p:stCondLst>
                                            <p:cond delay="1642"/>
                                          </p:stCondLst>
                                        </p:cTn>
                                        <p:tgtEl>
                                          <p:spTgt spid="7"/>
                                        </p:tgtEl>
                                      </p:cBhvr>
                                      <p:to x="100000" y="90000"/>
                                    </p:animScale>
                                    <p:animScale>
                                      <p:cBhvr>
                                        <p:cTn id="88" dur="166" decel="50000">
                                          <p:stCondLst>
                                            <p:cond delay="1668"/>
                                          </p:stCondLst>
                                        </p:cTn>
                                        <p:tgtEl>
                                          <p:spTgt spid="7"/>
                                        </p:tgtEl>
                                      </p:cBhvr>
                                      <p:to x="100000" y="100000"/>
                                    </p:animScale>
                                    <p:animScale>
                                      <p:cBhvr>
                                        <p:cTn id="89" dur="26">
                                          <p:stCondLst>
                                            <p:cond delay="1808"/>
                                          </p:stCondLst>
                                        </p:cTn>
                                        <p:tgtEl>
                                          <p:spTgt spid="7"/>
                                        </p:tgtEl>
                                      </p:cBhvr>
                                      <p:to x="100000" y="95000"/>
                                    </p:animScale>
                                    <p:animScale>
                                      <p:cBhvr>
                                        <p:cTn id="9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9293" y="2209800"/>
            <a:ext cx="733333" cy="3685714"/>
          </a:xfrm>
          <a:prstGeom prst="rect">
            <a:avLst/>
          </a:prstGeom>
        </p:spPr>
      </p:pic>
      <p:pic>
        <p:nvPicPr>
          <p:cNvPr id="4" name="Picture 3"/>
          <p:cNvPicPr>
            <a:picLocks noChangeAspect="1"/>
          </p:cNvPicPr>
          <p:nvPr/>
        </p:nvPicPr>
        <p:blipFill>
          <a:blip r:embed="rId3"/>
          <a:stretch>
            <a:fillRect/>
          </a:stretch>
        </p:blipFill>
        <p:spPr>
          <a:xfrm>
            <a:off x="533400" y="5638800"/>
            <a:ext cx="8361905" cy="38095"/>
          </a:xfrm>
          <a:prstGeom prst="rect">
            <a:avLst/>
          </a:prstGeom>
        </p:spPr>
      </p:pic>
      <p:sp>
        <p:nvSpPr>
          <p:cNvPr id="6" name="TextBox 5"/>
          <p:cNvSpPr txBox="1"/>
          <p:nvPr/>
        </p:nvSpPr>
        <p:spPr>
          <a:xfrm>
            <a:off x="4816848" y="1750802"/>
            <a:ext cx="4357731" cy="3693319"/>
          </a:xfrm>
          <a:prstGeom prst="rect">
            <a:avLst/>
          </a:prstGeom>
          <a:noFill/>
        </p:spPr>
        <p:txBody>
          <a:bodyPr wrap="none" rtlCol="0">
            <a:spAutoFit/>
          </a:bodyPr>
          <a:lstStyle/>
          <a:p>
            <a:r>
              <a:rPr lang="en-US" dirty="0"/>
              <a:t>Warm Human Touches </a:t>
            </a:r>
          </a:p>
          <a:p>
            <a:pPr marL="1257300" lvl="2" indent="-342900">
              <a:buFont typeface="+mj-lt"/>
              <a:buAutoNum type="arabicPeriod"/>
            </a:pPr>
            <a:r>
              <a:rPr lang="en-US" dirty="0"/>
              <a:t>Facebook Friend</a:t>
            </a:r>
          </a:p>
          <a:p>
            <a:pPr marL="1257300" lvl="2" indent="-342900">
              <a:buFont typeface="+mj-lt"/>
              <a:buAutoNum type="arabicPeriod"/>
            </a:pPr>
            <a:r>
              <a:rPr lang="en-US" dirty="0"/>
              <a:t>LinkedIn Affiliate</a:t>
            </a:r>
          </a:p>
          <a:p>
            <a:pPr marL="1257300" lvl="2" indent="-342900">
              <a:buFont typeface="+mj-lt"/>
              <a:buAutoNum type="arabicPeriod"/>
            </a:pPr>
            <a:r>
              <a:rPr lang="en-US" dirty="0"/>
              <a:t>Find and Email Address</a:t>
            </a:r>
          </a:p>
          <a:p>
            <a:pPr marL="1257300" lvl="2" indent="-342900">
              <a:buFont typeface="+mj-lt"/>
              <a:buAutoNum type="arabicPeriod"/>
            </a:pPr>
            <a:r>
              <a:rPr lang="en-US" dirty="0"/>
              <a:t>Text</a:t>
            </a:r>
          </a:p>
          <a:p>
            <a:pPr marL="1257300" lvl="2" indent="-342900">
              <a:buFont typeface="+mj-lt"/>
              <a:buAutoNum type="arabicPeriod"/>
            </a:pPr>
            <a:r>
              <a:rPr lang="en-US" dirty="0"/>
              <a:t>Drop off a package or a note</a:t>
            </a:r>
          </a:p>
          <a:p>
            <a:r>
              <a:rPr lang="en-US" dirty="0"/>
              <a:t>Dare I even suggest or say that you would</a:t>
            </a:r>
          </a:p>
          <a:p>
            <a:pPr marL="1257300" lvl="2" indent="-342900">
              <a:buFont typeface="+mj-lt"/>
              <a:buAutoNum type="arabicPeriod"/>
            </a:pPr>
            <a:r>
              <a:rPr lang="en-US" dirty="0"/>
              <a:t>Drive over and say “hi”</a:t>
            </a:r>
          </a:p>
          <a:p>
            <a:pPr marL="1257300" lvl="2" indent="-342900">
              <a:buFont typeface="+mj-lt"/>
              <a:buAutoNum type="arabicPeriod"/>
            </a:pPr>
            <a:r>
              <a:rPr lang="en-US" dirty="0"/>
              <a:t>Text and note or observation</a:t>
            </a:r>
          </a:p>
          <a:p>
            <a:pPr marL="1257300" lvl="2" indent="-342900">
              <a:buFont typeface="+mj-lt"/>
              <a:buAutoNum type="arabicPeriod"/>
            </a:pPr>
            <a:r>
              <a:rPr lang="en-US" dirty="0"/>
              <a:t>Telephone for a specific reason</a:t>
            </a:r>
          </a:p>
          <a:p>
            <a:pPr marL="1257300" lvl="2" indent="-342900">
              <a:buFont typeface="+mj-lt"/>
              <a:buAutoNum type="arabicPeriod"/>
            </a:pPr>
            <a:endParaRPr lang="en-US" dirty="0"/>
          </a:p>
          <a:p>
            <a:r>
              <a:rPr lang="en-US" b="1" dirty="0"/>
              <a:t>Do you think you could sell 3???</a:t>
            </a:r>
          </a:p>
          <a:p>
            <a:r>
              <a:rPr lang="en-US" dirty="0"/>
              <a:t>	3 x $133,333 @ $4000</a:t>
            </a:r>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1212438" y="3352800"/>
            <a:ext cx="3228571" cy="3200000"/>
          </a:xfrm>
          <a:prstGeom prst="rect">
            <a:avLst/>
          </a:prstGeom>
        </p:spPr>
      </p:pic>
      <p:sp>
        <p:nvSpPr>
          <p:cNvPr id="7" name="32-Point Star 6"/>
          <p:cNvSpPr/>
          <p:nvPr/>
        </p:nvSpPr>
        <p:spPr>
          <a:xfrm>
            <a:off x="1348776" y="1295400"/>
            <a:ext cx="3124200" cy="2895600"/>
          </a:xfrm>
          <a:prstGeom prst="star32">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D69B"/>
                </a:solidFill>
                <a:effectLst>
                  <a:outerShdw blurRad="38100" dist="38100" dir="2700000" algn="tl">
                    <a:srgbClr val="000000">
                      <a:alpha val="43137"/>
                    </a:srgbClr>
                  </a:outerShdw>
                </a:effectLst>
              </a:rPr>
              <a:t>4</a:t>
            </a:r>
            <a:r>
              <a:rPr lang="en-US" b="1" dirty="0">
                <a:solidFill>
                  <a:srgbClr val="0099DA"/>
                </a:solidFill>
                <a:effectLst>
                  <a:outerShdw blurRad="38100" dist="38100" dir="2700000" algn="tl">
                    <a:srgbClr val="000000">
                      <a:alpha val="43137"/>
                    </a:srgbClr>
                  </a:outerShdw>
                </a:effectLst>
              </a:rPr>
              <a:t> Hours </a:t>
            </a:r>
          </a:p>
          <a:p>
            <a:pPr algn="ctr"/>
            <a:r>
              <a:rPr lang="en-US" b="1" dirty="0">
                <a:solidFill>
                  <a:srgbClr val="0099DA"/>
                </a:solidFill>
                <a:effectLst>
                  <a:outerShdw blurRad="38100" dist="38100" dir="2700000" algn="tl">
                    <a:srgbClr val="000000">
                      <a:alpha val="43137"/>
                    </a:srgbClr>
                  </a:outerShdw>
                </a:effectLst>
              </a:rPr>
              <a:t>Each </a:t>
            </a:r>
            <a:r>
              <a:rPr lang="en-US" b="1" dirty="0">
                <a:solidFill>
                  <a:srgbClr val="00D69B"/>
                </a:solidFill>
                <a:effectLst>
                  <a:outerShdw blurRad="38100" dist="38100" dir="2700000" algn="tl">
                    <a:srgbClr val="000000">
                      <a:alpha val="43137"/>
                    </a:srgbClr>
                  </a:outerShdw>
                </a:effectLst>
              </a:rPr>
              <a:t>Week</a:t>
            </a:r>
          </a:p>
          <a:p>
            <a:pPr algn="ctr"/>
            <a:r>
              <a:rPr lang="en-US" b="1" dirty="0">
                <a:solidFill>
                  <a:srgbClr val="0099DA"/>
                </a:solidFill>
                <a:effectLst>
                  <a:outerShdw blurRad="38100" dist="38100" dir="2700000" algn="tl">
                    <a:srgbClr val="000000">
                      <a:alpha val="43137"/>
                    </a:srgbClr>
                  </a:outerShdw>
                </a:effectLst>
              </a:rPr>
              <a:t>Warm Human</a:t>
            </a:r>
          </a:p>
          <a:p>
            <a:pPr algn="ctr"/>
            <a:r>
              <a:rPr lang="en-US" b="1" dirty="0">
                <a:solidFill>
                  <a:srgbClr val="0099DA"/>
                </a:solidFill>
                <a:effectLst>
                  <a:outerShdw blurRad="38100" dist="38100" dir="2700000" algn="tl">
                    <a:srgbClr val="000000">
                      <a:alpha val="43137"/>
                    </a:srgbClr>
                  </a:outerShdw>
                </a:effectLst>
              </a:rPr>
              <a:t>Contact</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5519" y="285795"/>
            <a:ext cx="1933762" cy="1219468"/>
          </a:xfrm>
          <a:prstGeom prst="rect">
            <a:avLst/>
          </a:prstGeom>
        </p:spPr>
      </p:pic>
    </p:spTree>
    <p:extLst>
      <p:ext uri="{BB962C8B-B14F-4D97-AF65-F5344CB8AC3E}">
        <p14:creationId xmlns:p14="http://schemas.microsoft.com/office/powerpoint/2010/main" val="323315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fade">
                                      <p:cBhvr>
                                        <p:cTn id="57" dur="500"/>
                                        <p:tgtEl>
                                          <p:spTgt spid="6">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2" end="12"/>
                                            </p:txEl>
                                          </p:spTgt>
                                        </p:tgtEl>
                                        <p:attrNameLst>
                                          <p:attrName>style.visibility</p:attrName>
                                        </p:attrNameLst>
                                      </p:cBhvr>
                                      <p:to>
                                        <p:strVal val="visible"/>
                                      </p:to>
                                    </p:set>
                                    <p:animEffect transition="in" filter="fade">
                                      <p:cBhvr>
                                        <p:cTn id="62" dur="500"/>
                                        <p:tgtEl>
                                          <p:spTgt spid="6">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80">
                                          <p:stCondLst>
                                            <p:cond delay="0"/>
                                          </p:stCondLst>
                                        </p:cTn>
                                        <p:tgtEl>
                                          <p:spTgt spid="7"/>
                                        </p:tgtEl>
                                      </p:cBhvr>
                                    </p:animEffect>
                                    <p:anim calcmode="lin" valueType="num">
                                      <p:cBhvr>
                                        <p:cTn id="6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3" dur="26">
                                          <p:stCondLst>
                                            <p:cond delay="650"/>
                                          </p:stCondLst>
                                        </p:cTn>
                                        <p:tgtEl>
                                          <p:spTgt spid="7"/>
                                        </p:tgtEl>
                                      </p:cBhvr>
                                      <p:to x="100000" y="60000"/>
                                    </p:animScale>
                                    <p:animScale>
                                      <p:cBhvr>
                                        <p:cTn id="74" dur="166" decel="50000">
                                          <p:stCondLst>
                                            <p:cond delay="676"/>
                                          </p:stCondLst>
                                        </p:cTn>
                                        <p:tgtEl>
                                          <p:spTgt spid="7"/>
                                        </p:tgtEl>
                                      </p:cBhvr>
                                      <p:to x="100000" y="100000"/>
                                    </p:animScale>
                                    <p:animScale>
                                      <p:cBhvr>
                                        <p:cTn id="75" dur="26">
                                          <p:stCondLst>
                                            <p:cond delay="1312"/>
                                          </p:stCondLst>
                                        </p:cTn>
                                        <p:tgtEl>
                                          <p:spTgt spid="7"/>
                                        </p:tgtEl>
                                      </p:cBhvr>
                                      <p:to x="100000" y="80000"/>
                                    </p:animScale>
                                    <p:animScale>
                                      <p:cBhvr>
                                        <p:cTn id="76" dur="166" decel="50000">
                                          <p:stCondLst>
                                            <p:cond delay="1338"/>
                                          </p:stCondLst>
                                        </p:cTn>
                                        <p:tgtEl>
                                          <p:spTgt spid="7"/>
                                        </p:tgtEl>
                                      </p:cBhvr>
                                      <p:to x="100000" y="100000"/>
                                    </p:animScale>
                                    <p:animScale>
                                      <p:cBhvr>
                                        <p:cTn id="77" dur="26">
                                          <p:stCondLst>
                                            <p:cond delay="1642"/>
                                          </p:stCondLst>
                                        </p:cTn>
                                        <p:tgtEl>
                                          <p:spTgt spid="7"/>
                                        </p:tgtEl>
                                      </p:cBhvr>
                                      <p:to x="100000" y="90000"/>
                                    </p:animScale>
                                    <p:animScale>
                                      <p:cBhvr>
                                        <p:cTn id="78" dur="166" decel="50000">
                                          <p:stCondLst>
                                            <p:cond delay="1668"/>
                                          </p:stCondLst>
                                        </p:cTn>
                                        <p:tgtEl>
                                          <p:spTgt spid="7"/>
                                        </p:tgtEl>
                                      </p:cBhvr>
                                      <p:to x="100000" y="100000"/>
                                    </p:animScale>
                                    <p:animScale>
                                      <p:cBhvr>
                                        <p:cTn id="79" dur="26">
                                          <p:stCondLst>
                                            <p:cond delay="1808"/>
                                          </p:stCondLst>
                                        </p:cTn>
                                        <p:tgtEl>
                                          <p:spTgt spid="7"/>
                                        </p:tgtEl>
                                      </p:cBhvr>
                                      <p:to x="100000" y="95000"/>
                                    </p:animScale>
                                    <p:animScale>
                                      <p:cBhvr>
                                        <p:cTn id="8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9236"/>
          <a:stretch/>
        </p:blipFill>
        <p:spPr>
          <a:xfrm>
            <a:off x="233905" y="1451295"/>
            <a:ext cx="8676190" cy="5453486"/>
          </a:xfrm>
          <a:prstGeom prst="rect">
            <a:avLst/>
          </a:prstGeom>
        </p:spPr>
      </p:pic>
      <p:sp>
        <p:nvSpPr>
          <p:cNvPr id="3" name="32-Point Star 2"/>
          <p:cNvSpPr/>
          <p:nvPr/>
        </p:nvSpPr>
        <p:spPr>
          <a:xfrm>
            <a:off x="5943600" y="2057400"/>
            <a:ext cx="1295400" cy="1219200"/>
          </a:xfrm>
          <a:prstGeom prst="star32">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99DA"/>
                </a:solidFill>
                <a:effectLst>
                  <a:outerShdw blurRad="38100" dist="38100" dir="2700000" algn="tl">
                    <a:srgbClr val="000000">
                      <a:alpha val="43137"/>
                    </a:srgbClr>
                  </a:outerShdw>
                </a:effectLst>
              </a:rPr>
              <a:t>1 </a:t>
            </a:r>
          </a:p>
          <a:p>
            <a:pPr algn="ctr"/>
            <a:r>
              <a:rPr lang="en-US" sz="1400" b="1" dirty="0">
                <a:solidFill>
                  <a:srgbClr val="00D69B"/>
                </a:solidFill>
                <a:effectLst>
                  <a:outerShdw blurRad="38100" dist="38100" dir="2700000" algn="tl">
                    <a:srgbClr val="000000">
                      <a:alpha val="43137"/>
                    </a:srgbClr>
                  </a:outerShdw>
                </a:effectLst>
              </a:rPr>
              <a:t>Hour</a:t>
            </a:r>
          </a:p>
        </p:txBody>
      </p:sp>
      <p:sp>
        <p:nvSpPr>
          <p:cNvPr id="5" name="32-Point Star 4"/>
          <p:cNvSpPr/>
          <p:nvPr/>
        </p:nvSpPr>
        <p:spPr>
          <a:xfrm>
            <a:off x="7543800" y="2057400"/>
            <a:ext cx="1295400" cy="1219200"/>
          </a:xfrm>
          <a:prstGeom prst="star32">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99DA"/>
                </a:solidFill>
                <a:effectLst>
                  <a:outerShdw blurRad="38100" dist="38100" dir="2700000" algn="tl">
                    <a:srgbClr val="000000">
                      <a:alpha val="43137"/>
                    </a:srgbClr>
                  </a:outerShdw>
                </a:effectLst>
              </a:rPr>
              <a:t>3 </a:t>
            </a:r>
            <a:r>
              <a:rPr lang="en-US" sz="1400" b="1" dirty="0">
                <a:solidFill>
                  <a:srgbClr val="00D69B"/>
                </a:solidFill>
                <a:effectLst>
                  <a:outerShdw blurRad="38100" dist="38100" dir="2700000" algn="tl">
                    <a:srgbClr val="000000">
                      <a:alpha val="43137"/>
                    </a:srgbClr>
                  </a:outerShdw>
                </a:effectLst>
              </a:rPr>
              <a:t>Hours</a:t>
            </a:r>
          </a:p>
        </p:txBody>
      </p:sp>
      <p:sp>
        <p:nvSpPr>
          <p:cNvPr id="6" name="32-Point Star 5"/>
          <p:cNvSpPr/>
          <p:nvPr/>
        </p:nvSpPr>
        <p:spPr>
          <a:xfrm>
            <a:off x="4343400" y="2057400"/>
            <a:ext cx="1295400" cy="1219200"/>
          </a:xfrm>
          <a:prstGeom prst="star32">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99DA"/>
                </a:solidFill>
                <a:effectLst>
                  <a:outerShdw blurRad="38100" dist="38100" dir="2700000" algn="tl">
                    <a:srgbClr val="000000">
                      <a:alpha val="43137"/>
                    </a:srgbClr>
                  </a:outerShdw>
                </a:effectLst>
              </a:rPr>
              <a:t>2 </a:t>
            </a:r>
            <a:r>
              <a:rPr lang="en-US" sz="1400" b="1" dirty="0">
                <a:solidFill>
                  <a:srgbClr val="00D69B"/>
                </a:solidFill>
                <a:effectLst>
                  <a:outerShdw blurRad="38100" dist="38100" dir="2700000" algn="tl">
                    <a:srgbClr val="000000">
                      <a:alpha val="43137"/>
                    </a:srgbClr>
                  </a:outerShdw>
                </a:effectLst>
              </a:rPr>
              <a:t>Hours</a:t>
            </a:r>
          </a:p>
        </p:txBody>
      </p:sp>
      <p:sp>
        <p:nvSpPr>
          <p:cNvPr id="7" name="32-Point Star 6"/>
          <p:cNvSpPr/>
          <p:nvPr/>
        </p:nvSpPr>
        <p:spPr>
          <a:xfrm>
            <a:off x="1963723" y="2057400"/>
            <a:ext cx="1295400" cy="1219200"/>
          </a:xfrm>
          <a:prstGeom prst="star32">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99DA"/>
                </a:solidFill>
                <a:effectLst>
                  <a:outerShdw blurRad="38100" dist="38100" dir="2700000" algn="tl">
                    <a:srgbClr val="000000">
                      <a:alpha val="43137"/>
                    </a:srgbClr>
                  </a:outerShdw>
                </a:effectLst>
              </a:rPr>
              <a:t>4 </a:t>
            </a:r>
            <a:r>
              <a:rPr lang="en-US" sz="1400" b="1" dirty="0">
                <a:solidFill>
                  <a:srgbClr val="00D69B"/>
                </a:solidFill>
                <a:effectLst>
                  <a:outerShdw blurRad="38100" dist="38100" dir="2700000" algn="tl">
                    <a:srgbClr val="000000">
                      <a:alpha val="43137"/>
                    </a:srgbClr>
                  </a:outerShdw>
                </a:effectLst>
              </a:rPr>
              <a:t>Hours</a:t>
            </a:r>
          </a:p>
        </p:txBody>
      </p:sp>
      <p:sp>
        <p:nvSpPr>
          <p:cNvPr id="8" name="Rectangle 7"/>
          <p:cNvSpPr/>
          <p:nvPr/>
        </p:nvSpPr>
        <p:spPr>
          <a:xfrm>
            <a:off x="2362200" y="3733800"/>
            <a:ext cx="5029200" cy="10668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D69B"/>
                </a:solidFill>
                <a:effectLst>
                  <a:outerShdw blurRad="38100" dist="38100" dir="2700000" algn="tl">
                    <a:srgbClr val="000000">
                      <a:alpha val="43137"/>
                    </a:srgbClr>
                  </a:outerShdw>
                </a:effectLst>
              </a:rPr>
              <a:t>This is the plan!!!</a:t>
            </a:r>
            <a:endParaRPr lang="en-US" b="1" dirty="0">
              <a:solidFill>
                <a:srgbClr val="0099DA"/>
              </a:solidFill>
              <a:effectLst>
                <a:outerShdw blurRad="38100" dist="38100" dir="2700000" algn="tl">
                  <a:srgbClr val="000000">
                    <a:alpha val="43137"/>
                  </a:srgbClr>
                </a:outerShdw>
              </a:effectLst>
            </a:endParaRPr>
          </a:p>
          <a:p>
            <a:pPr algn="ctr"/>
            <a:r>
              <a:rPr lang="en-US" b="1" dirty="0">
                <a:solidFill>
                  <a:srgbClr val="0099DA"/>
                </a:solidFill>
                <a:effectLst>
                  <a:outerShdw blurRad="38100" dist="38100" dir="2700000" algn="tl">
                    <a:srgbClr val="000000">
                      <a:alpha val="43137"/>
                    </a:srgbClr>
                  </a:outerShdw>
                </a:effectLst>
              </a:rPr>
              <a:t>10 Hours </a:t>
            </a:r>
            <a:r>
              <a:rPr lang="en-US" b="1" dirty="0">
                <a:solidFill>
                  <a:srgbClr val="00D69B"/>
                </a:solidFill>
                <a:effectLst>
                  <a:outerShdw blurRad="38100" dist="38100" dir="2700000" algn="tl">
                    <a:srgbClr val="000000">
                      <a:alpha val="43137"/>
                    </a:srgbClr>
                  </a:outerShdw>
                </a:effectLst>
              </a:rPr>
              <a:t>per Week of </a:t>
            </a:r>
            <a:r>
              <a:rPr lang="en-US" b="1" dirty="0">
                <a:solidFill>
                  <a:srgbClr val="0099DA"/>
                </a:solidFill>
                <a:effectLst>
                  <a:outerShdw blurRad="38100" dist="38100" dir="2700000" algn="tl">
                    <a:srgbClr val="000000">
                      <a:alpha val="43137"/>
                    </a:srgbClr>
                  </a:outerShdw>
                </a:effectLst>
              </a:rPr>
              <a:t>Work</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519" y="285795"/>
            <a:ext cx="1933762" cy="1219468"/>
          </a:xfrm>
          <a:prstGeom prst="rect">
            <a:avLst/>
          </a:prstGeom>
        </p:spPr>
      </p:pic>
    </p:spTree>
    <p:extLst>
      <p:ext uri="{BB962C8B-B14F-4D97-AF65-F5344CB8AC3E}">
        <p14:creationId xmlns:p14="http://schemas.microsoft.com/office/powerpoint/2010/main" val="217577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72400" y="3733800"/>
            <a:ext cx="762000" cy="1905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clrChange>
              <a:clrFrom>
                <a:srgbClr val="FFFFFF"/>
              </a:clrFrom>
              <a:clrTo>
                <a:srgbClr val="FFFFFF">
                  <a:alpha val="0"/>
                </a:srgbClr>
              </a:clrTo>
            </a:clrChange>
          </a:blip>
          <a:srcRect t="16378"/>
          <a:stretch/>
        </p:blipFill>
        <p:spPr>
          <a:xfrm>
            <a:off x="233905" y="1258349"/>
            <a:ext cx="8676190" cy="5646432"/>
          </a:xfrm>
          <a:prstGeom prst="rect">
            <a:avLst/>
          </a:prstGeom>
        </p:spPr>
      </p:pic>
      <p:sp>
        <p:nvSpPr>
          <p:cNvPr id="4" name="TextBox 3"/>
          <p:cNvSpPr txBox="1"/>
          <p:nvPr/>
        </p:nvSpPr>
        <p:spPr>
          <a:xfrm>
            <a:off x="2438400" y="1676400"/>
            <a:ext cx="4588115" cy="646331"/>
          </a:xfrm>
          <a:prstGeom prst="rect">
            <a:avLst/>
          </a:prstGeom>
          <a:noFill/>
        </p:spPr>
        <p:txBody>
          <a:bodyPr wrap="none" rtlCol="0">
            <a:spAutoFit/>
          </a:bodyPr>
          <a:lstStyle/>
          <a:p>
            <a:r>
              <a:rPr lang="en-US" dirty="0"/>
              <a:t>Fast forward and you sold a $325,000 @ $9100</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519" y="285795"/>
            <a:ext cx="1933762" cy="1219468"/>
          </a:xfrm>
          <a:prstGeom prst="rect">
            <a:avLst/>
          </a:prstGeom>
        </p:spPr>
      </p:pic>
    </p:spTree>
    <p:extLst>
      <p:ext uri="{BB962C8B-B14F-4D97-AF65-F5344CB8AC3E}">
        <p14:creationId xmlns:p14="http://schemas.microsoft.com/office/powerpoint/2010/main" val="2384081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72400" y="3733800"/>
            <a:ext cx="762000" cy="1905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38400" y="1676400"/>
            <a:ext cx="5390322" cy="923330"/>
          </a:xfrm>
          <a:prstGeom prst="rect">
            <a:avLst/>
          </a:prstGeom>
          <a:noFill/>
        </p:spPr>
        <p:txBody>
          <a:bodyPr wrap="none" rtlCol="0">
            <a:spAutoFit/>
          </a:bodyPr>
          <a:lstStyle/>
          <a:p>
            <a:r>
              <a:rPr lang="en-US" dirty="0"/>
              <a:t>Fast forward and you sold a $325,000 @ $9100</a:t>
            </a:r>
          </a:p>
          <a:p>
            <a:r>
              <a:rPr lang="en-US" dirty="0"/>
              <a:t>You closed a home in your FARM for $250,000 @ $7500</a:t>
            </a:r>
          </a:p>
          <a:p>
            <a:endParaRPr lang="en-US" dirty="0"/>
          </a:p>
        </p:txBody>
      </p:sp>
      <p:sp>
        <p:nvSpPr>
          <p:cNvPr id="5" name="Rectangle 4"/>
          <p:cNvSpPr/>
          <p:nvPr/>
        </p:nvSpPr>
        <p:spPr>
          <a:xfrm>
            <a:off x="4572000" y="4038600"/>
            <a:ext cx="762000" cy="15458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clrChange>
              <a:clrFrom>
                <a:srgbClr val="FFFFFF"/>
              </a:clrFrom>
              <a:clrTo>
                <a:srgbClr val="FFFFFF">
                  <a:alpha val="0"/>
                </a:srgbClr>
              </a:clrTo>
            </a:clrChange>
          </a:blip>
          <a:srcRect t="17373"/>
          <a:stretch/>
        </p:blipFill>
        <p:spPr>
          <a:xfrm>
            <a:off x="233905" y="1325461"/>
            <a:ext cx="8676190" cy="55793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519" y="285795"/>
            <a:ext cx="1933762" cy="1219468"/>
          </a:xfrm>
          <a:prstGeom prst="rect">
            <a:avLst/>
          </a:prstGeom>
        </p:spPr>
      </p:pic>
    </p:spTree>
    <p:extLst>
      <p:ext uri="{BB962C8B-B14F-4D97-AF65-F5344CB8AC3E}">
        <p14:creationId xmlns:p14="http://schemas.microsoft.com/office/powerpoint/2010/main" val="396419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72400" y="3657600"/>
            <a:ext cx="762000" cy="1905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38400" y="1676400"/>
            <a:ext cx="6382260" cy="1200329"/>
          </a:xfrm>
          <a:prstGeom prst="rect">
            <a:avLst/>
          </a:prstGeom>
          <a:noFill/>
        </p:spPr>
        <p:txBody>
          <a:bodyPr wrap="none" rtlCol="0">
            <a:spAutoFit/>
          </a:bodyPr>
          <a:lstStyle/>
          <a:p>
            <a:r>
              <a:rPr lang="en-US" dirty="0"/>
              <a:t>Fast forward and you sold a $325,000 @ $9100</a:t>
            </a:r>
          </a:p>
          <a:p>
            <a:r>
              <a:rPr lang="en-US" dirty="0"/>
              <a:t>You closed a home in your FARM for $250,000 @ $7500</a:t>
            </a:r>
          </a:p>
          <a:p>
            <a:r>
              <a:rPr lang="en-US" dirty="0"/>
              <a:t>Your sisters brothers friend bought a condo for $150,000 @ $4500</a:t>
            </a:r>
          </a:p>
          <a:p>
            <a:endParaRPr lang="en-US" dirty="0"/>
          </a:p>
        </p:txBody>
      </p:sp>
      <p:sp>
        <p:nvSpPr>
          <p:cNvPr id="5" name="Rectangle 4"/>
          <p:cNvSpPr/>
          <p:nvPr/>
        </p:nvSpPr>
        <p:spPr>
          <a:xfrm>
            <a:off x="4572000" y="4114800"/>
            <a:ext cx="762000" cy="14418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2200" y="4571999"/>
            <a:ext cx="762000" cy="10056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clrChange>
              <a:clrFrom>
                <a:srgbClr val="FFFFFF"/>
              </a:clrFrom>
              <a:clrTo>
                <a:srgbClr val="FFFFFF">
                  <a:alpha val="0"/>
                </a:srgbClr>
              </a:clrTo>
            </a:clrChange>
          </a:blip>
          <a:srcRect t="16947"/>
          <a:stretch/>
        </p:blipFill>
        <p:spPr>
          <a:xfrm>
            <a:off x="233905" y="1287667"/>
            <a:ext cx="8676190" cy="560804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519" y="285795"/>
            <a:ext cx="1933762" cy="1219468"/>
          </a:xfrm>
          <a:prstGeom prst="rect">
            <a:avLst/>
          </a:prstGeom>
        </p:spPr>
      </p:pic>
    </p:spTree>
    <p:extLst>
      <p:ext uri="{BB962C8B-B14F-4D97-AF65-F5344CB8AC3E}">
        <p14:creationId xmlns:p14="http://schemas.microsoft.com/office/powerpoint/2010/main" val="268467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5858" y="586986"/>
            <a:ext cx="7886700" cy="1325562"/>
          </a:xfrm>
        </p:spPr>
        <p:txBody>
          <a:bodyPr>
            <a:normAutofit fontScale="90000"/>
          </a:bodyPr>
          <a:lstStyle/>
          <a:p>
            <a:r>
              <a:rPr lang="en-US" sz="5300" dirty="0"/>
              <a:t>Take 10 </a:t>
            </a:r>
            <a:r>
              <a:rPr lang="en-US" sz="5300" dirty="0">
                <a:solidFill>
                  <a:srgbClr val="00D69B"/>
                </a:solidFill>
              </a:rPr>
              <a:t>Listings</a:t>
            </a:r>
            <a:br>
              <a:rPr lang="en-US" dirty="0">
                <a:solidFill>
                  <a:srgbClr val="00D69B"/>
                </a:solidFill>
              </a:rPr>
            </a:br>
            <a:br>
              <a:rPr lang="en-US" dirty="0">
                <a:solidFill>
                  <a:srgbClr val="0099DA"/>
                </a:solidFill>
              </a:rPr>
            </a:br>
            <a:endParaRPr lang="en-US" dirty="0">
              <a:solidFill>
                <a:srgbClr val="0099DA"/>
              </a:solidFill>
            </a:endParaRPr>
          </a:p>
        </p:txBody>
      </p:sp>
      <p:graphicFrame>
        <p:nvGraphicFramePr>
          <p:cNvPr id="5" name="Diagram 4" descr="Circle Arrow Process" title="SmartArt"/>
          <p:cNvGraphicFramePr/>
          <p:nvPr>
            <p:extLst/>
          </p:nvPr>
        </p:nvGraphicFramePr>
        <p:xfrm>
          <a:off x="2442726" y="834169"/>
          <a:ext cx="6858000" cy="5824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938" y="5432872"/>
            <a:ext cx="1840457" cy="1160628"/>
          </a:xfrm>
          <a:prstGeom prst="rect">
            <a:avLst/>
          </a:prstGeom>
        </p:spPr>
      </p:pic>
    </p:spTree>
    <p:extLst>
      <p:ext uri="{BB962C8B-B14F-4D97-AF65-F5344CB8AC3E}">
        <p14:creationId xmlns:p14="http://schemas.microsoft.com/office/powerpoint/2010/main" val="3817121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5858" y="586986"/>
            <a:ext cx="7886700" cy="1325562"/>
          </a:xfrm>
        </p:spPr>
        <p:txBody>
          <a:bodyPr>
            <a:normAutofit fontScale="90000"/>
          </a:bodyPr>
          <a:lstStyle/>
          <a:p>
            <a:r>
              <a:rPr lang="en-US" sz="5300" dirty="0"/>
              <a:t>Take 10 </a:t>
            </a:r>
            <a:r>
              <a:rPr lang="en-US" sz="5300" dirty="0">
                <a:solidFill>
                  <a:srgbClr val="00D69B"/>
                </a:solidFill>
              </a:rPr>
              <a:t>Listings</a:t>
            </a:r>
            <a:br>
              <a:rPr lang="en-US" dirty="0">
                <a:solidFill>
                  <a:srgbClr val="00D69B"/>
                </a:solidFill>
              </a:rPr>
            </a:br>
            <a:br>
              <a:rPr lang="en-US" dirty="0">
                <a:solidFill>
                  <a:srgbClr val="0099DA"/>
                </a:solidFill>
              </a:rPr>
            </a:br>
            <a:endParaRPr lang="en-US" dirty="0">
              <a:solidFill>
                <a:srgbClr val="0099DA"/>
              </a:solidFill>
            </a:endParaRPr>
          </a:p>
        </p:txBody>
      </p:sp>
      <p:graphicFrame>
        <p:nvGraphicFramePr>
          <p:cNvPr id="5" name="Diagram 4" descr="Circle Arrow Process" title="SmartArt"/>
          <p:cNvGraphicFramePr/>
          <p:nvPr>
            <p:extLst>
              <p:ext uri="{D42A27DB-BD31-4B8C-83A1-F6EECF244321}">
                <p14:modId xmlns:p14="http://schemas.microsoft.com/office/powerpoint/2010/main" val="478221286"/>
              </p:ext>
            </p:extLst>
          </p:nvPr>
        </p:nvGraphicFramePr>
        <p:xfrm>
          <a:off x="2442726" y="834169"/>
          <a:ext cx="6858000" cy="5824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938" y="5432872"/>
            <a:ext cx="1840457" cy="1160628"/>
          </a:xfrm>
          <a:prstGeom prst="rect">
            <a:avLst/>
          </a:prstGeom>
        </p:spPr>
      </p:pic>
    </p:spTree>
    <p:extLst>
      <p:ext uri="{BB962C8B-B14F-4D97-AF65-F5344CB8AC3E}">
        <p14:creationId xmlns:p14="http://schemas.microsoft.com/office/powerpoint/2010/main" val="1876371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05400" y="3682901"/>
            <a:ext cx="2971800" cy="21844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200" y="1066800"/>
            <a:ext cx="7530459" cy="2616101"/>
          </a:xfrm>
          <a:prstGeom prst="rect">
            <a:avLst/>
          </a:prstGeom>
          <a:noFill/>
        </p:spPr>
        <p:txBody>
          <a:bodyPr wrap="none" rtlCol="0">
            <a:spAutoFit/>
          </a:bodyPr>
          <a:lstStyle/>
          <a:p>
            <a:r>
              <a:rPr lang="en-US" sz="3200" b="1" dirty="0">
                <a:solidFill>
                  <a:srgbClr val="002060"/>
                </a:solidFill>
              </a:rPr>
              <a:t>Presentation Skills</a:t>
            </a:r>
          </a:p>
          <a:p>
            <a:endParaRPr lang="en-US" sz="3200" dirty="0">
              <a:solidFill>
                <a:srgbClr val="002060"/>
              </a:solidFill>
            </a:endParaRPr>
          </a:p>
          <a:p>
            <a:pPr marL="514350" indent="-514350">
              <a:buFont typeface="+mj-lt"/>
              <a:buAutoNum type="arabicPeriod"/>
            </a:pPr>
            <a:r>
              <a:rPr lang="en-US" sz="3200" dirty="0">
                <a:solidFill>
                  <a:srgbClr val="002060"/>
                </a:solidFill>
              </a:rPr>
              <a:t>An Elite Listing Agent Pricing Matrix</a:t>
            </a:r>
          </a:p>
          <a:p>
            <a:pPr marL="514350" indent="-514350">
              <a:buFont typeface="+mj-lt"/>
              <a:buAutoNum type="arabicPeriod"/>
            </a:pPr>
            <a:r>
              <a:rPr lang="en-US" sz="3200" dirty="0">
                <a:solidFill>
                  <a:srgbClr val="002060"/>
                </a:solidFill>
              </a:rPr>
              <a:t>An Elite Listing Agent Commission Matrix</a:t>
            </a:r>
          </a:p>
          <a:p>
            <a:endParaRPr lang="en-US" dirty="0"/>
          </a:p>
          <a:p>
            <a:endParaRPr lang="en-US" dirty="0"/>
          </a:p>
        </p:txBody>
      </p:sp>
      <p:pic>
        <p:nvPicPr>
          <p:cNvPr id="3" name="Picture 2"/>
          <p:cNvPicPr>
            <a:picLocks noChangeAspect="1"/>
          </p:cNvPicPr>
          <p:nvPr/>
        </p:nvPicPr>
        <p:blipFill>
          <a:blip r:embed="rId2"/>
          <a:stretch>
            <a:fillRect/>
          </a:stretch>
        </p:blipFill>
        <p:spPr>
          <a:xfrm>
            <a:off x="1143000" y="3505200"/>
            <a:ext cx="3276600" cy="2578780"/>
          </a:xfrm>
          <a:prstGeom prst="rect">
            <a:avLst/>
          </a:prstGeom>
        </p:spPr>
      </p:pic>
      <p:sp>
        <p:nvSpPr>
          <p:cNvPr id="4" name="TextBox 3"/>
          <p:cNvSpPr txBox="1"/>
          <p:nvPr/>
        </p:nvSpPr>
        <p:spPr>
          <a:xfrm>
            <a:off x="5410200" y="4317536"/>
            <a:ext cx="2305246" cy="954107"/>
          </a:xfrm>
          <a:prstGeom prst="rect">
            <a:avLst/>
          </a:prstGeom>
          <a:solidFill>
            <a:srgbClr val="0F6FC6"/>
          </a:solidFill>
          <a:ln>
            <a:solidFill>
              <a:srgbClr val="002060"/>
            </a:solidFill>
          </a:ln>
        </p:spPr>
        <p:txBody>
          <a:bodyPr wrap="none" rtlCol="0">
            <a:spAutoFit/>
          </a:bodyPr>
          <a:lstStyle/>
          <a:p>
            <a:pPr algn="ctr"/>
            <a:r>
              <a:rPr lang="en-US" sz="2800" dirty="0">
                <a:solidFill>
                  <a:srgbClr val="00D69B"/>
                </a:solidFill>
              </a:rPr>
              <a:t>How to get 6%</a:t>
            </a:r>
          </a:p>
          <a:p>
            <a:pPr algn="ctr"/>
            <a:r>
              <a:rPr lang="en-US" sz="2800" dirty="0">
                <a:solidFill>
                  <a:srgbClr val="00D69B"/>
                </a:solidFill>
              </a:rPr>
              <a:t>every time!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519" y="285795"/>
            <a:ext cx="1933762" cy="12194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4512" y="5670958"/>
            <a:ext cx="543943" cy="362822"/>
          </a:xfrm>
          <a:prstGeom prst="rect">
            <a:avLst/>
          </a:prstGeom>
        </p:spPr>
      </p:pic>
    </p:spTree>
    <p:extLst>
      <p:ext uri="{BB962C8B-B14F-4D97-AF65-F5344CB8AC3E}">
        <p14:creationId xmlns:p14="http://schemas.microsoft.com/office/powerpoint/2010/main" val="144647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36095"/>
            <a:ext cx="8418095" cy="6625287"/>
          </a:xfrm>
          <a:prstGeom prst="rect">
            <a:avLst/>
          </a:prstGeom>
          <a:solidFill>
            <a:schemeClr val="bg1"/>
          </a:solidFill>
        </p:spPr>
      </p:pic>
      <p:sp>
        <p:nvSpPr>
          <p:cNvPr id="4" name="Rectangle 3"/>
          <p:cNvSpPr/>
          <p:nvPr/>
        </p:nvSpPr>
        <p:spPr>
          <a:xfrm>
            <a:off x="5943600" y="5562600"/>
            <a:ext cx="1371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Rectangle 4"/>
          <p:cNvSpPr/>
          <p:nvPr/>
        </p:nvSpPr>
        <p:spPr>
          <a:xfrm>
            <a:off x="7467600" y="6172200"/>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rPr>
              <a:t>Agent Name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rPr>
              <a:t>Agent Contact</a:t>
            </a:r>
          </a:p>
        </p:txBody>
      </p:sp>
      <p:sp>
        <p:nvSpPr>
          <p:cNvPr id="6" name="Rectangle 5"/>
          <p:cNvSpPr/>
          <p:nvPr/>
        </p:nvSpPr>
        <p:spPr>
          <a:xfrm>
            <a:off x="6934200" y="32766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Rectangle 6"/>
          <p:cNvSpPr/>
          <p:nvPr/>
        </p:nvSpPr>
        <p:spPr>
          <a:xfrm>
            <a:off x="6477000" y="20574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TextBox 8"/>
          <p:cNvSpPr txBox="1"/>
          <p:nvPr/>
        </p:nvSpPr>
        <p:spPr>
          <a:xfrm>
            <a:off x="2438400" y="4572000"/>
            <a:ext cx="106150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$219,900</a:t>
            </a:r>
          </a:p>
        </p:txBody>
      </p:sp>
      <p:sp>
        <p:nvSpPr>
          <p:cNvPr id="10" name="TextBox 9"/>
          <p:cNvSpPr txBox="1"/>
          <p:nvPr/>
        </p:nvSpPr>
        <p:spPr>
          <a:xfrm>
            <a:off x="2438400" y="3505200"/>
            <a:ext cx="106150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$229,900</a:t>
            </a:r>
          </a:p>
        </p:txBody>
      </p:sp>
      <p:sp>
        <p:nvSpPr>
          <p:cNvPr id="11" name="TextBox 10"/>
          <p:cNvSpPr txBox="1"/>
          <p:nvPr/>
        </p:nvSpPr>
        <p:spPr>
          <a:xfrm>
            <a:off x="2438400" y="2295525"/>
            <a:ext cx="106150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$234,900</a:t>
            </a:r>
          </a:p>
        </p:txBody>
      </p:sp>
      <p:sp>
        <p:nvSpPr>
          <p:cNvPr id="12" name="TextBox 11"/>
          <p:cNvSpPr txBox="1"/>
          <p:nvPr/>
        </p:nvSpPr>
        <p:spPr>
          <a:xfrm>
            <a:off x="2667000" y="1095375"/>
            <a:ext cx="762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$240k</a:t>
            </a:r>
          </a:p>
        </p:txBody>
      </p:sp>
      <p:sp>
        <p:nvSpPr>
          <p:cNvPr id="13" name="Freeform 12"/>
          <p:cNvSpPr/>
          <p:nvPr/>
        </p:nvSpPr>
        <p:spPr>
          <a:xfrm>
            <a:off x="3599447" y="236850"/>
            <a:ext cx="904875" cy="868050"/>
          </a:xfrm>
          <a:custGeom>
            <a:avLst/>
            <a:gdLst>
              <a:gd name="connsiteX0" fmla="*/ 904875 w 904875"/>
              <a:gd name="connsiteY0" fmla="*/ 420375 h 868050"/>
              <a:gd name="connsiteX1" fmla="*/ 247650 w 904875"/>
              <a:gd name="connsiteY1" fmla="*/ 1275 h 868050"/>
              <a:gd name="connsiteX2" fmla="*/ 219075 w 904875"/>
              <a:gd name="connsiteY2" fmla="*/ 10800 h 868050"/>
              <a:gd name="connsiteX3" fmla="*/ 152400 w 904875"/>
              <a:gd name="connsiteY3" fmla="*/ 29850 h 868050"/>
              <a:gd name="connsiteX4" fmla="*/ 123825 w 904875"/>
              <a:gd name="connsiteY4" fmla="*/ 48900 h 868050"/>
              <a:gd name="connsiteX5" fmla="*/ 95250 w 904875"/>
              <a:gd name="connsiteY5" fmla="*/ 106050 h 868050"/>
              <a:gd name="connsiteX6" fmla="*/ 85725 w 904875"/>
              <a:gd name="connsiteY6" fmla="*/ 134625 h 868050"/>
              <a:gd name="connsiteX7" fmla="*/ 66675 w 904875"/>
              <a:gd name="connsiteY7" fmla="*/ 172725 h 868050"/>
              <a:gd name="connsiteX8" fmla="*/ 57150 w 904875"/>
              <a:gd name="connsiteY8" fmla="*/ 210825 h 868050"/>
              <a:gd name="connsiteX9" fmla="*/ 38100 w 904875"/>
              <a:gd name="connsiteY9" fmla="*/ 248925 h 868050"/>
              <a:gd name="connsiteX10" fmla="*/ 19050 w 904875"/>
              <a:gd name="connsiteY10" fmla="*/ 325125 h 868050"/>
              <a:gd name="connsiteX11" fmla="*/ 0 w 904875"/>
              <a:gd name="connsiteY11" fmla="*/ 420375 h 868050"/>
              <a:gd name="connsiteX12" fmla="*/ 9525 w 904875"/>
              <a:gd name="connsiteY12" fmla="*/ 620400 h 868050"/>
              <a:gd name="connsiteX13" fmla="*/ 57150 w 904875"/>
              <a:gd name="connsiteY13" fmla="*/ 706125 h 868050"/>
              <a:gd name="connsiteX14" fmla="*/ 76200 w 904875"/>
              <a:gd name="connsiteY14" fmla="*/ 734700 h 868050"/>
              <a:gd name="connsiteX15" fmla="*/ 95250 w 904875"/>
              <a:gd name="connsiteY15" fmla="*/ 763275 h 868050"/>
              <a:gd name="connsiteX16" fmla="*/ 123825 w 904875"/>
              <a:gd name="connsiteY16" fmla="*/ 791850 h 868050"/>
              <a:gd name="connsiteX17" fmla="*/ 180975 w 904875"/>
              <a:gd name="connsiteY17" fmla="*/ 820425 h 868050"/>
              <a:gd name="connsiteX18" fmla="*/ 295275 w 904875"/>
              <a:gd name="connsiteY18" fmla="*/ 858525 h 868050"/>
              <a:gd name="connsiteX19" fmla="*/ 333375 w 904875"/>
              <a:gd name="connsiteY19" fmla="*/ 868050 h 868050"/>
              <a:gd name="connsiteX20" fmla="*/ 571500 w 904875"/>
              <a:gd name="connsiteY20" fmla="*/ 858525 h 868050"/>
              <a:gd name="connsiteX21" fmla="*/ 638175 w 904875"/>
              <a:gd name="connsiteY21" fmla="*/ 791850 h 868050"/>
              <a:gd name="connsiteX22" fmla="*/ 676275 w 904875"/>
              <a:gd name="connsiteY22" fmla="*/ 715650 h 868050"/>
              <a:gd name="connsiteX23" fmla="*/ 685800 w 904875"/>
              <a:gd name="connsiteY23" fmla="*/ 687075 h 868050"/>
              <a:gd name="connsiteX24" fmla="*/ 704850 w 904875"/>
              <a:gd name="connsiteY24" fmla="*/ 610875 h 868050"/>
              <a:gd name="connsiteX25" fmla="*/ 733425 w 904875"/>
              <a:gd name="connsiteY25" fmla="*/ 572775 h 868050"/>
              <a:gd name="connsiteX26" fmla="*/ 771525 w 904875"/>
              <a:gd name="connsiteY26" fmla="*/ 515625 h 868050"/>
              <a:gd name="connsiteX27" fmla="*/ 781050 w 904875"/>
              <a:gd name="connsiteY27" fmla="*/ 487050 h 868050"/>
              <a:gd name="connsiteX28" fmla="*/ 800100 w 904875"/>
              <a:gd name="connsiteY28" fmla="*/ 420375 h 868050"/>
              <a:gd name="connsiteX29" fmla="*/ 809625 w 904875"/>
              <a:gd name="connsiteY29" fmla="*/ 334650 h 868050"/>
              <a:gd name="connsiteX30" fmla="*/ 819150 w 904875"/>
              <a:gd name="connsiteY30" fmla="*/ 306075 h 868050"/>
              <a:gd name="connsiteX31" fmla="*/ 800100 w 904875"/>
              <a:gd name="connsiteY31" fmla="*/ 229875 h 868050"/>
              <a:gd name="connsiteX32" fmla="*/ 723900 w 904875"/>
              <a:gd name="connsiteY32" fmla="*/ 163200 h 868050"/>
              <a:gd name="connsiteX33" fmla="*/ 619125 w 904875"/>
              <a:gd name="connsiteY33" fmla="*/ 106050 h 868050"/>
              <a:gd name="connsiteX34" fmla="*/ 590550 w 904875"/>
              <a:gd name="connsiteY34" fmla="*/ 96525 h 868050"/>
              <a:gd name="connsiteX35" fmla="*/ 552450 w 904875"/>
              <a:gd name="connsiteY35" fmla="*/ 77475 h 868050"/>
              <a:gd name="connsiteX36" fmla="*/ 514350 w 904875"/>
              <a:gd name="connsiteY36" fmla="*/ 67950 h 868050"/>
              <a:gd name="connsiteX37" fmla="*/ 485775 w 904875"/>
              <a:gd name="connsiteY37" fmla="*/ 58425 h 868050"/>
              <a:gd name="connsiteX38" fmla="*/ 219075 w 904875"/>
              <a:gd name="connsiteY38" fmla="*/ 77475 h 86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4875" h="868050">
                <a:moveTo>
                  <a:pt x="904875" y="420375"/>
                </a:moveTo>
                <a:cubicBezTo>
                  <a:pt x="685800" y="280675"/>
                  <a:pt x="470723" y="134499"/>
                  <a:pt x="247650" y="1275"/>
                </a:cubicBezTo>
                <a:cubicBezTo>
                  <a:pt x="239030" y="-3873"/>
                  <a:pt x="228729" y="8042"/>
                  <a:pt x="219075" y="10800"/>
                </a:cubicBezTo>
                <a:cubicBezTo>
                  <a:pt x="204833" y="14869"/>
                  <a:pt x="167625" y="22237"/>
                  <a:pt x="152400" y="29850"/>
                </a:cubicBezTo>
                <a:cubicBezTo>
                  <a:pt x="142161" y="34970"/>
                  <a:pt x="133350" y="42550"/>
                  <a:pt x="123825" y="48900"/>
                </a:cubicBezTo>
                <a:cubicBezTo>
                  <a:pt x="99884" y="120724"/>
                  <a:pt x="132179" y="32192"/>
                  <a:pt x="95250" y="106050"/>
                </a:cubicBezTo>
                <a:cubicBezTo>
                  <a:pt x="90760" y="115030"/>
                  <a:pt x="89680" y="125397"/>
                  <a:pt x="85725" y="134625"/>
                </a:cubicBezTo>
                <a:cubicBezTo>
                  <a:pt x="80132" y="147676"/>
                  <a:pt x="71661" y="159430"/>
                  <a:pt x="66675" y="172725"/>
                </a:cubicBezTo>
                <a:cubicBezTo>
                  <a:pt x="62078" y="184982"/>
                  <a:pt x="61747" y="198568"/>
                  <a:pt x="57150" y="210825"/>
                </a:cubicBezTo>
                <a:cubicBezTo>
                  <a:pt x="52164" y="224120"/>
                  <a:pt x="42590" y="235455"/>
                  <a:pt x="38100" y="248925"/>
                </a:cubicBezTo>
                <a:cubicBezTo>
                  <a:pt x="29821" y="273763"/>
                  <a:pt x="25400" y="299725"/>
                  <a:pt x="19050" y="325125"/>
                </a:cubicBezTo>
                <a:cubicBezTo>
                  <a:pt x="4841" y="381961"/>
                  <a:pt x="11677" y="350312"/>
                  <a:pt x="0" y="420375"/>
                </a:cubicBezTo>
                <a:cubicBezTo>
                  <a:pt x="3175" y="487050"/>
                  <a:pt x="3982" y="553880"/>
                  <a:pt x="9525" y="620400"/>
                </a:cubicBezTo>
                <a:cubicBezTo>
                  <a:pt x="11920" y="649140"/>
                  <a:pt x="46250" y="689774"/>
                  <a:pt x="57150" y="706125"/>
                </a:cubicBezTo>
                <a:lnTo>
                  <a:pt x="76200" y="734700"/>
                </a:lnTo>
                <a:cubicBezTo>
                  <a:pt x="82550" y="744225"/>
                  <a:pt x="87155" y="755180"/>
                  <a:pt x="95250" y="763275"/>
                </a:cubicBezTo>
                <a:cubicBezTo>
                  <a:pt x="104775" y="772800"/>
                  <a:pt x="113477" y="783226"/>
                  <a:pt x="123825" y="791850"/>
                </a:cubicBezTo>
                <a:cubicBezTo>
                  <a:pt x="156127" y="818769"/>
                  <a:pt x="145598" y="805263"/>
                  <a:pt x="180975" y="820425"/>
                </a:cubicBezTo>
                <a:cubicBezTo>
                  <a:pt x="267100" y="857336"/>
                  <a:pt x="159927" y="824688"/>
                  <a:pt x="295275" y="858525"/>
                </a:cubicBezTo>
                <a:lnTo>
                  <a:pt x="333375" y="868050"/>
                </a:lnTo>
                <a:cubicBezTo>
                  <a:pt x="412750" y="864875"/>
                  <a:pt x="492263" y="864185"/>
                  <a:pt x="571500" y="858525"/>
                </a:cubicBezTo>
                <a:cubicBezTo>
                  <a:pt x="610000" y="855775"/>
                  <a:pt x="621403" y="825395"/>
                  <a:pt x="638175" y="791850"/>
                </a:cubicBezTo>
                <a:cubicBezTo>
                  <a:pt x="650875" y="766450"/>
                  <a:pt x="667295" y="742591"/>
                  <a:pt x="676275" y="715650"/>
                </a:cubicBezTo>
                <a:cubicBezTo>
                  <a:pt x="679450" y="706125"/>
                  <a:pt x="683365" y="696815"/>
                  <a:pt x="685800" y="687075"/>
                </a:cubicBezTo>
                <a:cubicBezTo>
                  <a:pt x="689284" y="673140"/>
                  <a:pt x="695173" y="627809"/>
                  <a:pt x="704850" y="610875"/>
                </a:cubicBezTo>
                <a:cubicBezTo>
                  <a:pt x="712726" y="597092"/>
                  <a:pt x="723900" y="585475"/>
                  <a:pt x="733425" y="572775"/>
                </a:cubicBezTo>
                <a:cubicBezTo>
                  <a:pt x="756073" y="504831"/>
                  <a:pt x="723959" y="586974"/>
                  <a:pt x="771525" y="515625"/>
                </a:cubicBezTo>
                <a:cubicBezTo>
                  <a:pt x="777094" y="507271"/>
                  <a:pt x="778292" y="496704"/>
                  <a:pt x="781050" y="487050"/>
                </a:cubicBezTo>
                <a:cubicBezTo>
                  <a:pt x="804970" y="403329"/>
                  <a:pt x="777262" y="488888"/>
                  <a:pt x="800100" y="420375"/>
                </a:cubicBezTo>
                <a:cubicBezTo>
                  <a:pt x="803275" y="391800"/>
                  <a:pt x="804898" y="363010"/>
                  <a:pt x="809625" y="334650"/>
                </a:cubicBezTo>
                <a:cubicBezTo>
                  <a:pt x="811276" y="324746"/>
                  <a:pt x="819150" y="316115"/>
                  <a:pt x="819150" y="306075"/>
                </a:cubicBezTo>
                <a:cubicBezTo>
                  <a:pt x="819150" y="295206"/>
                  <a:pt x="807616" y="244907"/>
                  <a:pt x="800100" y="229875"/>
                </a:cubicBezTo>
                <a:cubicBezTo>
                  <a:pt x="780256" y="190187"/>
                  <a:pt x="766763" y="191775"/>
                  <a:pt x="723900" y="163200"/>
                </a:cubicBezTo>
                <a:cubicBezTo>
                  <a:pt x="689119" y="140012"/>
                  <a:pt x="662345" y="120457"/>
                  <a:pt x="619125" y="106050"/>
                </a:cubicBezTo>
                <a:cubicBezTo>
                  <a:pt x="609600" y="102875"/>
                  <a:pt x="599778" y="100480"/>
                  <a:pt x="590550" y="96525"/>
                </a:cubicBezTo>
                <a:cubicBezTo>
                  <a:pt x="577499" y="90932"/>
                  <a:pt x="565745" y="82461"/>
                  <a:pt x="552450" y="77475"/>
                </a:cubicBezTo>
                <a:cubicBezTo>
                  <a:pt x="540193" y="72878"/>
                  <a:pt x="526937" y="71546"/>
                  <a:pt x="514350" y="67950"/>
                </a:cubicBezTo>
                <a:cubicBezTo>
                  <a:pt x="504696" y="65192"/>
                  <a:pt x="495300" y="61600"/>
                  <a:pt x="485775" y="58425"/>
                </a:cubicBezTo>
                <a:cubicBezTo>
                  <a:pt x="231031" y="68223"/>
                  <a:pt x="312015" y="31005"/>
                  <a:pt x="219075" y="7747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14"/>
          <p:cNvSpPr/>
          <p:nvPr/>
        </p:nvSpPr>
        <p:spPr>
          <a:xfrm>
            <a:off x="4103530" y="1676400"/>
            <a:ext cx="788674" cy="1000125"/>
          </a:xfrm>
          <a:custGeom>
            <a:avLst/>
            <a:gdLst>
              <a:gd name="connsiteX0" fmla="*/ 668495 w 788674"/>
              <a:gd name="connsiteY0" fmla="*/ 342900 h 1000125"/>
              <a:gd name="connsiteX1" fmla="*/ 687545 w 788674"/>
              <a:gd name="connsiteY1" fmla="*/ 285750 h 1000125"/>
              <a:gd name="connsiteX2" fmla="*/ 678020 w 788674"/>
              <a:gd name="connsiteY2" fmla="*/ 200025 h 1000125"/>
              <a:gd name="connsiteX3" fmla="*/ 668495 w 788674"/>
              <a:gd name="connsiteY3" fmla="*/ 171450 h 1000125"/>
              <a:gd name="connsiteX4" fmla="*/ 639920 w 788674"/>
              <a:gd name="connsiteY4" fmla="*/ 142875 h 1000125"/>
              <a:gd name="connsiteX5" fmla="*/ 592295 w 788674"/>
              <a:gd name="connsiteY5" fmla="*/ 85725 h 1000125"/>
              <a:gd name="connsiteX6" fmla="*/ 535145 w 788674"/>
              <a:gd name="connsiteY6" fmla="*/ 47625 h 1000125"/>
              <a:gd name="connsiteX7" fmla="*/ 449420 w 788674"/>
              <a:gd name="connsiteY7" fmla="*/ 19050 h 1000125"/>
              <a:gd name="connsiteX8" fmla="*/ 420845 w 788674"/>
              <a:gd name="connsiteY8" fmla="*/ 9525 h 1000125"/>
              <a:gd name="connsiteX9" fmla="*/ 382745 w 788674"/>
              <a:gd name="connsiteY9" fmla="*/ 0 h 1000125"/>
              <a:gd name="connsiteX10" fmla="*/ 220820 w 788674"/>
              <a:gd name="connsiteY10" fmla="*/ 9525 h 1000125"/>
              <a:gd name="connsiteX11" fmla="*/ 173195 w 788674"/>
              <a:gd name="connsiteY11" fmla="*/ 19050 h 1000125"/>
              <a:gd name="connsiteX12" fmla="*/ 144620 w 788674"/>
              <a:gd name="connsiteY12" fmla="*/ 38100 h 1000125"/>
              <a:gd name="connsiteX13" fmla="*/ 125570 w 788674"/>
              <a:gd name="connsiteY13" fmla="*/ 66675 h 1000125"/>
              <a:gd name="connsiteX14" fmla="*/ 96995 w 788674"/>
              <a:gd name="connsiteY14" fmla="*/ 85725 h 1000125"/>
              <a:gd name="connsiteX15" fmla="*/ 77945 w 788674"/>
              <a:gd name="connsiteY15" fmla="*/ 142875 h 1000125"/>
              <a:gd name="connsiteX16" fmla="*/ 58895 w 788674"/>
              <a:gd name="connsiteY16" fmla="*/ 171450 h 1000125"/>
              <a:gd name="connsiteX17" fmla="*/ 30320 w 788674"/>
              <a:gd name="connsiteY17" fmla="*/ 276225 h 1000125"/>
              <a:gd name="connsiteX18" fmla="*/ 11270 w 788674"/>
              <a:gd name="connsiteY18" fmla="*/ 304800 h 1000125"/>
              <a:gd name="connsiteX19" fmla="*/ 11270 w 788674"/>
              <a:gd name="connsiteY19" fmla="*/ 523875 h 1000125"/>
              <a:gd name="connsiteX20" fmla="*/ 20795 w 788674"/>
              <a:gd name="connsiteY20" fmla="*/ 552450 h 1000125"/>
              <a:gd name="connsiteX21" fmla="*/ 39845 w 788674"/>
              <a:gd name="connsiteY21" fmla="*/ 657225 h 1000125"/>
              <a:gd name="connsiteX22" fmla="*/ 68420 w 788674"/>
              <a:gd name="connsiteY22" fmla="*/ 695325 h 1000125"/>
              <a:gd name="connsiteX23" fmla="*/ 87470 w 788674"/>
              <a:gd name="connsiteY23" fmla="*/ 752475 h 1000125"/>
              <a:gd name="connsiteX24" fmla="*/ 125570 w 788674"/>
              <a:gd name="connsiteY24" fmla="*/ 809625 h 1000125"/>
              <a:gd name="connsiteX25" fmla="*/ 144620 w 788674"/>
              <a:gd name="connsiteY25" fmla="*/ 838200 h 1000125"/>
              <a:gd name="connsiteX26" fmla="*/ 173195 w 788674"/>
              <a:gd name="connsiteY26" fmla="*/ 876300 h 1000125"/>
              <a:gd name="connsiteX27" fmla="*/ 211295 w 788674"/>
              <a:gd name="connsiteY27" fmla="*/ 942975 h 1000125"/>
              <a:gd name="connsiteX28" fmla="*/ 287495 w 788674"/>
              <a:gd name="connsiteY28" fmla="*/ 981075 h 1000125"/>
              <a:gd name="connsiteX29" fmla="*/ 316070 w 788674"/>
              <a:gd name="connsiteY29" fmla="*/ 1000125 h 1000125"/>
              <a:gd name="connsiteX30" fmla="*/ 458945 w 788674"/>
              <a:gd name="connsiteY30" fmla="*/ 981075 h 1000125"/>
              <a:gd name="connsiteX31" fmla="*/ 487520 w 788674"/>
              <a:gd name="connsiteY31" fmla="*/ 962025 h 1000125"/>
              <a:gd name="connsiteX32" fmla="*/ 516095 w 788674"/>
              <a:gd name="connsiteY32" fmla="*/ 952500 h 1000125"/>
              <a:gd name="connsiteX33" fmla="*/ 573245 w 788674"/>
              <a:gd name="connsiteY33" fmla="*/ 914400 h 1000125"/>
              <a:gd name="connsiteX34" fmla="*/ 601820 w 788674"/>
              <a:gd name="connsiteY34" fmla="*/ 895350 h 1000125"/>
              <a:gd name="connsiteX35" fmla="*/ 649445 w 788674"/>
              <a:gd name="connsiteY35" fmla="*/ 838200 h 1000125"/>
              <a:gd name="connsiteX36" fmla="*/ 687545 w 788674"/>
              <a:gd name="connsiteY36" fmla="*/ 781050 h 1000125"/>
              <a:gd name="connsiteX37" fmla="*/ 706595 w 788674"/>
              <a:gd name="connsiteY37" fmla="*/ 752475 h 1000125"/>
              <a:gd name="connsiteX38" fmla="*/ 716120 w 788674"/>
              <a:gd name="connsiteY38" fmla="*/ 714375 h 1000125"/>
              <a:gd name="connsiteX39" fmla="*/ 735170 w 788674"/>
              <a:gd name="connsiteY39" fmla="*/ 685800 h 1000125"/>
              <a:gd name="connsiteX40" fmla="*/ 754220 w 788674"/>
              <a:gd name="connsiteY40" fmla="*/ 590550 h 1000125"/>
              <a:gd name="connsiteX41" fmla="*/ 763745 w 788674"/>
              <a:gd name="connsiteY41" fmla="*/ 561975 h 1000125"/>
              <a:gd name="connsiteX42" fmla="*/ 773270 w 788674"/>
              <a:gd name="connsiteY42" fmla="*/ 476250 h 1000125"/>
              <a:gd name="connsiteX43" fmla="*/ 744695 w 788674"/>
              <a:gd name="connsiteY43" fmla="*/ 123825 h 1000125"/>
              <a:gd name="connsiteX44" fmla="*/ 735170 w 788674"/>
              <a:gd name="connsiteY44" fmla="*/ 114300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88674" h="1000125">
                <a:moveTo>
                  <a:pt x="668495" y="342900"/>
                </a:moveTo>
                <a:cubicBezTo>
                  <a:pt x="674845" y="323850"/>
                  <a:pt x="686209" y="305786"/>
                  <a:pt x="687545" y="285750"/>
                </a:cubicBezTo>
                <a:cubicBezTo>
                  <a:pt x="689457" y="257063"/>
                  <a:pt x="682747" y="228385"/>
                  <a:pt x="678020" y="200025"/>
                </a:cubicBezTo>
                <a:cubicBezTo>
                  <a:pt x="676369" y="190121"/>
                  <a:pt x="674064" y="179804"/>
                  <a:pt x="668495" y="171450"/>
                </a:cubicBezTo>
                <a:cubicBezTo>
                  <a:pt x="661023" y="160242"/>
                  <a:pt x="648544" y="153223"/>
                  <a:pt x="639920" y="142875"/>
                </a:cubicBezTo>
                <a:cubicBezTo>
                  <a:pt x="610955" y="108117"/>
                  <a:pt x="631839" y="116482"/>
                  <a:pt x="592295" y="85725"/>
                </a:cubicBezTo>
                <a:cubicBezTo>
                  <a:pt x="574223" y="71669"/>
                  <a:pt x="556865" y="54865"/>
                  <a:pt x="535145" y="47625"/>
                </a:cubicBezTo>
                <a:lnTo>
                  <a:pt x="449420" y="19050"/>
                </a:lnTo>
                <a:cubicBezTo>
                  <a:pt x="439895" y="15875"/>
                  <a:pt x="430585" y="11960"/>
                  <a:pt x="420845" y="9525"/>
                </a:cubicBezTo>
                <a:lnTo>
                  <a:pt x="382745" y="0"/>
                </a:lnTo>
                <a:cubicBezTo>
                  <a:pt x="328770" y="3175"/>
                  <a:pt x="274666" y="4630"/>
                  <a:pt x="220820" y="9525"/>
                </a:cubicBezTo>
                <a:cubicBezTo>
                  <a:pt x="204697" y="10991"/>
                  <a:pt x="188354" y="13366"/>
                  <a:pt x="173195" y="19050"/>
                </a:cubicBezTo>
                <a:cubicBezTo>
                  <a:pt x="162476" y="23070"/>
                  <a:pt x="154145" y="31750"/>
                  <a:pt x="144620" y="38100"/>
                </a:cubicBezTo>
                <a:cubicBezTo>
                  <a:pt x="138270" y="47625"/>
                  <a:pt x="133665" y="58580"/>
                  <a:pt x="125570" y="66675"/>
                </a:cubicBezTo>
                <a:cubicBezTo>
                  <a:pt x="117475" y="74770"/>
                  <a:pt x="103062" y="76017"/>
                  <a:pt x="96995" y="85725"/>
                </a:cubicBezTo>
                <a:cubicBezTo>
                  <a:pt x="86352" y="102753"/>
                  <a:pt x="89084" y="126167"/>
                  <a:pt x="77945" y="142875"/>
                </a:cubicBezTo>
                <a:cubicBezTo>
                  <a:pt x="71595" y="152400"/>
                  <a:pt x="64015" y="161211"/>
                  <a:pt x="58895" y="171450"/>
                </a:cubicBezTo>
                <a:cubicBezTo>
                  <a:pt x="46678" y="195885"/>
                  <a:pt x="37236" y="265851"/>
                  <a:pt x="30320" y="276225"/>
                </a:cubicBezTo>
                <a:lnTo>
                  <a:pt x="11270" y="304800"/>
                </a:lnTo>
                <a:cubicBezTo>
                  <a:pt x="-3555" y="408574"/>
                  <a:pt x="-3959" y="379196"/>
                  <a:pt x="11270" y="523875"/>
                </a:cubicBezTo>
                <a:cubicBezTo>
                  <a:pt x="12321" y="533860"/>
                  <a:pt x="18617" y="542649"/>
                  <a:pt x="20795" y="552450"/>
                </a:cubicBezTo>
                <a:cubicBezTo>
                  <a:pt x="21696" y="556504"/>
                  <a:pt x="35993" y="648558"/>
                  <a:pt x="39845" y="657225"/>
                </a:cubicBezTo>
                <a:cubicBezTo>
                  <a:pt x="46292" y="671732"/>
                  <a:pt x="58895" y="682625"/>
                  <a:pt x="68420" y="695325"/>
                </a:cubicBezTo>
                <a:cubicBezTo>
                  <a:pt x="74770" y="714375"/>
                  <a:pt x="76331" y="735767"/>
                  <a:pt x="87470" y="752475"/>
                </a:cubicBezTo>
                <a:lnTo>
                  <a:pt x="125570" y="809625"/>
                </a:lnTo>
                <a:cubicBezTo>
                  <a:pt x="131920" y="819150"/>
                  <a:pt x="137751" y="829042"/>
                  <a:pt x="144620" y="838200"/>
                </a:cubicBezTo>
                <a:cubicBezTo>
                  <a:pt x="154145" y="850900"/>
                  <a:pt x="164781" y="862838"/>
                  <a:pt x="173195" y="876300"/>
                </a:cubicBezTo>
                <a:cubicBezTo>
                  <a:pt x="185646" y="896222"/>
                  <a:pt x="193817" y="925497"/>
                  <a:pt x="211295" y="942975"/>
                </a:cubicBezTo>
                <a:cubicBezTo>
                  <a:pt x="233363" y="965043"/>
                  <a:pt x="260208" y="967432"/>
                  <a:pt x="287495" y="981075"/>
                </a:cubicBezTo>
                <a:cubicBezTo>
                  <a:pt x="297734" y="986195"/>
                  <a:pt x="306545" y="993775"/>
                  <a:pt x="316070" y="1000125"/>
                </a:cubicBezTo>
                <a:cubicBezTo>
                  <a:pt x="341606" y="997997"/>
                  <a:pt x="420038" y="1000529"/>
                  <a:pt x="458945" y="981075"/>
                </a:cubicBezTo>
                <a:cubicBezTo>
                  <a:pt x="469184" y="975955"/>
                  <a:pt x="477281" y="967145"/>
                  <a:pt x="487520" y="962025"/>
                </a:cubicBezTo>
                <a:cubicBezTo>
                  <a:pt x="496500" y="957535"/>
                  <a:pt x="507318" y="957376"/>
                  <a:pt x="516095" y="952500"/>
                </a:cubicBezTo>
                <a:cubicBezTo>
                  <a:pt x="536109" y="941381"/>
                  <a:pt x="554195" y="927100"/>
                  <a:pt x="573245" y="914400"/>
                </a:cubicBezTo>
                <a:lnTo>
                  <a:pt x="601820" y="895350"/>
                </a:lnTo>
                <a:cubicBezTo>
                  <a:pt x="669893" y="793240"/>
                  <a:pt x="563882" y="948209"/>
                  <a:pt x="649445" y="838200"/>
                </a:cubicBezTo>
                <a:cubicBezTo>
                  <a:pt x="663501" y="820128"/>
                  <a:pt x="674845" y="800100"/>
                  <a:pt x="687545" y="781050"/>
                </a:cubicBezTo>
                <a:lnTo>
                  <a:pt x="706595" y="752475"/>
                </a:lnTo>
                <a:cubicBezTo>
                  <a:pt x="709770" y="739775"/>
                  <a:pt x="710963" y="726407"/>
                  <a:pt x="716120" y="714375"/>
                </a:cubicBezTo>
                <a:cubicBezTo>
                  <a:pt x="720629" y="703853"/>
                  <a:pt x="731803" y="696741"/>
                  <a:pt x="735170" y="685800"/>
                </a:cubicBezTo>
                <a:cubicBezTo>
                  <a:pt x="744692" y="654853"/>
                  <a:pt x="747870" y="622300"/>
                  <a:pt x="754220" y="590550"/>
                </a:cubicBezTo>
                <a:cubicBezTo>
                  <a:pt x="756189" y="580705"/>
                  <a:pt x="760570" y="571500"/>
                  <a:pt x="763745" y="561975"/>
                </a:cubicBezTo>
                <a:cubicBezTo>
                  <a:pt x="766920" y="533400"/>
                  <a:pt x="773270" y="505001"/>
                  <a:pt x="773270" y="476250"/>
                </a:cubicBezTo>
                <a:cubicBezTo>
                  <a:pt x="773270" y="278251"/>
                  <a:pt x="822605" y="227706"/>
                  <a:pt x="744695" y="123825"/>
                </a:cubicBezTo>
                <a:cubicBezTo>
                  <a:pt x="742001" y="120233"/>
                  <a:pt x="738345" y="117475"/>
                  <a:pt x="735170" y="1143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15"/>
          <p:cNvSpPr/>
          <p:nvPr/>
        </p:nvSpPr>
        <p:spPr>
          <a:xfrm>
            <a:off x="4743450" y="3609975"/>
            <a:ext cx="590550" cy="38100"/>
          </a:xfrm>
          <a:custGeom>
            <a:avLst/>
            <a:gdLst>
              <a:gd name="connsiteX0" fmla="*/ 0 w 590550"/>
              <a:gd name="connsiteY0" fmla="*/ 0 h 38100"/>
              <a:gd name="connsiteX1" fmla="*/ 590550 w 590550"/>
              <a:gd name="connsiteY1" fmla="*/ 38100 h 38100"/>
            </a:gdLst>
            <a:ahLst/>
            <a:cxnLst>
              <a:cxn ang="0">
                <a:pos x="connsiteX0" y="connsiteY0"/>
              </a:cxn>
              <a:cxn ang="0">
                <a:pos x="connsiteX1" y="connsiteY1"/>
              </a:cxn>
            </a:cxnLst>
            <a:rect l="l" t="t" r="r" b="b"/>
            <a:pathLst>
              <a:path w="590550" h="38100">
                <a:moveTo>
                  <a:pt x="0" y="0"/>
                </a:moveTo>
                <a:lnTo>
                  <a:pt x="590550" y="381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16"/>
          <p:cNvSpPr/>
          <p:nvPr/>
        </p:nvSpPr>
        <p:spPr>
          <a:xfrm>
            <a:off x="4752975" y="3438525"/>
            <a:ext cx="590550" cy="0"/>
          </a:xfrm>
          <a:custGeom>
            <a:avLst/>
            <a:gdLst>
              <a:gd name="connsiteX0" fmla="*/ 0 w 590550"/>
              <a:gd name="connsiteY0" fmla="*/ 0 h 0"/>
              <a:gd name="connsiteX1" fmla="*/ 590550 w 590550"/>
              <a:gd name="connsiteY1" fmla="*/ 0 h 0"/>
            </a:gdLst>
            <a:ahLst/>
            <a:cxnLst>
              <a:cxn ang="0">
                <a:pos x="connsiteX0" y="connsiteY0"/>
              </a:cxn>
              <a:cxn ang="0">
                <a:pos x="connsiteX1" y="connsiteY1"/>
              </a:cxn>
            </a:cxnLst>
            <a:rect l="l" t="t" r="r" b="b"/>
            <a:pathLst>
              <a:path w="590550">
                <a:moveTo>
                  <a:pt x="0" y="0"/>
                </a:moveTo>
                <a:lnTo>
                  <a:pt x="59055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TextBox 17"/>
          <p:cNvSpPr txBox="1"/>
          <p:nvPr/>
        </p:nvSpPr>
        <p:spPr>
          <a:xfrm rot="20488930">
            <a:off x="4486987" y="4437578"/>
            <a:ext cx="4284827" cy="369332"/>
          </a:xfrm>
          <a:prstGeom prst="rect">
            <a:avLst/>
          </a:prstGeom>
          <a:noFill/>
          <a:ln>
            <a:solidFill>
              <a:srgbClr val="FF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ooper Black" panose="0208090404030B020404" pitchFamily="18" charset="0"/>
              </a:rPr>
              <a:t>If you told me you had to be out by </a:t>
            </a:r>
          </a:p>
        </p:txBody>
      </p:sp>
    </p:spTree>
    <p:extLst>
      <p:ext uri="{BB962C8B-B14F-4D97-AF65-F5344CB8AC3E}">
        <p14:creationId xmlns:p14="http://schemas.microsoft.com/office/powerpoint/2010/main" val="38291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36095"/>
            <a:ext cx="8418095" cy="6625287"/>
          </a:xfrm>
          <a:prstGeom prst="rect">
            <a:avLst/>
          </a:prstGeom>
          <a:solidFill>
            <a:schemeClr val="bg1"/>
          </a:solidFill>
        </p:spPr>
      </p:pic>
      <p:sp>
        <p:nvSpPr>
          <p:cNvPr id="4" name="Rectangle 3"/>
          <p:cNvSpPr/>
          <p:nvPr/>
        </p:nvSpPr>
        <p:spPr>
          <a:xfrm>
            <a:off x="5943600" y="5562600"/>
            <a:ext cx="1371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Rectangle 4"/>
          <p:cNvSpPr/>
          <p:nvPr/>
        </p:nvSpPr>
        <p:spPr>
          <a:xfrm>
            <a:off x="7467600" y="6172200"/>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rPr>
              <a:t>Agent Name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rPr>
              <a:t>Agent Contact</a:t>
            </a:r>
          </a:p>
        </p:txBody>
      </p:sp>
      <p:sp>
        <p:nvSpPr>
          <p:cNvPr id="6" name="Rectangle 5"/>
          <p:cNvSpPr/>
          <p:nvPr/>
        </p:nvSpPr>
        <p:spPr>
          <a:xfrm>
            <a:off x="6934200" y="32766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Rectangle 6"/>
          <p:cNvSpPr/>
          <p:nvPr/>
        </p:nvSpPr>
        <p:spPr>
          <a:xfrm>
            <a:off x="6477000" y="20574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TextBox 8"/>
          <p:cNvSpPr txBox="1"/>
          <p:nvPr/>
        </p:nvSpPr>
        <p:spPr>
          <a:xfrm>
            <a:off x="2438400" y="4572000"/>
            <a:ext cx="106150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$219,900</a:t>
            </a:r>
          </a:p>
        </p:txBody>
      </p:sp>
      <p:sp>
        <p:nvSpPr>
          <p:cNvPr id="10" name="TextBox 9"/>
          <p:cNvSpPr txBox="1"/>
          <p:nvPr/>
        </p:nvSpPr>
        <p:spPr>
          <a:xfrm>
            <a:off x="2107026" y="3276600"/>
            <a:ext cx="193835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rPr>
              <a:t>$229,900</a:t>
            </a:r>
          </a:p>
        </p:txBody>
      </p:sp>
      <p:sp>
        <p:nvSpPr>
          <p:cNvPr id="11" name="TextBox 10"/>
          <p:cNvSpPr txBox="1"/>
          <p:nvPr/>
        </p:nvSpPr>
        <p:spPr>
          <a:xfrm>
            <a:off x="2438400" y="2295525"/>
            <a:ext cx="106150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$234,900</a:t>
            </a:r>
          </a:p>
        </p:txBody>
      </p:sp>
      <p:sp>
        <p:nvSpPr>
          <p:cNvPr id="12" name="TextBox 11"/>
          <p:cNvSpPr txBox="1"/>
          <p:nvPr/>
        </p:nvSpPr>
        <p:spPr>
          <a:xfrm>
            <a:off x="2667000" y="1095375"/>
            <a:ext cx="762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$240k</a:t>
            </a:r>
          </a:p>
        </p:txBody>
      </p:sp>
      <p:sp>
        <p:nvSpPr>
          <p:cNvPr id="13" name="Freeform 12"/>
          <p:cNvSpPr/>
          <p:nvPr/>
        </p:nvSpPr>
        <p:spPr>
          <a:xfrm>
            <a:off x="3599447" y="236850"/>
            <a:ext cx="904875" cy="868050"/>
          </a:xfrm>
          <a:custGeom>
            <a:avLst/>
            <a:gdLst>
              <a:gd name="connsiteX0" fmla="*/ 904875 w 904875"/>
              <a:gd name="connsiteY0" fmla="*/ 420375 h 868050"/>
              <a:gd name="connsiteX1" fmla="*/ 247650 w 904875"/>
              <a:gd name="connsiteY1" fmla="*/ 1275 h 868050"/>
              <a:gd name="connsiteX2" fmla="*/ 219075 w 904875"/>
              <a:gd name="connsiteY2" fmla="*/ 10800 h 868050"/>
              <a:gd name="connsiteX3" fmla="*/ 152400 w 904875"/>
              <a:gd name="connsiteY3" fmla="*/ 29850 h 868050"/>
              <a:gd name="connsiteX4" fmla="*/ 123825 w 904875"/>
              <a:gd name="connsiteY4" fmla="*/ 48900 h 868050"/>
              <a:gd name="connsiteX5" fmla="*/ 95250 w 904875"/>
              <a:gd name="connsiteY5" fmla="*/ 106050 h 868050"/>
              <a:gd name="connsiteX6" fmla="*/ 85725 w 904875"/>
              <a:gd name="connsiteY6" fmla="*/ 134625 h 868050"/>
              <a:gd name="connsiteX7" fmla="*/ 66675 w 904875"/>
              <a:gd name="connsiteY7" fmla="*/ 172725 h 868050"/>
              <a:gd name="connsiteX8" fmla="*/ 57150 w 904875"/>
              <a:gd name="connsiteY8" fmla="*/ 210825 h 868050"/>
              <a:gd name="connsiteX9" fmla="*/ 38100 w 904875"/>
              <a:gd name="connsiteY9" fmla="*/ 248925 h 868050"/>
              <a:gd name="connsiteX10" fmla="*/ 19050 w 904875"/>
              <a:gd name="connsiteY10" fmla="*/ 325125 h 868050"/>
              <a:gd name="connsiteX11" fmla="*/ 0 w 904875"/>
              <a:gd name="connsiteY11" fmla="*/ 420375 h 868050"/>
              <a:gd name="connsiteX12" fmla="*/ 9525 w 904875"/>
              <a:gd name="connsiteY12" fmla="*/ 620400 h 868050"/>
              <a:gd name="connsiteX13" fmla="*/ 57150 w 904875"/>
              <a:gd name="connsiteY13" fmla="*/ 706125 h 868050"/>
              <a:gd name="connsiteX14" fmla="*/ 76200 w 904875"/>
              <a:gd name="connsiteY14" fmla="*/ 734700 h 868050"/>
              <a:gd name="connsiteX15" fmla="*/ 95250 w 904875"/>
              <a:gd name="connsiteY15" fmla="*/ 763275 h 868050"/>
              <a:gd name="connsiteX16" fmla="*/ 123825 w 904875"/>
              <a:gd name="connsiteY16" fmla="*/ 791850 h 868050"/>
              <a:gd name="connsiteX17" fmla="*/ 180975 w 904875"/>
              <a:gd name="connsiteY17" fmla="*/ 820425 h 868050"/>
              <a:gd name="connsiteX18" fmla="*/ 295275 w 904875"/>
              <a:gd name="connsiteY18" fmla="*/ 858525 h 868050"/>
              <a:gd name="connsiteX19" fmla="*/ 333375 w 904875"/>
              <a:gd name="connsiteY19" fmla="*/ 868050 h 868050"/>
              <a:gd name="connsiteX20" fmla="*/ 571500 w 904875"/>
              <a:gd name="connsiteY20" fmla="*/ 858525 h 868050"/>
              <a:gd name="connsiteX21" fmla="*/ 638175 w 904875"/>
              <a:gd name="connsiteY21" fmla="*/ 791850 h 868050"/>
              <a:gd name="connsiteX22" fmla="*/ 676275 w 904875"/>
              <a:gd name="connsiteY22" fmla="*/ 715650 h 868050"/>
              <a:gd name="connsiteX23" fmla="*/ 685800 w 904875"/>
              <a:gd name="connsiteY23" fmla="*/ 687075 h 868050"/>
              <a:gd name="connsiteX24" fmla="*/ 704850 w 904875"/>
              <a:gd name="connsiteY24" fmla="*/ 610875 h 868050"/>
              <a:gd name="connsiteX25" fmla="*/ 733425 w 904875"/>
              <a:gd name="connsiteY25" fmla="*/ 572775 h 868050"/>
              <a:gd name="connsiteX26" fmla="*/ 771525 w 904875"/>
              <a:gd name="connsiteY26" fmla="*/ 515625 h 868050"/>
              <a:gd name="connsiteX27" fmla="*/ 781050 w 904875"/>
              <a:gd name="connsiteY27" fmla="*/ 487050 h 868050"/>
              <a:gd name="connsiteX28" fmla="*/ 800100 w 904875"/>
              <a:gd name="connsiteY28" fmla="*/ 420375 h 868050"/>
              <a:gd name="connsiteX29" fmla="*/ 809625 w 904875"/>
              <a:gd name="connsiteY29" fmla="*/ 334650 h 868050"/>
              <a:gd name="connsiteX30" fmla="*/ 819150 w 904875"/>
              <a:gd name="connsiteY30" fmla="*/ 306075 h 868050"/>
              <a:gd name="connsiteX31" fmla="*/ 800100 w 904875"/>
              <a:gd name="connsiteY31" fmla="*/ 229875 h 868050"/>
              <a:gd name="connsiteX32" fmla="*/ 723900 w 904875"/>
              <a:gd name="connsiteY32" fmla="*/ 163200 h 868050"/>
              <a:gd name="connsiteX33" fmla="*/ 619125 w 904875"/>
              <a:gd name="connsiteY33" fmla="*/ 106050 h 868050"/>
              <a:gd name="connsiteX34" fmla="*/ 590550 w 904875"/>
              <a:gd name="connsiteY34" fmla="*/ 96525 h 868050"/>
              <a:gd name="connsiteX35" fmla="*/ 552450 w 904875"/>
              <a:gd name="connsiteY35" fmla="*/ 77475 h 868050"/>
              <a:gd name="connsiteX36" fmla="*/ 514350 w 904875"/>
              <a:gd name="connsiteY36" fmla="*/ 67950 h 868050"/>
              <a:gd name="connsiteX37" fmla="*/ 485775 w 904875"/>
              <a:gd name="connsiteY37" fmla="*/ 58425 h 868050"/>
              <a:gd name="connsiteX38" fmla="*/ 219075 w 904875"/>
              <a:gd name="connsiteY38" fmla="*/ 77475 h 86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4875" h="868050">
                <a:moveTo>
                  <a:pt x="904875" y="420375"/>
                </a:moveTo>
                <a:cubicBezTo>
                  <a:pt x="685800" y="280675"/>
                  <a:pt x="470723" y="134499"/>
                  <a:pt x="247650" y="1275"/>
                </a:cubicBezTo>
                <a:cubicBezTo>
                  <a:pt x="239030" y="-3873"/>
                  <a:pt x="228729" y="8042"/>
                  <a:pt x="219075" y="10800"/>
                </a:cubicBezTo>
                <a:cubicBezTo>
                  <a:pt x="204833" y="14869"/>
                  <a:pt x="167625" y="22237"/>
                  <a:pt x="152400" y="29850"/>
                </a:cubicBezTo>
                <a:cubicBezTo>
                  <a:pt x="142161" y="34970"/>
                  <a:pt x="133350" y="42550"/>
                  <a:pt x="123825" y="48900"/>
                </a:cubicBezTo>
                <a:cubicBezTo>
                  <a:pt x="99884" y="120724"/>
                  <a:pt x="132179" y="32192"/>
                  <a:pt x="95250" y="106050"/>
                </a:cubicBezTo>
                <a:cubicBezTo>
                  <a:pt x="90760" y="115030"/>
                  <a:pt x="89680" y="125397"/>
                  <a:pt x="85725" y="134625"/>
                </a:cubicBezTo>
                <a:cubicBezTo>
                  <a:pt x="80132" y="147676"/>
                  <a:pt x="71661" y="159430"/>
                  <a:pt x="66675" y="172725"/>
                </a:cubicBezTo>
                <a:cubicBezTo>
                  <a:pt x="62078" y="184982"/>
                  <a:pt x="61747" y="198568"/>
                  <a:pt x="57150" y="210825"/>
                </a:cubicBezTo>
                <a:cubicBezTo>
                  <a:pt x="52164" y="224120"/>
                  <a:pt x="42590" y="235455"/>
                  <a:pt x="38100" y="248925"/>
                </a:cubicBezTo>
                <a:cubicBezTo>
                  <a:pt x="29821" y="273763"/>
                  <a:pt x="25400" y="299725"/>
                  <a:pt x="19050" y="325125"/>
                </a:cubicBezTo>
                <a:cubicBezTo>
                  <a:pt x="4841" y="381961"/>
                  <a:pt x="11677" y="350312"/>
                  <a:pt x="0" y="420375"/>
                </a:cubicBezTo>
                <a:cubicBezTo>
                  <a:pt x="3175" y="487050"/>
                  <a:pt x="3982" y="553880"/>
                  <a:pt x="9525" y="620400"/>
                </a:cubicBezTo>
                <a:cubicBezTo>
                  <a:pt x="11920" y="649140"/>
                  <a:pt x="46250" y="689774"/>
                  <a:pt x="57150" y="706125"/>
                </a:cubicBezTo>
                <a:lnTo>
                  <a:pt x="76200" y="734700"/>
                </a:lnTo>
                <a:cubicBezTo>
                  <a:pt x="82550" y="744225"/>
                  <a:pt x="87155" y="755180"/>
                  <a:pt x="95250" y="763275"/>
                </a:cubicBezTo>
                <a:cubicBezTo>
                  <a:pt x="104775" y="772800"/>
                  <a:pt x="113477" y="783226"/>
                  <a:pt x="123825" y="791850"/>
                </a:cubicBezTo>
                <a:cubicBezTo>
                  <a:pt x="156127" y="818769"/>
                  <a:pt x="145598" y="805263"/>
                  <a:pt x="180975" y="820425"/>
                </a:cubicBezTo>
                <a:cubicBezTo>
                  <a:pt x="267100" y="857336"/>
                  <a:pt x="159927" y="824688"/>
                  <a:pt x="295275" y="858525"/>
                </a:cubicBezTo>
                <a:lnTo>
                  <a:pt x="333375" y="868050"/>
                </a:lnTo>
                <a:cubicBezTo>
                  <a:pt x="412750" y="864875"/>
                  <a:pt x="492263" y="864185"/>
                  <a:pt x="571500" y="858525"/>
                </a:cubicBezTo>
                <a:cubicBezTo>
                  <a:pt x="610000" y="855775"/>
                  <a:pt x="621403" y="825395"/>
                  <a:pt x="638175" y="791850"/>
                </a:cubicBezTo>
                <a:cubicBezTo>
                  <a:pt x="650875" y="766450"/>
                  <a:pt x="667295" y="742591"/>
                  <a:pt x="676275" y="715650"/>
                </a:cubicBezTo>
                <a:cubicBezTo>
                  <a:pt x="679450" y="706125"/>
                  <a:pt x="683365" y="696815"/>
                  <a:pt x="685800" y="687075"/>
                </a:cubicBezTo>
                <a:cubicBezTo>
                  <a:pt x="689284" y="673140"/>
                  <a:pt x="695173" y="627809"/>
                  <a:pt x="704850" y="610875"/>
                </a:cubicBezTo>
                <a:cubicBezTo>
                  <a:pt x="712726" y="597092"/>
                  <a:pt x="723900" y="585475"/>
                  <a:pt x="733425" y="572775"/>
                </a:cubicBezTo>
                <a:cubicBezTo>
                  <a:pt x="756073" y="504831"/>
                  <a:pt x="723959" y="586974"/>
                  <a:pt x="771525" y="515625"/>
                </a:cubicBezTo>
                <a:cubicBezTo>
                  <a:pt x="777094" y="507271"/>
                  <a:pt x="778292" y="496704"/>
                  <a:pt x="781050" y="487050"/>
                </a:cubicBezTo>
                <a:cubicBezTo>
                  <a:pt x="804970" y="403329"/>
                  <a:pt x="777262" y="488888"/>
                  <a:pt x="800100" y="420375"/>
                </a:cubicBezTo>
                <a:cubicBezTo>
                  <a:pt x="803275" y="391800"/>
                  <a:pt x="804898" y="363010"/>
                  <a:pt x="809625" y="334650"/>
                </a:cubicBezTo>
                <a:cubicBezTo>
                  <a:pt x="811276" y="324746"/>
                  <a:pt x="819150" y="316115"/>
                  <a:pt x="819150" y="306075"/>
                </a:cubicBezTo>
                <a:cubicBezTo>
                  <a:pt x="819150" y="295206"/>
                  <a:pt x="807616" y="244907"/>
                  <a:pt x="800100" y="229875"/>
                </a:cubicBezTo>
                <a:cubicBezTo>
                  <a:pt x="780256" y="190187"/>
                  <a:pt x="766763" y="191775"/>
                  <a:pt x="723900" y="163200"/>
                </a:cubicBezTo>
                <a:cubicBezTo>
                  <a:pt x="689119" y="140012"/>
                  <a:pt x="662345" y="120457"/>
                  <a:pt x="619125" y="106050"/>
                </a:cubicBezTo>
                <a:cubicBezTo>
                  <a:pt x="609600" y="102875"/>
                  <a:pt x="599778" y="100480"/>
                  <a:pt x="590550" y="96525"/>
                </a:cubicBezTo>
                <a:cubicBezTo>
                  <a:pt x="577499" y="90932"/>
                  <a:pt x="565745" y="82461"/>
                  <a:pt x="552450" y="77475"/>
                </a:cubicBezTo>
                <a:cubicBezTo>
                  <a:pt x="540193" y="72878"/>
                  <a:pt x="526937" y="71546"/>
                  <a:pt x="514350" y="67950"/>
                </a:cubicBezTo>
                <a:cubicBezTo>
                  <a:pt x="504696" y="65192"/>
                  <a:pt x="495300" y="61600"/>
                  <a:pt x="485775" y="58425"/>
                </a:cubicBezTo>
                <a:cubicBezTo>
                  <a:pt x="231031" y="68223"/>
                  <a:pt x="312015" y="31005"/>
                  <a:pt x="219075" y="7747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14"/>
          <p:cNvSpPr/>
          <p:nvPr/>
        </p:nvSpPr>
        <p:spPr>
          <a:xfrm>
            <a:off x="4103530" y="1676400"/>
            <a:ext cx="788674" cy="1000125"/>
          </a:xfrm>
          <a:custGeom>
            <a:avLst/>
            <a:gdLst>
              <a:gd name="connsiteX0" fmla="*/ 668495 w 788674"/>
              <a:gd name="connsiteY0" fmla="*/ 342900 h 1000125"/>
              <a:gd name="connsiteX1" fmla="*/ 687545 w 788674"/>
              <a:gd name="connsiteY1" fmla="*/ 285750 h 1000125"/>
              <a:gd name="connsiteX2" fmla="*/ 678020 w 788674"/>
              <a:gd name="connsiteY2" fmla="*/ 200025 h 1000125"/>
              <a:gd name="connsiteX3" fmla="*/ 668495 w 788674"/>
              <a:gd name="connsiteY3" fmla="*/ 171450 h 1000125"/>
              <a:gd name="connsiteX4" fmla="*/ 639920 w 788674"/>
              <a:gd name="connsiteY4" fmla="*/ 142875 h 1000125"/>
              <a:gd name="connsiteX5" fmla="*/ 592295 w 788674"/>
              <a:gd name="connsiteY5" fmla="*/ 85725 h 1000125"/>
              <a:gd name="connsiteX6" fmla="*/ 535145 w 788674"/>
              <a:gd name="connsiteY6" fmla="*/ 47625 h 1000125"/>
              <a:gd name="connsiteX7" fmla="*/ 449420 w 788674"/>
              <a:gd name="connsiteY7" fmla="*/ 19050 h 1000125"/>
              <a:gd name="connsiteX8" fmla="*/ 420845 w 788674"/>
              <a:gd name="connsiteY8" fmla="*/ 9525 h 1000125"/>
              <a:gd name="connsiteX9" fmla="*/ 382745 w 788674"/>
              <a:gd name="connsiteY9" fmla="*/ 0 h 1000125"/>
              <a:gd name="connsiteX10" fmla="*/ 220820 w 788674"/>
              <a:gd name="connsiteY10" fmla="*/ 9525 h 1000125"/>
              <a:gd name="connsiteX11" fmla="*/ 173195 w 788674"/>
              <a:gd name="connsiteY11" fmla="*/ 19050 h 1000125"/>
              <a:gd name="connsiteX12" fmla="*/ 144620 w 788674"/>
              <a:gd name="connsiteY12" fmla="*/ 38100 h 1000125"/>
              <a:gd name="connsiteX13" fmla="*/ 125570 w 788674"/>
              <a:gd name="connsiteY13" fmla="*/ 66675 h 1000125"/>
              <a:gd name="connsiteX14" fmla="*/ 96995 w 788674"/>
              <a:gd name="connsiteY14" fmla="*/ 85725 h 1000125"/>
              <a:gd name="connsiteX15" fmla="*/ 77945 w 788674"/>
              <a:gd name="connsiteY15" fmla="*/ 142875 h 1000125"/>
              <a:gd name="connsiteX16" fmla="*/ 58895 w 788674"/>
              <a:gd name="connsiteY16" fmla="*/ 171450 h 1000125"/>
              <a:gd name="connsiteX17" fmla="*/ 30320 w 788674"/>
              <a:gd name="connsiteY17" fmla="*/ 276225 h 1000125"/>
              <a:gd name="connsiteX18" fmla="*/ 11270 w 788674"/>
              <a:gd name="connsiteY18" fmla="*/ 304800 h 1000125"/>
              <a:gd name="connsiteX19" fmla="*/ 11270 w 788674"/>
              <a:gd name="connsiteY19" fmla="*/ 523875 h 1000125"/>
              <a:gd name="connsiteX20" fmla="*/ 20795 w 788674"/>
              <a:gd name="connsiteY20" fmla="*/ 552450 h 1000125"/>
              <a:gd name="connsiteX21" fmla="*/ 39845 w 788674"/>
              <a:gd name="connsiteY21" fmla="*/ 657225 h 1000125"/>
              <a:gd name="connsiteX22" fmla="*/ 68420 w 788674"/>
              <a:gd name="connsiteY22" fmla="*/ 695325 h 1000125"/>
              <a:gd name="connsiteX23" fmla="*/ 87470 w 788674"/>
              <a:gd name="connsiteY23" fmla="*/ 752475 h 1000125"/>
              <a:gd name="connsiteX24" fmla="*/ 125570 w 788674"/>
              <a:gd name="connsiteY24" fmla="*/ 809625 h 1000125"/>
              <a:gd name="connsiteX25" fmla="*/ 144620 w 788674"/>
              <a:gd name="connsiteY25" fmla="*/ 838200 h 1000125"/>
              <a:gd name="connsiteX26" fmla="*/ 173195 w 788674"/>
              <a:gd name="connsiteY26" fmla="*/ 876300 h 1000125"/>
              <a:gd name="connsiteX27" fmla="*/ 211295 w 788674"/>
              <a:gd name="connsiteY27" fmla="*/ 942975 h 1000125"/>
              <a:gd name="connsiteX28" fmla="*/ 287495 w 788674"/>
              <a:gd name="connsiteY28" fmla="*/ 981075 h 1000125"/>
              <a:gd name="connsiteX29" fmla="*/ 316070 w 788674"/>
              <a:gd name="connsiteY29" fmla="*/ 1000125 h 1000125"/>
              <a:gd name="connsiteX30" fmla="*/ 458945 w 788674"/>
              <a:gd name="connsiteY30" fmla="*/ 981075 h 1000125"/>
              <a:gd name="connsiteX31" fmla="*/ 487520 w 788674"/>
              <a:gd name="connsiteY31" fmla="*/ 962025 h 1000125"/>
              <a:gd name="connsiteX32" fmla="*/ 516095 w 788674"/>
              <a:gd name="connsiteY32" fmla="*/ 952500 h 1000125"/>
              <a:gd name="connsiteX33" fmla="*/ 573245 w 788674"/>
              <a:gd name="connsiteY33" fmla="*/ 914400 h 1000125"/>
              <a:gd name="connsiteX34" fmla="*/ 601820 w 788674"/>
              <a:gd name="connsiteY34" fmla="*/ 895350 h 1000125"/>
              <a:gd name="connsiteX35" fmla="*/ 649445 w 788674"/>
              <a:gd name="connsiteY35" fmla="*/ 838200 h 1000125"/>
              <a:gd name="connsiteX36" fmla="*/ 687545 w 788674"/>
              <a:gd name="connsiteY36" fmla="*/ 781050 h 1000125"/>
              <a:gd name="connsiteX37" fmla="*/ 706595 w 788674"/>
              <a:gd name="connsiteY37" fmla="*/ 752475 h 1000125"/>
              <a:gd name="connsiteX38" fmla="*/ 716120 w 788674"/>
              <a:gd name="connsiteY38" fmla="*/ 714375 h 1000125"/>
              <a:gd name="connsiteX39" fmla="*/ 735170 w 788674"/>
              <a:gd name="connsiteY39" fmla="*/ 685800 h 1000125"/>
              <a:gd name="connsiteX40" fmla="*/ 754220 w 788674"/>
              <a:gd name="connsiteY40" fmla="*/ 590550 h 1000125"/>
              <a:gd name="connsiteX41" fmla="*/ 763745 w 788674"/>
              <a:gd name="connsiteY41" fmla="*/ 561975 h 1000125"/>
              <a:gd name="connsiteX42" fmla="*/ 773270 w 788674"/>
              <a:gd name="connsiteY42" fmla="*/ 476250 h 1000125"/>
              <a:gd name="connsiteX43" fmla="*/ 744695 w 788674"/>
              <a:gd name="connsiteY43" fmla="*/ 123825 h 1000125"/>
              <a:gd name="connsiteX44" fmla="*/ 735170 w 788674"/>
              <a:gd name="connsiteY44" fmla="*/ 114300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88674" h="1000125">
                <a:moveTo>
                  <a:pt x="668495" y="342900"/>
                </a:moveTo>
                <a:cubicBezTo>
                  <a:pt x="674845" y="323850"/>
                  <a:pt x="686209" y="305786"/>
                  <a:pt x="687545" y="285750"/>
                </a:cubicBezTo>
                <a:cubicBezTo>
                  <a:pt x="689457" y="257063"/>
                  <a:pt x="682747" y="228385"/>
                  <a:pt x="678020" y="200025"/>
                </a:cubicBezTo>
                <a:cubicBezTo>
                  <a:pt x="676369" y="190121"/>
                  <a:pt x="674064" y="179804"/>
                  <a:pt x="668495" y="171450"/>
                </a:cubicBezTo>
                <a:cubicBezTo>
                  <a:pt x="661023" y="160242"/>
                  <a:pt x="648544" y="153223"/>
                  <a:pt x="639920" y="142875"/>
                </a:cubicBezTo>
                <a:cubicBezTo>
                  <a:pt x="610955" y="108117"/>
                  <a:pt x="631839" y="116482"/>
                  <a:pt x="592295" y="85725"/>
                </a:cubicBezTo>
                <a:cubicBezTo>
                  <a:pt x="574223" y="71669"/>
                  <a:pt x="556865" y="54865"/>
                  <a:pt x="535145" y="47625"/>
                </a:cubicBezTo>
                <a:lnTo>
                  <a:pt x="449420" y="19050"/>
                </a:lnTo>
                <a:cubicBezTo>
                  <a:pt x="439895" y="15875"/>
                  <a:pt x="430585" y="11960"/>
                  <a:pt x="420845" y="9525"/>
                </a:cubicBezTo>
                <a:lnTo>
                  <a:pt x="382745" y="0"/>
                </a:lnTo>
                <a:cubicBezTo>
                  <a:pt x="328770" y="3175"/>
                  <a:pt x="274666" y="4630"/>
                  <a:pt x="220820" y="9525"/>
                </a:cubicBezTo>
                <a:cubicBezTo>
                  <a:pt x="204697" y="10991"/>
                  <a:pt x="188354" y="13366"/>
                  <a:pt x="173195" y="19050"/>
                </a:cubicBezTo>
                <a:cubicBezTo>
                  <a:pt x="162476" y="23070"/>
                  <a:pt x="154145" y="31750"/>
                  <a:pt x="144620" y="38100"/>
                </a:cubicBezTo>
                <a:cubicBezTo>
                  <a:pt x="138270" y="47625"/>
                  <a:pt x="133665" y="58580"/>
                  <a:pt x="125570" y="66675"/>
                </a:cubicBezTo>
                <a:cubicBezTo>
                  <a:pt x="117475" y="74770"/>
                  <a:pt x="103062" y="76017"/>
                  <a:pt x="96995" y="85725"/>
                </a:cubicBezTo>
                <a:cubicBezTo>
                  <a:pt x="86352" y="102753"/>
                  <a:pt x="89084" y="126167"/>
                  <a:pt x="77945" y="142875"/>
                </a:cubicBezTo>
                <a:cubicBezTo>
                  <a:pt x="71595" y="152400"/>
                  <a:pt x="64015" y="161211"/>
                  <a:pt x="58895" y="171450"/>
                </a:cubicBezTo>
                <a:cubicBezTo>
                  <a:pt x="46678" y="195885"/>
                  <a:pt x="37236" y="265851"/>
                  <a:pt x="30320" y="276225"/>
                </a:cubicBezTo>
                <a:lnTo>
                  <a:pt x="11270" y="304800"/>
                </a:lnTo>
                <a:cubicBezTo>
                  <a:pt x="-3555" y="408574"/>
                  <a:pt x="-3959" y="379196"/>
                  <a:pt x="11270" y="523875"/>
                </a:cubicBezTo>
                <a:cubicBezTo>
                  <a:pt x="12321" y="533860"/>
                  <a:pt x="18617" y="542649"/>
                  <a:pt x="20795" y="552450"/>
                </a:cubicBezTo>
                <a:cubicBezTo>
                  <a:pt x="21696" y="556504"/>
                  <a:pt x="35993" y="648558"/>
                  <a:pt x="39845" y="657225"/>
                </a:cubicBezTo>
                <a:cubicBezTo>
                  <a:pt x="46292" y="671732"/>
                  <a:pt x="58895" y="682625"/>
                  <a:pt x="68420" y="695325"/>
                </a:cubicBezTo>
                <a:cubicBezTo>
                  <a:pt x="74770" y="714375"/>
                  <a:pt x="76331" y="735767"/>
                  <a:pt x="87470" y="752475"/>
                </a:cubicBezTo>
                <a:lnTo>
                  <a:pt x="125570" y="809625"/>
                </a:lnTo>
                <a:cubicBezTo>
                  <a:pt x="131920" y="819150"/>
                  <a:pt x="137751" y="829042"/>
                  <a:pt x="144620" y="838200"/>
                </a:cubicBezTo>
                <a:cubicBezTo>
                  <a:pt x="154145" y="850900"/>
                  <a:pt x="164781" y="862838"/>
                  <a:pt x="173195" y="876300"/>
                </a:cubicBezTo>
                <a:cubicBezTo>
                  <a:pt x="185646" y="896222"/>
                  <a:pt x="193817" y="925497"/>
                  <a:pt x="211295" y="942975"/>
                </a:cubicBezTo>
                <a:cubicBezTo>
                  <a:pt x="233363" y="965043"/>
                  <a:pt x="260208" y="967432"/>
                  <a:pt x="287495" y="981075"/>
                </a:cubicBezTo>
                <a:cubicBezTo>
                  <a:pt x="297734" y="986195"/>
                  <a:pt x="306545" y="993775"/>
                  <a:pt x="316070" y="1000125"/>
                </a:cubicBezTo>
                <a:cubicBezTo>
                  <a:pt x="341606" y="997997"/>
                  <a:pt x="420038" y="1000529"/>
                  <a:pt x="458945" y="981075"/>
                </a:cubicBezTo>
                <a:cubicBezTo>
                  <a:pt x="469184" y="975955"/>
                  <a:pt x="477281" y="967145"/>
                  <a:pt x="487520" y="962025"/>
                </a:cubicBezTo>
                <a:cubicBezTo>
                  <a:pt x="496500" y="957535"/>
                  <a:pt x="507318" y="957376"/>
                  <a:pt x="516095" y="952500"/>
                </a:cubicBezTo>
                <a:cubicBezTo>
                  <a:pt x="536109" y="941381"/>
                  <a:pt x="554195" y="927100"/>
                  <a:pt x="573245" y="914400"/>
                </a:cubicBezTo>
                <a:lnTo>
                  <a:pt x="601820" y="895350"/>
                </a:lnTo>
                <a:cubicBezTo>
                  <a:pt x="669893" y="793240"/>
                  <a:pt x="563882" y="948209"/>
                  <a:pt x="649445" y="838200"/>
                </a:cubicBezTo>
                <a:cubicBezTo>
                  <a:pt x="663501" y="820128"/>
                  <a:pt x="674845" y="800100"/>
                  <a:pt x="687545" y="781050"/>
                </a:cubicBezTo>
                <a:lnTo>
                  <a:pt x="706595" y="752475"/>
                </a:lnTo>
                <a:cubicBezTo>
                  <a:pt x="709770" y="739775"/>
                  <a:pt x="710963" y="726407"/>
                  <a:pt x="716120" y="714375"/>
                </a:cubicBezTo>
                <a:cubicBezTo>
                  <a:pt x="720629" y="703853"/>
                  <a:pt x="731803" y="696741"/>
                  <a:pt x="735170" y="685800"/>
                </a:cubicBezTo>
                <a:cubicBezTo>
                  <a:pt x="744692" y="654853"/>
                  <a:pt x="747870" y="622300"/>
                  <a:pt x="754220" y="590550"/>
                </a:cubicBezTo>
                <a:cubicBezTo>
                  <a:pt x="756189" y="580705"/>
                  <a:pt x="760570" y="571500"/>
                  <a:pt x="763745" y="561975"/>
                </a:cubicBezTo>
                <a:cubicBezTo>
                  <a:pt x="766920" y="533400"/>
                  <a:pt x="773270" y="505001"/>
                  <a:pt x="773270" y="476250"/>
                </a:cubicBezTo>
                <a:cubicBezTo>
                  <a:pt x="773270" y="278251"/>
                  <a:pt x="822605" y="227706"/>
                  <a:pt x="744695" y="123825"/>
                </a:cubicBezTo>
                <a:cubicBezTo>
                  <a:pt x="742001" y="120233"/>
                  <a:pt x="738345" y="117475"/>
                  <a:pt x="735170" y="1143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15"/>
          <p:cNvSpPr/>
          <p:nvPr/>
        </p:nvSpPr>
        <p:spPr>
          <a:xfrm>
            <a:off x="4743450" y="3609975"/>
            <a:ext cx="590550" cy="38100"/>
          </a:xfrm>
          <a:custGeom>
            <a:avLst/>
            <a:gdLst>
              <a:gd name="connsiteX0" fmla="*/ 0 w 590550"/>
              <a:gd name="connsiteY0" fmla="*/ 0 h 38100"/>
              <a:gd name="connsiteX1" fmla="*/ 590550 w 590550"/>
              <a:gd name="connsiteY1" fmla="*/ 38100 h 38100"/>
            </a:gdLst>
            <a:ahLst/>
            <a:cxnLst>
              <a:cxn ang="0">
                <a:pos x="connsiteX0" y="connsiteY0"/>
              </a:cxn>
              <a:cxn ang="0">
                <a:pos x="connsiteX1" y="connsiteY1"/>
              </a:cxn>
            </a:cxnLst>
            <a:rect l="l" t="t" r="r" b="b"/>
            <a:pathLst>
              <a:path w="590550" h="38100">
                <a:moveTo>
                  <a:pt x="0" y="0"/>
                </a:moveTo>
                <a:lnTo>
                  <a:pt x="590550" y="381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16"/>
          <p:cNvSpPr/>
          <p:nvPr/>
        </p:nvSpPr>
        <p:spPr>
          <a:xfrm>
            <a:off x="4752975" y="3438525"/>
            <a:ext cx="590550" cy="0"/>
          </a:xfrm>
          <a:custGeom>
            <a:avLst/>
            <a:gdLst>
              <a:gd name="connsiteX0" fmla="*/ 0 w 590550"/>
              <a:gd name="connsiteY0" fmla="*/ 0 h 0"/>
              <a:gd name="connsiteX1" fmla="*/ 590550 w 590550"/>
              <a:gd name="connsiteY1" fmla="*/ 0 h 0"/>
            </a:gdLst>
            <a:ahLst/>
            <a:cxnLst>
              <a:cxn ang="0">
                <a:pos x="connsiteX0" y="connsiteY0"/>
              </a:cxn>
              <a:cxn ang="0">
                <a:pos x="connsiteX1" y="connsiteY1"/>
              </a:cxn>
            </a:cxnLst>
            <a:rect l="l" t="t" r="r" b="b"/>
            <a:pathLst>
              <a:path w="590550">
                <a:moveTo>
                  <a:pt x="0" y="0"/>
                </a:moveTo>
                <a:lnTo>
                  <a:pt x="59055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TextBox 17"/>
          <p:cNvSpPr txBox="1"/>
          <p:nvPr/>
        </p:nvSpPr>
        <p:spPr>
          <a:xfrm rot="20488930">
            <a:off x="4486987" y="4437578"/>
            <a:ext cx="4284827" cy="369332"/>
          </a:xfrm>
          <a:prstGeom prst="rect">
            <a:avLst/>
          </a:prstGeom>
          <a:noFill/>
          <a:ln>
            <a:solidFill>
              <a:srgbClr val="FF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ooper Black" panose="0208090404030B020404" pitchFamily="18" charset="0"/>
              </a:rPr>
              <a:t>If you told me you had to be out by </a:t>
            </a:r>
          </a:p>
        </p:txBody>
      </p:sp>
      <p:sp>
        <p:nvSpPr>
          <p:cNvPr id="2" name="Rounded Rectangle 1"/>
          <p:cNvSpPr/>
          <p:nvPr/>
        </p:nvSpPr>
        <p:spPr>
          <a:xfrm>
            <a:off x="3810000" y="990600"/>
            <a:ext cx="3962400" cy="4487180"/>
          </a:xfrm>
          <a:prstGeom prst="round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D69B"/>
                </a:solidFill>
                <a:effectLst/>
                <a:uLnTx/>
                <a:uFillTx/>
              </a:rPr>
              <a:t>I believe in FIRM pricing in this market!!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9DA"/>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99DA"/>
                </a:solidFill>
                <a:effectLst/>
                <a:uLnTx/>
                <a:uFillTx/>
              </a:rPr>
              <a:t>When an offer comes 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99DA"/>
                </a:solidFill>
                <a:effectLst/>
                <a:uLnTx/>
                <a:uFillTx/>
              </a:rPr>
              <a:t>It is much easier to get a buyer up!!!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99DA"/>
                </a:solidFill>
                <a:effectLst/>
                <a:uLnTx/>
                <a:uFillTx/>
              </a:rPr>
              <a:t>P.I.T.I.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9DA"/>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99DA"/>
                </a:solidFill>
                <a:effectLst/>
                <a:uLnTx/>
                <a:uFillTx/>
              </a:rPr>
              <a:t>Let me counter everyone firm at $229,900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99DA"/>
                </a:solidFill>
                <a:effectLst/>
                <a:uLnTx/>
                <a:uFillTx/>
              </a:rPr>
              <a:t>Rather than sit 2-3 months at $234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D69B"/>
                </a:solidFill>
                <a:effectLst/>
                <a:uLnTx/>
                <a:uFillTx/>
              </a:rPr>
              <a:t>We will both be happier if we turned down offers than if we don’t have any offers!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3314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8107669" cy="113877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rPr>
              <a:t>Warning: </a:t>
            </a:r>
            <a:r>
              <a:rPr kumimoji="0" lang="en-US" sz="2000" b="1" i="0" u="none" strike="noStrike" kern="0" cap="none" spc="0" normalizeH="0" baseline="0" noProof="0" dirty="0">
                <a:ln>
                  <a:noFill/>
                </a:ln>
                <a:solidFill>
                  <a:srgbClr val="FF0000"/>
                </a:solidFill>
                <a:effectLst/>
                <a:uLnTx/>
                <a:uFillTx/>
              </a:rPr>
              <a:t>Commission Arrangements must be approved by your Broker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These are examples of Unique Selling Propositions which are </a:t>
            </a:r>
            <a:r>
              <a:rPr kumimoji="0" lang="en-US" sz="2000" b="0" i="0" u="sng" strike="noStrike" kern="0" cap="none" spc="0" normalizeH="0" baseline="0" noProof="0" dirty="0">
                <a:ln>
                  <a:noFill/>
                </a:ln>
                <a:solidFill>
                  <a:sysClr val="windowText" lastClr="000000"/>
                </a:solidFill>
                <a:effectLst/>
                <a:uLnTx/>
                <a:uFillTx/>
              </a:rPr>
              <a:t>not</a:t>
            </a:r>
            <a:r>
              <a:rPr kumimoji="0" lang="en-US" sz="2000" b="0" i="0" u="none" strike="noStrike" kern="0" cap="none" spc="0" normalizeH="0" baseline="0" noProof="0" dirty="0">
                <a:ln>
                  <a:noFill/>
                </a:ln>
                <a:solidFill>
                  <a:sysClr val="windowText" lastClr="000000"/>
                </a:solidFill>
                <a:effectLst/>
                <a:uLnTx/>
                <a:uFillTx/>
              </a:rPr>
              <a:t> applicable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for all Listing Prospects.</a:t>
            </a:r>
          </a:p>
        </p:txBody>
      </p:sp>
      <p:sp>
        <p:nvSpPr>
          <p:cNvPr id="3" name="TextBox 2"/>
          <p:cNvSpPr txBox="1"/>
          <p:nvPr/>
        </p:nvSpPr>
        <p:spPr>
          <a:xfrm>
            <a:off x="897716" y="1964353"/>
            <a:ext cx="7683835" cy="489364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Every Seller is different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Every Listing carries different motivation and scenarios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Sales is an </a:t>
            </a:r>
            <a:r>
              <a:rPr kumimoji="0" lang="en-US" sz="2400" b="0" i="0" u="sng" strike="noStrike" kern="0" cap="none" spc="0" normalizeH="0" baseline="0" noProof="0" dirty="0">
                <a:ln>
                  <a:noFill/>
                </a:ln>
                <a:solidFill>
                  <a:sysClr val="windowText" lastClr="000000"/>
                </a:solidFill>
                <a:effectLst/>
                <a:uLnTx/>
                <a:uFillTx/>
              </a:rPr>
              <a:t>art not a science </a:t>
            </a:r>
            <a:r>
              <a:rPr kumimoji="0" lang="en-US" sz="2400" b="0" i="0" u="none" strike="noStrike" kern="0" cap="none" spc="0" normalizeH="0" baseline="0" noProof="0" dirty="0">
                <a:ln>
                  <a:noFill/>
                </a:ln>
                <a:solidFill>
                  <a:sysClr val="windowText" lastClr="000000"/>
                </a:solidFill>
                <a:effectLst/>
                <a:uLnTx/>
                <a:uFillTx/>
              </a:rPr>
              <a:t>therefore the “Listing Agent”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must be adept at utilizing the right proposition for the right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SELLER!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In the event of a highly competitive bidding situation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with a FSBO mentality or a multiple transaction opportunity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This is my full court press… pulling out THE BIG GUNS!!!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6696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left)">
                                      <p:cBhvr>
                                        <p:cTn id="10" dur="500"/>
                                        <p:tgtEl>
                                          <p:spTgt spid="3">
                                            <p:txEl>
                                              <p:pRg st="5" end="5"/>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left)">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fade">
                                      <p:cBhvr>
                                        <p:cTn id="2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6268" y="543952"/>
            <a:ext cx="8128444"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I want to talk to you about how </a:t>
            </a:r>
            <a:r>
              <a:rPr kumimoji="0" lang="en-US" sz="1800" b="1" i="0" u="none" strike="noStrike" kern="0" cap="none" spc="0" normalizeH="0" baseline="0" noProof="0" dirty="0">
                <a:ln>
                  <a:noFill/>
                </a:ln>
                <a:solidFill>
                  <a:srgbClr val="0F6FC6"/>
                </a:solidFill>
                <a:effectLst/>
                <a:uLnTx/>
                <a:uFillTx/>
              </a:rPr>
              <a:t>YOUR REAL ESTATE COMPANY</a:t>
            </a:r>
            <a:r>
              <a:rPr kumimoji="0" lang="en-US" sz="1800" b="1" i="0" u="none" strike="noStrike" kern="0" cap="none" spc="0" normalizeH="0" noProof="0" dirty="0">
                <a:ln>
                  <a:noFill/>
                </a:ln>
                <a:solidFill>
                  <a:srgbClr val="0F6FC6"/>
                </a:solidFill>
                <a:effectLst/>
                <a:uLnTx/>
                <a:uFillTx/>
              </a:rPr>
              <a:t> </a:t>
            </a:r>
            <a:r>
              <a:rPr kumimoji="0" lang="en-US" sz="1800" b="1" i="0" u="none" strike="noStrike" kern="0" cap="none" spc="0" normalizeH="0" baseline="0" noProof="0" dirty="0">
                <a:ln>
                  <a:noFill/>
                </a:ln>
                <a:solidFill>
                  <a:sysClr val="windowText" lastClr="000000"/>
                </a:solidFill>
                <a:effectLst/>
                <a:uLnTx/>
                <a:uFillTx/>
              </a:rPr>
              <a:t>is making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Real Estate Commission much more friendly and win/win for the families we serve!</a:t>
            </a:r>
          </a:p>
        </p:txBody>
      </p:sp>
      <p:sp>
        <p:nvSpPr>
          <p:cNvPr id="3" name="TextBox 2"/>
          <p:cNvSpPr txBox="1"/>
          <p:nvPr/>
        </p:nvSpPr>
        <p:spPr>
          <a:xfrm>
            <a:off x="2662720" y="1828800"/>
            <a:ext cx="1188146"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rPr>
              <a:t>6% </a:t>
            </a:r>
          </a:p>
        </p:txBody>
      </p:sp>
      <p:sp>
        <p:nvSpPr>
          <p:cNvPr id="4" name="TextBox 3"/>
          <p:cNvSpPr txBox="1"/>
          <p:nvPr/>
        </p:nvSpPr>
        <p:spPr>
          <a:xfrm>
            <a:off x="3764525" y="1967299"/>
            <a:ext cx="4703724"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Offering 3% to mobilize the entire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Real Estate Community and Worldwide Network</a:t>
            </a:r>
          </a:p>
        </p:txBody>
      </p:sp>
      <p:sp>
        <p:nvSpPr>
          <p:cNvPr id="5" name="TextBox 4"/>
          <p:cNvSpPr txBox="1"/>
          <p:nvPr/>
        </p:nvSpPr>
        <p:spPr>
          <a:xfrm>
            <a:off x="1600200" y="2828330"/>
            <a:ext cx="1188146"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rPr>
              <a:t>5% </a:t>
            </a:r>
          </a:p>
        </p:txBody>
      </p:sp>
      <p:sp>
        <p:nvSpPr>
          <p:cNvPr id="6" name="TextBox 5"/>
          <p:cNvSpPr txBox="1"/>
          <p:nvPr/>
        </p:nvSpPr>
        <p:spPr>
          <a:xfrm>
            <a:off x="2745047" y="2958436"/>
            <a:ext cx="415665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Upgrade or Empty Nester Discount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Bundle your next transaction and save 1% </a:t>
            </a:r>
          </a:p>
        </p:txBody>
      </p:sp>
      <p:sp>
        <p:nvSpPr>
          <p:cNvPr id="7" name="TextBox 6"/>
          <p:cNvSpPr txBox="1"/>
          <p:nvPr/>
        </p:nvSpPr>
        <p:spPr>
          <a:xfrm>
            <a:off x="2705500" y="3710464"/>
            <a:ext cx="1776448"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rPr>
              <a:t>4.</a:t>
            </a:r>
            <a:r>
              <a:rPr kumimoji="0" lang="en-US" sz="4400" b="0" i="0" u="none" strike="noStrike" kern="0" cap="none" spc="0" normalizeH="0" baseline="0" noProof="0" dirty="0">
                <a:ln>
                  <a:noFill/>
                </a:ln>
                <a:solidFill>
                  <a:sysClr val="windowText" lastClr="000000"/>
                </a:solidFill>
                <a:effectLst/>
                <a:uLnTx/>
                <a:uFillTx/>
              </a:rPr>
              <a:t>75</a:t>
            </a:r>
            <a:r>
              <a:rPr kumimoji="0" lang="en-US" sz="5400" b="0" i="0" u="none" strike="noStrike" kern="0" cap="none" spc="0" normalizeH="0" baseline="0" noProof="0" dirty="0">
                <a:ln>
                  <a:noFill/>
                </a:ln>
                <a:solidFill>
                  <a:sysClr val="windowText" lastClr="000000"/>
                </a:solidFill>
                <a:effectLst/>
                <a:uLnTx/>
                <a:uFillTx/>
              </a:rPr>
              <a:t>%</a:t>
            </a:r>
          </a:p>
        </p:txBody>
      </p:sp>
      <p:sp>
        <p:nvSpPr>
          <p:cNvPr id="8" name="TextBox 7"/>
          <p:cNvSpPr txBox="1"/>
          <p:nvPr/>
        </p:nvSpPr>
        <p:spPr>
          <a:xfrm>
            <a:off x="4540861" y="3875574"/>
            <a:ext cx="457208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 will race the MLS &amp; Worldwide Web</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If I sell the home without a cooperating agent. </a:t>
            </a:r>
          </a:p>
        </p:txBody>
      </p:sp>
      <p:sp>
        <p:nvSpPr>
          <p:cNvPr id="9" name="TextBox 8"/>
          <p:cNvSpPr txBox="1"/>
          <p:nvPr/>
        </p:nvSpPr>
        <p:spPr>
          <a:xfrm>
            <a:off x="1616771" y="4657130"/>
            <a:ext cx="1830950"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rPr>
              <a:t>3.</a:t>
            </a:r>
            <a:r>
              <a:rPr kumimoji="0" lang="en-US" sz="4400" b="0" i="0" u="none" strike="noStrike" kern="0" cap="none" spc="0" normalizeH="0" baseline="0" noProof="0" dirty="0">
                <a:ln>
                  <a:noFill/>
                </a:ln>
                <a:solidFill>
                  <a:sysClr val="windowText" lastClr="000000"/>
                </a:solidFill>
                <a:effectLst/>
                <a:uLnTx/>
                <a:uFillTx/>
              </a:rPr>
              <a:t>75</a:t>
            </a:r>
            <a:r>
              <a:rPr kumimoji="0" lang="en-US" sz="5400" b="0" i="0" u="none" strike="noStrike" kern="0" cap="none" spc="0" normalizeH="0" baseline="0" noProof="0" dirty="0">
                <a:ln>
                  <a:noFill/>
                </a:ln>
                <a:solidFill>
                  <a:sysClr val="windowText" lastClr="000000"/>
                </a:solidFill>
                <a:effectLst/>
                <a:uLnTx/>
                <a:uFillTx/>
              </a:rPr>
              <a:t>%</a:t>
            </a:r>
          </a:p>
        </p:txBody>
      </p:sp>
      <p:sp>
        <p:nvSpPr>
          <p:cNvPr id="10" name="TextBox 9"/>
          <p:cNvSpPr txBox="1"/>
          <p:nvPr/>
        </p:nvSpPr>
        <p:spPr>
          <a:xfrm>
            <a:off x="3534062" y="4844028"/>
            <a:ext cx="404232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If I sell your home myself &amp; you purchase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your next home from me. </a:t>
            </a:r>
          </a:p>
        </p:txBody>
      </p:sp>
      <p:sp>
        <p:nvSpPr>
          <p:cNvPr id="11" name="TextBox 10"/>
          <p:cNvSpPr txBox="1"/>
          <p:nvPr/>
        </p:nvSpPr>
        <p:spPr>
          <a:xfrm>
            <a:off x="2819400" y="5629870"/>
            <a:ext cx="1031051"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rPr>
              <a:t>1%</a:t>
            </a:r>
          </a:p>
        </p:txBody>
      </p:sp>
      <p:sp>
        <p:nvSpPr>
          <p:cNvPr id="12" name="TextBox 11"/>
          <p:cNvSpPr txBox="1"/>
          <p:nvPr/>
        </p:nvSpPr>
        <p:spPr>
          <a:xfrm>
            <a:off x="3929519" y="5768369"/>
            <a:ext cx="417018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If at anytime that your home is listed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you find a buyer through your own efforts </a:t>
            </a:r>
          </a:p>
        </p:txBody>
      </p:sp>
    </p:spTree>
    <p:extLst>
      <p:ext uri="{BB962C8B-B14F-4D97-AF65-F5344CB8AC3E}">
        <p14:creationId xmlns:p14="http://schemas.microsoft.com/office/powerpoint/2010/main" val="371197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6268" y="543952"/>
            <a:ext cx="8128444"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I want to talk to you about how </a:t>
            </a:r>
            <a:r>
              <a:rPr kumimoji="0" lang="en-US" sz="1800" b="1" i="0" u="none" strike="noStrike" kern="0" cap="none" spc="0" normalizeH="0" baseline="0" noProof="0" dirty="0">
                <a:ln>
                  <a:noFill/>
                </a:ln>
                <a:solidFill>
                  <a:srgbClr val="0F6FC6"/>
                </a:solidFill>
                <a:effectLst/>
                <a:uLnTx/>
                <a:uFillTx/>
              </a:rPr>
              <a:t>YOUR REAL ESTATE COMPANY </a:t>
            </a:r>
            <a:r>
              <a:rPr kumimoji="0" lang="en-US" sz="1800" b="1" i="0" u="none" strike="noStrike" kern="0" cap="none" spc="0" normalizeH="0" baseline="0" noProof="0" dirty="0">
                <a:ln>
                  <a:noFill/>
                </a:ln>
                <a:solidFill>
                  <a:sysClr val="windowText" lastClr="000000"/>
                </a:solidFill>
                <a:effectLst/>
                <a:uLnTx/>
                <a:uFillTx/>
              </a:rPr>
              <a:t>is making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Real Estate Commission much more friendly and win/win for the families we serve!</a:t>
            </a:r>
          </a:p>
        </p:txBody>
      </p:sp>
      <p:sp>
        <p:nvSpPr>
          <p:cNvPr id="3" name="TextBox 2"/>
          <p:cNvSpPr txBox="1"/>
          <p:nvPr/>
        </p:nvSpPr>
        <p:spPr>
          <a:xfrm>
            <a:off x="2662720" y="1828800"/>
            <a:ext cx="1188146"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rPr>
              <a:t>6% </a:t>
            </a:r>
          </a:p>
        </p:txBody>
      </p:sp>
      <p:sp>
        <p:nvSpPr>
          <p:cNvPr id="4" name="TextBox 3"/>
          <p:cNvSpPr txBox="1"/>
          <p:nvPr/>
        </p:nvSpPr>
        <p:spPr>
          <a:xfrm>
            <a:off x="3764525" y="1967299"/>
            <a:ext cx="4703724"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Offering 3% to mobilize the entire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Real Estate Community and Worldwide Network</a:t>
            </a:r>
          </a:p>
        </p:txBody>
      </p:sp>
      <p:sp>
        <p:nvSpPr>
          <p:cNvPr id="5" name="TextBox 4"/>
          <p:cNvSpPr txBox="1"/>
          <p:nvPr/>
        </p:nvSpPr>
        <p:spPr>
          <a:xfrm>
            <a:off x="1600200" y="2828330"/>
            <a:ext cx="1188146"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rPr>
              <a:t>5% </a:t>
            </a:r>
          </a:p>
        </p:txBody>
      </p:sp>
      <p:sp>
        <p:nvSpPr>
          <p:cNvPr id="6" name="TextBox 5"/>
          <p:cNvSpPr txBox="1"/>
          <p:nvPr/>
        </p:nvSpPr>
        <p:spPr>
          <a:xfrm>
            <a:off x="2745047" y="2958436"/>
            <a:ext cx="415665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Upgrade or Empty Nester Discount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Bundle your next transaction and save 1% </a:t>
            </a:r>
          </a:p>
        </p:txBody>
      </p:sp>
      <p:sp>
        <p:nvSpPr>
          <p:cNvPr id="7" name="TextBox 6"/>
          <p:cNvSpPr txBox="1"/>
          <p:nvPr/>
        </p:nvSpPr>
        <p:spPr>
          <a:xfrm>
            <a:off x="2705500" y="3710464"/>
            <a:ext cx="1776448"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rPr>
              <a:t>4.</a:t>
            </a:r>
            <a:r>
              <a:rPr kumimoji="0" lang="en-US" sz="4400" b="0" i="0" u="none" strike="noStrike" kern="0" cap="none" spc="0" normalizeH="0" baseline="0" noProof="0" dirty="0">
                <a:ln>
                  <a:noFill/>
                </a:ln>
                <a:solidFill>
                  <a:sysClr val="windowText" lastClr="000000"/>
                </a:solidFill>
                <a:effectLst/>
                <a:uLnTx/>
                <a:uFillTx/>
              </a:rPr>
              <a:t>75</a:t>
            </a:r>
            <a:r>
              <a:rPr kumimoji="0" lang="en-US" sz="5400" b="0" i="0" u="none" strike="noStrike" kern="0" cap="none" spc="0" normalizeH="0" baseline="0" noProof="0" dirty="0">
                <a:ln>
                  <a:noFill/>
                </a:ln>
                <a:solidFill>
                  <a:sysClr val="windowText" lastClr="000000"/>
                </a:solidFill>
                <a:effectLst/>
                <a:uLnTx/>
                <a:uFillTx/>
              </a:rPr>
              <a:t>%</a:t>
            </a:r>
          </a:p>
        </p:txBody>
      </p:sp>
      <p:sp>
        <p:nvSpPr>
          <p:cNvPr id="8" name="TextBox 7"/>
          <p:cNvSpPr txBox="1"/>
          <p:nvPr/>
        </p:nvSpPr>
        <p:spPr>
          <a:xfrm>
            <a:off x="4540861" y="3875574"/>
            <a:ext cx="457208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 will race the MLS &amp; Worldwide Web</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If I sell the home without a cooperating agent. </a:t>
            </a:r>
          </a:p>
        </p:txBody>
      </p:sp>
      <p:sp>
        <p:nvSpPr>
          <p:cNvPr id="9" name="TextBox 8"/>
          <p:cNvSpPr txBox="1"/>
          <p:nvPr/>
        </p:nvSpPr>
        <p:spPr>
          <a:xfrm>
            <a:off x="1616771" y="4657130"/>
            <a:ext cx="1830950"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rPr>
              <a:t>3.</a:t>
            </a:r>
            <a:r>
              <a:rPr kumimoji="0" lang="en-US" sz="4400" b="0" i="0" u="none" strike="noStrike" kern="0" cap="none" spc="0" normalizeH="0" baseline="0" noProof="0" dirty="0">
                <a:ln>
                  <a:noFill/>
                </a:ln>
                <a:solidFill>
                  <a:sysClr val="windowText" lastClr="000000"/>
                </a:solidFill>
                <a:effectLst/>
                <a:uLnTx/>
                <a:uFillTx/>
              </a:rPr>
              <a:t>75</a:t>
            </a:r>
            <a:r>
              <a:rPr kumimoji="0" lang="en-US" sz="5400" b="0" i="0" u="none" strike="noStrike" kern="0" cap="none" spc="0" normalizeH="0" baseline="0" noProof="0" dirty="0">
                <a:ln>
                  <a:noFill/>
                </a:ln>
                <a:solidFill>
                  <a:sysClr val="windowText" lastClr="000000"/>
                </a:solidFill>
                <a:effectLst/>
                <a:uLnTx/>
                <a:uFillTx/>
              </a:rPr>
              <a:t>%</a:t>
            </a:r>
          </a:p>
        </p:txBody>
      </p:sp>
      <p:sp>
        <p:nvSpPr>
          <p:cNvPr id="10" name="TextBox 9"/>
          <p:cNvSpPr txBox="1"/>
          <p:nvPr/>
        </p:nvSpPr>
        <p:spPr>
          <a:xfrm>
            <a:off x="3534062" y="4844028"/>
            <a:ext cx="4567917"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If I sell your home myself &amp; you purchase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your next home from me. </a:t>
            </a:r>
          </a:p>
        </p:txBody>
      </p:sp>
      <p:sp>
        <p:nvSpPr>
          <p:cNvPr id="11" name="TextBox 10"/>
          <p:cNvSpPr txBox="1"/>
          <p:nvPr/>
        </p:nvSpPr>
        <p:spPr>
          <a:xfrm>
            <a:off x="2819400" y="5629870"/>
            <a:ext cx="1031051"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rPr>
              <a:t>1%</a:t>
            </a:r>
          </a:p>
        </p:txBody>
      </p:sp>
      <p:sp>
        <p:nvSpPr>
          <p:cNvPr id="12" name="TextBox 11"/>
          <p:cNvSpPr txBox="1"/>
          <p:nvPr/>
        </p:nvSpPr>
        <p:spPr>
          <a:xfrm>
            <a:off x="3929519" y="5768369"/>
            <a:ext cx="417018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If at anytime that your home is listed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you find a buyer through your own efforts </a:t>
            </a:r>
          </a:p>
        </p:txBody>
      </p:sp>
      <p:sp>
        <p:nvSpPr>
          <p:cNvPr id="15" name="Freeform 14"/>
          <p:cNvSpPr/>
          <p:nvPr/>
        </p:nvSpPr>
        <p:spPr>
          <a:xfrm>
            <a:off x="1307858" y="4500385"/>
            <a:ext cx="2305316" cy="1285875"/>
          </a:xfrm>
          <a:custGeom>
            <a:avLst/>
            <a:gdLst>
              <a:gd name="connsiteX0" fmla="*/ 1114691 w 2305316"/>
              <a:gd name="connsiteY0" fmla="*/ 66675 h 1285875"/>
              <a:gd name="connsiteX1" fmla="*/ 1057541 w 2305316"/>
              <a:gd name="connsiteY1" fmla="*/ 57150 h 1285875"/>
              <a:gd name="connsiteX2" fmla="*/ 971816 w 2305316"/>
              <a:gd name="connsiteY2" fmla="*/ 38100 h 1285875"/>
              <a:gd name="connsiteX3" fmla="*/ 867041 w 2305316"/>
              <a:gd name="connsiteY3" fmla="*/ 28575 h 1285875"/>
              <a:gd name="connsiteX4" fmla="*/ 838466 w 2305316"/>
              <a:gd name="connsiteY4" fmla="*/ 19050 h 1285875"/>
              <a:gd name="connsiteX5" fmla="*/ 733691 w 2305316"/>
              <a:gd name="connsiteY5" fmla="*/ 0 h 1285875"/>
              <a:gd name="connsiteX6" fmla="*/ 447941 w 2305316"/>
              <a:gd name="connsiteY6" fmla="*/ 9525 h 1285875"/>
              <a:gd name="connsiteX7" fmla="*/ 419366 w 2305316"/>
              <a:gd name="connsiteY7" fmla="*/ 19050 h 1285875"/>
              <a:gd name="connsiteX8" fmla="*/ 381266 w 2305316"/>
              <a:gd name="connsiteY8" fmla="*/ 28575 h 1285875"/>
              <a:gd name="connsiteX9" fmla="*/ 352691 w 2305316"/>
              <a:gd name="connsiteY9" fmla="*/ 47625 h 1285875"/>
              <a:gd name="connsiteX10" fmla="*/ 276491 w 2305316"/>
              <a:gd name="connsiteY10" fmla="*/ 66675 h 1285875"/>
              <a:gd name="connsiteX11" fmla="*/ 247916 w 2305316"/>
              <a:gd name="connsiteY11" fmla="*/ 85725 h 1285875"/>
              <a:gd name="connsiteX12" fmla="*/ 219341 w 2305316"/>
              <a:gd name="connsiteY12" fmla="*/ 95250 h 1285875"/>
              <a:gd name="connsiteX13" fmla="*/ 181241 w 2305316"/>
              <a:gd name="connsiteY13" fmla="*/ 114300 h 1285875"/>
              <a:gd name="connsiteX14" fmla="*/ 162191 w 2305316"/>
              <a:gd name="connsiteY14" fmla="*/ 142875 h 1285875"/>
              <a:gd name="connsiteX15" fmla="*/ 133616 w 2305316"/>
              <a:gd name="connsiteY15" fmla="*/ 152400 h 1285875"/>
              <a:gd name="connsiteX16" fmla="*/ 76466 w 2305316"/>
              <a:gd name="connsiteY16" fmla="*/ 209550 h 1285875"/>
              <a:gd name="connsiteX17" fmla="*/ 57416 w 2305316"/>
              <a:gd name="connsiteY17" fmla="*/ 238125 h 1285875"/>
              <a:gd name="connsiteX18" fmla="*/ 28841 w 2305316"/>
              <a:gd name="connsiteY18" fmla="*/ 295275 h 1285875"/>
              <a:gd name="connsiteX19" fmla="*/ 9791 w 2305316"/>
              <a:gd name="connsiteY19" fmla="*/ 361950 h 1285875"/>
              <a:gd name="connsiteX20" fmla="*/ 266 w 2305316"/>
              <a:gd name="connsiteY20" fmla="*/ 400050 h 1285875"/>
              <a:gd name="connsiteX21" fmla="*/ 19316 w 2305316"/>
              <a:gd name="connsiteY21" fmla="*/ 704850 h 1285875"/>
              <a:gd name="connsiteX22" fmla="*/ 38366 w 2305316"/>
              <a:gd name="connsiteY22" fmla="*/ 762000 h 1285875"/>
              <a:gd name="connsiteX23" fmla="*/ 76466 w 2305316"/>
              <a:gd name="connsiteY23" fmla="*/ 819150 h 1285875"/>
              <a:gd name="connsiteX24" fmla="*/ 124091 w 2305316"/>
              <a:gd name="connsiteY24" fmla="*/ 866775 h 1285875"/>
              <a:gd name="connsiteX25" fmla="*/ 143141 w 2305316"/>
              <a:gd name="connsiteY25" fmla="*/ 895350 h 1285875"/>
              <a:gd name="connsiteX26" fmla="*/ 171716 w 2305316"/>
              <a:gd name="connsiteY26" fmla="*/ 914400 h 1285875"/>
              <a:gd name="connsiteX27" fmla="*/ 209816 w 2305316"/>
              <a:gd name="connsiteY27" fmla="*/ 942975 h 1285875"/>
              <a:gd name="connsiteX28" fmla="*/ 238391 w 2305316"/>
              <a:gd name="connsiteY28" fmla="*/ 971550 h 1285875"/>
              <a:gd name="connsiteX29" fmla="*/ 266966 w 2305316"/>
              <a:gd name="connsiteY29" fmla="*/ 981075 h 1285875"/>
              <a:gd name="connsiteX30" fmla="*/ 295541 w 2305316"/>
              <a:gd name="connsiteY30" fmla="*/ 1000125 h 1285875"/>
              <a:gd name="connsiteX31" fmla="*/ 390791 w 2305316"/>
              <a:gd name="connsiteY31" fmla="*/ 1038225 h 1285875"/>
              <a:gd name="connsiteX32" fmla="*/ 447941 w 2305316"/>
              <a:gd name="connsiteY32" fmla="*/ 1076325 h 1285875"/>
              <a:gd name="connsiteX33" fmla="*/ 476516 w 2305316"/>
              <a:gd name="connsiteY33" fmla="*/ 1095375 h 1285875"/>
              <a:gd name="connsiteX34" fmla="*/ 514616 w 2305316"/>
              <a:gd name="connsiteY34" fmla="*/ 1104900 h 1285875"/>
              <a:gd name="connsiteX35" fmla="*/ 600341 w 2305316"/>
              <a:gd name="connsiteY35" fmla="*/ 1133475 h 1285875"/>
              <a:gd name="connsiteX36" fmla="*/ 628916 w 2305316"/>
              <a:gd name="connsiteY36" fmla="*/ 1143000 h 1285875"/>
              <a:gd name="connsiteX37" fmla="*/ 657491 w 2305316"/>
              <a:gd name="connsiteY37" fmla="*/ 1152525 h 1285875"/>
              <a:gd name="connsiteX38" fmla="*/ 724166 w 2305316"/>
              <a:gd name="connsiteY38" fmla="*/ 1171575 h 1285875"/>
              <a:gd name="connsiteX39" fmla="*/ 762266 w 2305316"/>
              <a:gd name="connsiteY39" fmla="*/ 1181100 h 1285875"/>
              <a:gd name="connsiteX40" fmla="*/ 790841 w 2305316"/>
              <a:gd name="connsiteY40" fmla="*/ 1190625 h 1285875"/>
              <a:gd name="connsiteX41" fmla="*/ 828941 w 2305316"/>
              <a:gd name="connsiteY41" fmla="*/ 1200150 h 1285875"/>
              <a:gd name="connsiteX42" fmla="*/ 886091 w 2305316"/>
              <a:gd name="connsiteY42" fmla="*/ 1219200 h 1285875"/>
              <a:gd name="connsiteX43" fmla="*/ 1000391 w 2305316"/>
              <a:gd name="connsiteY43" fmla="*/ 1238250 h 1285875"/>
              <a:gd name="connsiteX44" fmla="*/ 1067066 w 2305316"/>
              <a:gd name="connsiteY44" fmla="*/ 1257300 h 1285875"/>
              <a:gd name="connsiteX45" fmla="*/ 1095641 w 2305316"/>
              <a:gd name="connsiteY45" fmla="*/ 1266825 h 1285875"/>
              <a:gd name="connsiteX46" fmla="*/ 1219466 w 2305316"/>
              <a:gd name="connsiteY46" fmla="*/ 1285875 h 1285875"/>
              <a:gd name="connsiteX47" fmla="*/ 1609991 w 2305316"/>
              <a:gd name="connsiteY47" fmla="*/ 1257300 h 1285875"/>
              <a:gd name="connsiteX48" fmla="*/ 1657616 w 2305316"/>
              <a:gd name="connsiteY48" fmla="*/ 1247775 h 1285875"/>
              <a:gd name="connsiteX49" fmla="*/ 1810016 w 2305316"/>
              <a:gd name="connsiteY49" fmla="*/ 1228725 h 1285875"/>
              <a:gd name="connsiteX50" fmla="*/ 1838591 w 2305316"/>
              <a:gd name="connsiteY50" fmla="*/ 1219200 h 1285875"/>
              <a:gd name="connsiteX51" fmla="*/ 1943366 w 2305316"/>
              <a:gd name="connsiteY51" fmla="*/ 1200150 h 1285875"/>
              <a:gd name="connsiteX52" fmla="*/ 1981466 w 2305316"/>
              <a:gd name="connsiteY52" fmla="*/ 1181100 h 1285875"/>
              <a:gd name="connsiteX53" fmla="*/ 2057666 w 2305316"/>
              <a:gd name="connsiteY53" fmla="*/ 1162050 h 1285875"/>
              <a:gd name="connsiteX54" fmla="*/ 2114816 w 2305316"/>
              <a:gd name="connsiteY54" fmla="*/ 1123950 h 1285875"/>
              <a:gd name="connsiteX55" fmla="*/ 2219591 w 2305316"/>
              <a:gd name="connsiteY55" fmla="*/ 1047750 h 1285875"/>
              <a:gd name="connsiteX56" fmla="*/ 2238641 w 2305316"/>
              <a:gd name="connsiteY56" fmla="*/ 1019175 h 1285875"/>
              <a:gd name="connsiteX57" fmla="*/ 2286266 w 2305316"/>
              <a:gd name="connsiteY57" fmla="*/ 962025 h 1285875"/>
              <a:gd name="connsiteX58" fmla="*/ 2295791 w 2305316"/>
              <a:gd name="connsiteY58" fmla="*/ 914400 h 1285875"/>
              <a:gd name="connsiteX59" fmla="*/ 2305316 w 2305316"/>
              <a:gd name="connsiteY59" fmla="*/ 885825 h 1285875"/>
              <a:gd name="connsiteX60" fmla="*/ 2286266 w 2305316"/>
              <a:gd name="connsiteY60" fmla="*/ 628650 h 1285875"/>
              <a:gd name="connsiteX61" fmla="*/ 2276741 w 2305316"/>
              <a:gd name="connsiteY61" fmla="*/ 600075 h 1285875"/>
              <a:gd name="connsiteX62" fmla="*/ 2267216 w 2305316"/>
              <a:gd name="connsiteY62" fmla="*/ 561975 h 1285875"/>
              <a:gd name="connsiteX63" fmla="*/ 2229116 w 2305316"/>
              <a:gd name="connsiteY63" fmla="*/ 504825 h 1285875"/>
              <a:gd name="connsiteX64" fmla="*/ 2191016 w 2305316"/>
              <a:gd name="connsiteY64" fmla="*/ 457200 h 1285875"/>
              <a:gd name="connsiteX65" fmla="*/ 2143391 w 2305316"/>
              <a:gd name="connsiteY65" fmla="*/ 409575 h 1285875"/>
              <a:gd name="connsiteX66" fmla="*/ 2114816 w 2305316"/>
              <a:gd name="connsiteY66" fmla="*/ 371475 h 1285875"/>
              <a:gd name="connsiteX67" fmla="*/ 2057666 w 2305316"/>
              <a:gd name="connsiteY67" fmla="*/ 333375 h 1285875"/>
              <a:gd name="connsiteX68" fmla="*/ 1943366 w 2305316"/>
              <a:gd name="connsiteY68" fmla="*/ 266700 h 1285875"/>
              <a:gd name="connsiteX69" fmla="*/ 1914791 w 2305316"/>
              <a:gd name="connsiteY69" fmla="*/ 257175 h 1285875"/>
              <a:gd name="connsiteX70" fmla="*/ 1848116 w 2305316"/>
              <a:gd name="connsiteY70" fmla="*/ 219075 h 1285875"/>
              <a:gd name="connsiteX71" fmla="*/ 1752866 w 2305316"/>
              <a:gd name="connsiteY71" fmla="*/ 190500 h 1285875"/>
              <a:gd name="connsiteX72" fmla="*/ 1695716 w 2305316"/>
              <a:gd name="connsiteY72" fmla="*/ 171450 h 1285875"/>
              <a:gd name="connsiteX73" fmla="*/ 1619516 w 2305316"/>
              <a:gd name="connsiteY73" fmla="*/ 152400 h 1285875"/>
              <a:gd name="connsiteX74" fmla="*/ 1590941 w 2305316"/>
              <a:gd name="connsiteY74" fmla="*/ 133350 h 1285875"/>
              <a:gd name="connsiteX75" fmla="*/ 1505216 w 2305316"/>
              <a:gd name="connsiteY75" fmla="*/ 114300 h 1285875"/>
              <a:gd name="connsiteX76" fmla="*/ 1476641 w 2305316"/>
              <a:gd name="connsiteY76" fmla="*/ 104775 h 1285875"/>
              <a:gd name="connsiteX77" fmla="*/ 1343291 w 2305316"/>
              <a:gd name="connsiteY77" fmla="*/ 85725 h 1285875"/>
              <a:gd name="connsiteX78" fmla="*/ 1314716 w 2305316"/>
              <a:gd name="connsiteY78" fmla="*/ 76200 h 1285875"/>
              <a:gd name="connsiteX79" fmla="*/ 1048016 w 2305316"/>
              <a:gd name="connsiteY79" fmla="*/ 85725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305316" h="1285875">
                <a:moveTo>
                  <a:pt x="1114691" y="66675"/>
                </a:moveTo>
                <a:cubicBezTo>
                  <a:pt x="1095641" y="63500"/>
                  <a:pt x="1076479" y="60938"/>
                  <a:pt x="1057541" y="57150"/>
                </a:cubicBezTo>
                <a:cubicBezTo>
                  <a:pt x="1016754" y="48993"/>
                  <a:pt x="1016177" y="43645"/>
                  <a:pt x="971816" y="38100"/>
                </a:cubicBezTo>
                <a:cubicBezTo>
                  <a:pt x="937018" y="33750"/>
                  <a:pt x="901966" y="31750"/>
                  <a:pt x="867041" y="28575"/>
                </a:cubicBezTo>
                <a:cubicBezTo>
                  <a:pt x="857516" y="25400"/>
                  <a:pt x="848206" y="21485"/>
                  <a:pt x="838466" y="19050"/>
                </a:cubicBezTo>
                <a:cubicBezTo>
                  <a:pt x="811841" y="12394"/>
                  <a:pt x="759167" y="4246"/>
                  <a:pt x="733691" y="0"/>
                </a:cubicBezTo>
                <a:cubicBezTo>
                  <a:pt x="638441" y="3175"/>
                  <a:pt x="543069" y="3760"/>
                  <a:pt x="447941" y="9525"/>
                </a:cubicBezTo>
                <a:cubicBezTo>
                  <a:pt x="437919" y="10132"/>
                  <a:pt x="429020" y="16292"/>
                  <a:pt x="419366" y="19050"/>
                </a:cubicBezTo>
                <a:cubicBezTo>
                  <a:pt x="406779" y="22646"/>
                  <a:pt x="393966" y="25400"/>
                  <a:pt x="381266" y="28575"/>
                </a:cubicBezTo>
                <a:cubicBezTo>
                  <a:pt x="371741" y="34925"/>
                  <a:pt x="363449" y="43713"/>
                  <a:pt x="352691" y="47625"/>
                </a:cubicBezTo>
                <a:cubicBezTo>
                  <a:pt x="328086" y="56572"/>
                  <a:pt x="276491" y="66675"/>
                  <a:pt x="276491" y="66675"/>
                </a:cubicBezTo>
                <a:cubicBezTo>
                  <a:pt x="266966" y="73025"/>
                  <a:pt x="258155" y="80605"/>
                  <a:pt x="247916" y="85725"/>
                </a:cubicBezTo>
                <a:cubicBezTo>
                  <a:pt x="238936" y="90215"/>
                  <a:pt x="228569" y="91295"/>
                  <a:pt x="219341" y="95250"/>
                </a:cubicBezTo>
                <a:cubicBezTo>
                  <a:pt x="206290" y="100843"/>
                  <a:pt x="193941" y="107950"/>
                  <a:pt x="181241" y="114300"/>
                </a:cubicBezTo>
                <a:cubicBezTo>
                  <a:pt x="174891" y="123825"/>
                  <a:pt x="171130" y="135724"/>
                  <a:pt x="162191" y="142875"/>
                </a:cubicBezTo>
                <a:cubicBezTo>
                  <a:pt x="154351" y="149147"/>
                  <a:pt x="141541" y="146236"/>
                  <a:pt x="133616" y="152400"/>
                </a:cubicBezTo>
                <a:cubicBezTo>
                  <a:pt x="112350" y="168940"/>
                  <a:pt x="91410" y="187134"/>
                  <a:pt x="76466" y="209550"/>
                </a:cubicBezTo>
                <a:cubicBezTo>
                  <a:pt x="70116" y="219075"/>
                  <a:pt x="62536" y="227886"/>
                  <a:pt x="57416" y="238125"/>
                </a:cubicBezTo>
                <a:cubicBezTo>
                  <a:pt x="17981" y="316995"/>
                  <a:pt x="83436" y="213383"/>
                  <a:pt x="28841" y="295275"/>
                </a:cubicBezTo>
                <a:cubicBezTo>
                  <a:pt x="-936" y="414382"/>
                  <a:pt x="37120" y="266297"/>
                  <a:pt x="9791" y="361950"/>
                </a:cubicBezTo>
                <a:cubicBezTo>
                  <a:pt x="6195" y="374537"/>
                  <a:pt x="3441" y="387350"/>
                  <a:pt x="266" y="400050"/>
                </a:cubicBezTo>
                <a:cubicBezTo>
                  <a:pt x="4546" y="519903"/>
                  <a:pt x="-10944" y="603985"/>
                  <a:pt x="19316" y="704850"/>
                </a:cubicBezTo>
                <a:cubicBezTo>
                  <a:pt x="25086" y="724084"/>
                  <a:pt x="27227" y="745292"/>
                  <a:pt x="38366" y="762000"/>
                </a:cubicBezTo>
                <a:lnTo>
                  <a:pt x="76466" y="819150"/>
                </a:lnTo>
                <a:cubicBezTo>
                  <a:pt x="101866" y="857250"/>
                  <a:pt x="85991" y="841375"/>
                  <a:pt x="124091" y="866775"/>
                </a:cubicBezTo>
                <a:cubicBezTo>
                  <a:pt x="130441" y="876300"/>
                  <a:pt x="135046" y="887255"/>
                  <a:pt x="143141" y="895350"/>
                </a:cubicBezTo>
                <a:cubicBezTo>
                  <a:pt x="151236" y="903445"/>
                  <a:pt x="162401" y="907746"/>
                  <a:pt x="171716" y="914400"/>
                </a:cubicBezTo>
                <a:cubicBezTo>
                  <a:pt x="184634" y="923627"/>
                  <a:pt x="197763" y="932644"/>
                  <a:pt x="209816" y="942975"/>
                </a:cubicBezTo>
                <a:cubicBezTo>
                  <a:pt x="220043" y="951741"/>
                  <a:pt x="227183" y="964078"/>
                  <a:pt x="238391" y="971550"/>
                </a:cubicBezTo>
                <a:cubicBezTo>
                  <a:pt x="246745" y="977119"/>
                  <a:pt x="257986" y="976585"/>
                  <a:pt x="266966" y="981075"/>
                </a:cubicBezTo>
                <a:cubicBezTo>
                  <a:pt x="277205" y="986195"/>
                  <a:pt x="285019" y="995616"/>
                  <a:pt x="295541" y="1000125"/>
                </a:cubicBezTo>
                <a:cubicBezTo>
                  <a:pt x="399317" y="1044601"/>
                  <a:pt x="248696" y="955336"/>
                  <a:pt x="390791" y="1038225"/>
                </a:cubicBezTo>
                <a:cubicBezTo>
                  <a:pt x="410567" y="1049761"/>
                  <a:pt x="428891" y="1063625"/>
                  <a:pt x="447941" y="1076325"/>
                </a:cubicBezTo>
                <a:cubicBezTo>
                  <a:pt x="457466" y="1082675"/>
                  <a:pt x="465410" y="1092599"/>
                  <a:pt x="476516" y="1095375"/>
                </a:cubicBezTo>
                <a:cubicBezTo>
                  <a:pt x="489216" y="1098550"/>
                  <a:pt x="502077" y="1101138"/>
                  <a:pt x="514616" y="1104900"/>
                </a:cubicBezTo>
                <a:lnTo>
                  <a:pt x="600341" y="1133475"/>
                </a:lnTo>
                <a:lnTo>
                  <a:pt x="628916" y="1143000"/>
                </a:lnTo>
                <a:cubicBezTo>
                  <a:pt x="638441" y="1146175"/>
                  <a:pt x="647751" y="1150090"/>
                  <a:pt x="657491" y="1152525"/>
                </a:cubicBezTo>
                <a:cubicBezTo>
                  <a:pt x="776598" y="1182302"/>
                  <a:pt x="628513" y="1144246"/>
                  <a:pt x="724166" y="1171575"/>
                </a:cubicBezTo>
                <a:cubicBezTo>
                  <a:pt x="736753" y="1175171"/>
                  <a:pt x="749679" y="1177504"/>
                  <a:pt x="762266" y="1181100"/>
                </a:cubicBezTo>
                <a:cubicBezTo>
                  <a:pt x="771920" y="1183858"/>
                  <a:pt x="781187" y="1187867"/>
                  <a:pt x="790841" y="1190625"/>
                </a:cubicBezTo>
                <a:cubicBezTo>
                  <a:pt x="803428" y="1194221"/>
                  <a:pt x="816402" y="1196388"/>
                  <a:pt x="828941" y="1200150"/>
                </a:cubicBezTo>
                <a:cubicBezTo>
                  <a:pt x="848175" y="1205920"/>
                  <a:pt x="866284" y="1215899"/>
                  <a:pt x="886091" y="1219200"/>
                </a:cubicBezTo>
                <a:cubicBezTo>
                  <a:pt x="924191" y="1225550"/>
                  <a:pt x="963748" y="1226036"/>
                  <a:pt x="1000391" y="1238250"/>
                </a:cubicBezTo>
                <a:cubicBezTo>
                  <a:pt x="1068904" y="1261088"/>
                  <a:pt x="983345" y="1233380"/>
                  <a:pt x="1067066" y="1257300"/>
                </a:cubicBezTo>
                <a:cubicBezTo>
                  <a:pt x="1076720" y="1260058"/>
                  <a:pt x="1085901" y="1264390"/>
                  <a:pt x="1095641" y="1266825"/>
                </a:cubicBezTo>
                <a:cubicBezTo>
                  <a:pt x="1139276" y="1277734"/>
                  <a:pt x="1173197" y="1280091"/>
                  <a:pt x="1219466" y="1285875"/>
                </a:cubicBezTo>
                <a:cubicBezTo>
                  <a:pt x="1319776" y="1281514"/>
                  <a:pt x="1504517" y="1278395"/>
                  <a:pt x="1609991" y="1257300"/>
                </a:cubicBezTo>
                <a:cubicBezTo>
                  <a:pt x="1625866" y="1254125"/>
                  <a:pt x="1641589" y="1250065"/>
                  <a:pt x="1657616" y="1247775"/>
                </a:cubicBezTo>
                <a:cubicBezTo>
                  <a:pt x="1708297" y="1240535"/>
                  <a:pt x="1810016" y="1228725"/>
                  <a:pt x="1810016" y="1228725"/>
                </a:cubicBezTo>
                <a:cubicBezTo>
                  <a:pt x="1819541" y="1225550"/>
                  <a:pt x="1828851" y="1221635"/>
                  <a:pt x="1838591" y="1219200"/>
                </a:cubicBezTo>
                <a:cubicBezTo>
                  <a:pt x="1865216" y="1212544"/>
                  <a:pt x="1917890" y="1204396"/>
                  <a:pt x="1943366" y="1200150"/>
                </a:cubicBezTo>
                <a:cubicBezTo>
                  <a:pt x="1956066" y="1193800"/>
                  <a:pt x="1967996" y="1185590"/>
                  <a:pt x="1981466" y="1181100"/>
                </a:cubicBezTo>
                <a:cubicBezTo>
                  <a:pt x="2006304" y="1172821"/>
                  <a:pt x="2057666" y="1162050"/>
                  <a:pt x="2057666" y="1162050"/>
                </a:cubicBezTo>
                <a:lnTo>
                  <a:pt x="2114816" y="1123950"/>
                </a:lnTo>
                <a:cubicBezTo>
                  <a:pt x="2142110" y="1105754"/>
                  <a:pt x="2211055" y="1060554"/>
                  <a:pt x="2219591" y="1047750"/>
                </a:cubicBezTo>
                <a:cubicBezTo>
                  <a:pt x="2225941" y="1038225"/>
                  <a:pt x="2231312" y="1027969"/>
                  <a:pt x="2238641" y="1019175"/>
                </a:cubicBezTo>
                <a:cubicBezTo>
                  <a:pt x="2299757" y="945836"/>
                  <a:pt x="2238968" y="1032971"/>
                  <a:pt x="2286266" y="962025"/>
                </a:cubicBezTo>
                <a:cubicBezTo>
                  <a:pt x="2289441" y="946150"/>
                  <a:pt x="2291864" y="930106"/>
                  <a:pt x="2295791" y="914400"/>
                </a:cubicBezTo>
                <a:cubicBezTo>
                  <a:pt x="2298226" y="904660"/>
                  <a:pt x="2305316" y="895865"/>
                  <a:pt x="2305316" y="885825"/>
                </a:cubicBezTo>
                <a:cubicBezTo>
                  <a:pt x="2305316" y="819780"/>
                  <a:pt x="2303743" y="707297"/>
                  <a:pt x="2286266" y="628650"/>
                </a:cubicBezTo>
                <a:cubicBezTo>
                  <a:pt x="2284088" y="618849"/>
                  <a:pt x="2279499" y="609729"/>
                  <a:pt x="2276741" y="600075"/>
                </a:cubicBezTo>
                <a:cubicBezTo>
                  <a:pt x="2273145" y="587488"/>
                  <a:pt x="2273070" y="573684"/>
                  <a:pt x="2267216" y="561975"/>
                </a:cubicBezTo>
                <a:cubicBezTo>
                  <a:pt x="2256977" y="541497"/>
                  <a:pt x="2236356" y="526545"/>
                  <a:pt x="2229116" y="504825"/>
                </a:cubicBezTo>
                <a:cubicBezTo>
                  <a:pt x="2215971" y="465390"/>
                  <a:pt x="2227945" y="481819"/>
                  <a:pt x="2191016" y="457200"/>
                </a:cubicBezTo>
                <a:cubicBezTo>
                  <a:pt x="2140216" y="381000"/>
                  <a:pt x="2206891" y="473075"/>
                  <a:pt x="2143391" y="409575"/>
                </a:cubicBezTo>
                <a:cubicBezTo>
                  <a:pt x="2132166" y="398350"/>
                  <a:pt x="2126681" y="382022"/>
                  <a:pt x="2114816" y="371475"/>
                </a:cubicBezTo>
                <a:cubicBezTo>
                  <a:pt x="2097704" y="356264"/>
                  <a:pt x="2075982" y="347112"/>
                  <a:pt x="2057666" y="333375"/>
                </a:cubicBezTo>
                <a:cubicBezTo>
                  <a:pt x="2017061" y="302922"/>
                  <a:pt x="1997605" y="284780"/>
                  <a:pt x="1943366" y="266700"/>
                </a:cubicBezTo>
                <a:cubicBezTo>
                  <a:pt x="1933841" y="263525"/>
                  <a:pt x="1923771" y="261665"/>
                  <a:pt x="1914791" y="257175"/>
                </a:cubicBezTo>
                <a:cubicBezTo>
                  <a:pt x="1846058" y="222809"/>
                  <a:pt x="1931611" y="252473"/>
                  <a:pt x="1848116" y="219075"/>
                </a:cubicBezTo>
                <a:cubicBezTo>
                  <a:pt x="1780764" y="192134"/>
                  <a:pt x="1809002" y="207341"/>
                  <a:pt x="1752866" y="190500"/>
                </a:cubicBezTo>
                <a:cubicBezTo>
                  <a:pt x="1733632" y="184730"/>
                  <a:pt x="1715197" y="176320"/>
                  <a:pt x="1695716" y="171450"/>
                </a:cubicBezTo>
                <a:lnTo>
                  <a:pt x="1619516" y="152400"/>
                </a:lnTo>
                <a:cubicBezTo>
                  <a:pt x="1609991" y="146050"/>
                  <a:pt x="1601180" y="138470"/>
                  <a:pt x="1590941" y="133350"/>
                </a:cubicBezTo>
                <a:cubicBezTo>
                  <a:pt x="1565210" y="120485"/>
                  <a:pt x="1531556" y="120153"/>
                  <a:pt x="1505216" y="114300"/>
                </a:cubicBezTo>
                <a:cubicBezTo>
                  <a:pt x="1495415" y="112122"/>
                  <a:pt x="1486519" y="106571"/>
                  <a:pt x="1476641" y="104775"/>
                </a:cubicBezTo>
                <a:cubicBezTo>
                  <a:pt x="1397342" y="90357"/>
                  <a:pt x="1413570" y="101343"/>
                  <a:pt x="1343291" y="85725"/>
                </a:cubicBezTo>
                <a:cubicBezTo>
                  <a:pt x="1333490" y="83547"/>
                  <a:pt x="1324241" y="79375"/>
                  <a:pt x="1314716" y="76200"/>
                </a:cubicBezTo>
                <a:cubicBezTo>
                  <a:pt x="1067074" y="86106"/>
                  <a:pt x="1156029" y="85725"/>
                  <a:pt x="1048016" y="857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Multiply 15"/>
          <p:cNvSpPr/>
          <p:nvPr/>
        </p:nvSpPr>
        <p:spPr>
          <a:xfrm>
            <a:off x="2276021" y="1712493"/>
            <a:ext cx="1700366" cy="1140246"/>
          </a:xfrm>
          <a:prstGeom prst="mathMultiply">
            <a:avLst>
              <a:gd name="adj1" fmla="val 34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5841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665" y="-3842"/>
            <a:ext cx="5334000" cy="6861842"/>
          </a:xfrm>
          <a:prstGeom prst="rect">
            <a:avLst/>
          </a:prstGeom>
        </p:spPr>
      </p:pic>
      <p:sp>
        <p:nvSpPr>
          <p:cNvPr id="3" name="TextBox 2"/>
          <p:cNvSpPr txBox="1"/>
          <p:nvPr/>
        </p:nvSpPr>
        <p:spPr>
          <a:xfrm>
            <a:off x="2438400" y="2209800"/>
            <a:ext cx="106150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rPr>
              <a:t>$229,900</a:t>
            </a:r>
          </a:p>
        </p:txBody>
      </p:sp>
      <p:sp>
        <p:nvSpPr>
          <p:cNvPr id="4" name="TextBox 3"/>
          <p:cNvSpPr txBox="1"/>
          <p:nvPr/>
        </p:nvSpPr>
        <p:spPr>
          <a:xfrm>
            <a:off x="2438400" y="2579132"/>
            <a:ext cx="106150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rPr>
              <a:t>$150,000</a:t>
            </a:r>
          </a:p>
        </p:txBody>
      </p:sp>
      <p:sp>
        <p:nvSpPr>
          <p:cNvPr id="5" name="TextBox 4"/>
          <p:cNvSpPr txBox="1"/>
          <p:nvPr/>
        </p:nvSpPr>
        <p:spPr>
          <a:xfrm>
            <a:off x="2590798" y="4552025"/>
            <a:ext cx="1061509"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rPr>
              <a:t>$166,392</a:t>
            </a:r>
          </a:p>
        </p:txBody>
      </p:sp>
      <p:sp>
        <p:nvSpPr>
          <p:cNvPr id="6" name="TextBox 5"/>
          <p:cNvSpPr txBox="1"/>
          <p:nvPr/>
        </p:nvSpPr>
        <p:spPr>
          <a:xfrm>
            <a:off x="2732665" y="3580967"/>
            <a:ext cx="77777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70C0"/>
                </a:solidFill>
                <a:effectLst/>
                <a:uLnTx/>
                <a:uFillTx/>
              </a:rPr>
              <a:t>$13,794</a:t>
            </a:r>
          </a:p>
        </p:txBody>
      </p:sp>
      <p:sp>
        <p:nvSpPr>
          <p:cNvPr id="7" name="TextBox 6"/>
          <p:cNvSpPr txBox="1"/>
          <p:nvPr/>
        </p:nvSpPr>
        <p:spPr>
          <a:xfrm>
            <a:off x="2858387" y="3427079"/>
            <a:ext cx="64152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70C0"/>
                </a:solidFill>
                <a:effectLst/>
                <a:uLnTx/>
                <a:uFillTx/>
              </a:rPr>
              <a:t>$1603</a:t>
            </a:r>
          </a:p>
        </p:txBody>
      </p:sp>
      <p:sp>
        <p:nvSpPr>
          <p:cNvPr id="8" name="TextBox 7"/>
          <p:cNvSpPr txBox="1"/>
          <p:nvPr/>
        </p:nvSpPr>
        <p:spPr>
          <a:xfrm>
            <a:off x="2950411" y="3734855"/>
            <a:ext cx="63098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70C0"/>
                </a:solidFill>
                <a:effectLst/>
                <a:uLnTx/>
                <a:uFillTx/>
              </a:rPr>
              <a:t>$495</a:t>
            </a:r>
          </a:p>
        </p:txBody>
      </p:sp>
      <p:sp>
        <p:nvSpPr>
          <p:cNvPr id="9" name="TextBox 8"/>
          <p:cNvSpPr txBox="1"/>
          <p:nvPr/>
        </p:nvSpPr>
        <p:spPr>
          <a:xfrm>
            <a:off x="2590798" y="5209834"/>
            <a:ext cx="1170408" cy="954107"/>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B050"/>
                </a:solidFill>
                <a:effectLst/>
                <a:uLnTx/>
                <a:uFillTx/>
              </a:rPr>
              <a:t>$63,508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B050"/>
                </a:solidFill>
                <a:effectLst/>
                <a:uLnTx/>
                <a:uFillTx/>
              </a:rPr>
              <a:t>$65,807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B050"/>
                </a:solidFill>
                <a:effectLst/>
                <a:uLnTx/>
                <a:uFillTx/>
              </a:rPr>
              <a:t>$66,382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B050"/>
                </a:solidFill>
                <a:effectLst/>
                <a:uLnTx/>
                <a:uFillTx/>
              </a:rPr>
              <a:t>$68,681</a:t>
            </a:r>
          </a:p>
        </p:txBody>
      </p:sp>
      <p:sp>
        <p:nvSpPr>
          <p:cNvPr id="10" name="Rectangular Callout 9"/>
          <p:cNvSpPr/>
          <p:nvPr/>
        </p:nvSpPr>
        <p:spPr>
          <a:xfrm>
            <a:off x="4495800" y="2063856"/>
            <a:ext cx="4267200" cy="2819401"/>
          </a:xfrm>
          <a:prstGeom prst="wedgeRectCallout">
            <a:avLst>
              <a:gd name="adj1" fmla="val -76637"/>
              <a:gd name="adj2" fmla="val 78378"/>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F6FC6"/>
                </a:solidFill>
                <a:effectLst/>
                <a:uLnTx/>
                <a:uFillTx/>
              </a:rPr>
              <a:t>$65,807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D69B"/>
                </a:solidFill>
                <a:effectLst/>
                <a:uLnTx/>
                <a:uFillTx/>
              </a:rPr>
              <a:t> 		$350,000 purchase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D69B"/>
                </a:solidFill>
                <a:effectLst/>
                <a:uLnTx/>
                <a:uFillTx/>
              </a:rPr>
              <a:t>	              $12,250 down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D69B"/>
                </a:solidFill>
                <a:effectLst/>
                <a:uLnTx/>
                <a:uFillTx/>
              </a:rPr>
              <a:t>  	       $10,500 cc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D69B"/>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D69B"/>
                </a:solidFill>
                <a:effectLst/>
                <a:uLnTx/>
                <a:uFillTx/>
              </a:rPr>
              <a:t>	FHA Loan $836.03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D69B"/>
                </a:solidFill>
                <a:effectLst/>
                <a:uLnTx/>
                <a:uFillTx/>
              </a:rPr>
              <a:t>                Mo. Taxes $258.00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D69B"/>
                </a:solidFill>
                <a:effectLst/>
                <a:uLnTx/>
                <a:uFillTx/>
              </a:rPr>
              <a:t>	</a:t>
            </a:r>
            <a:r>
              <a:rPr kumimoji="0" lang="en-US" sz="1800" b="0" i="0" u="sng" strike="noStrike" kern="0" cap="none" spc="0" normalizeH="0" baseline="0" noProof="0" dirty="0">
                <a:ln>
                  <a:noFill/>
                </a:ln>
                <a:solidFill>
                  <a:srgbClr val="00D69B"/>
                </a:solidFill>
                <a:effectLst/>
                <a:uLnTx/>
                <a:uFillTx/>
              </a:rPr>
              <a:t>  Mo. Ins  $250.00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D69B"/>
                </a:solidFill>
                <a:effectLst/>
                <a:uLnTx/>
                <a:uFillTx/>
              </a:rPr>
              <a:t>		</a:t>
            </a:r>
            <a:r>
              <a:rPr kumimoji="0" lang="en-US" sz="1800" b="0" i="0" u="none" strike="noStrike" kern="0" cap="none" spc="0" normalizeH="0" baseline="0" noProof="0" dirty="0">
                <a:ln>
                  <a:noFill/>
                </a:ln>
                <a:solidFill>
                  <a:srgbClr val="0F6FC6"/>
                </a:solidFill>
                <a:effectLst/>
                <a:uLnTx/>
                <a:uFillTx/>
              </a:rPr>
              <a:t>$1344.03</a:t>
            </a:r>
          </a:p>
        </p:txBody>
      </p:sp>
      <p:pic>
        <p:nvPicPr>
          <p:cNvPr id="1026" name="Picture 2" descr="http://photos2.zillowstatic.com/p_f/ISdcml1qx3qtsv0000000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81000"/>
            <a:ext cx="2355850" cy="16311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248400" y="1676400"/>
            <a:ext cx="143821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$329,900 4/3</a:t>
            </a:r>
          </a:p>
        </p:txBody>
      </p:sp>
      <p:pic>
        <p:nvPicPr>
          <p:cNvPr id="1028" name="Picture 4" descr="http://photos3.zillowstatic.com/p_f/IStoewrgfxiu3c1000000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883257"/>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291293" y="6352250"/>
            <a:ext cx="143821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$349,900 5/4</a:t>
            </a:r>
          </a:p>
        </p:txBody>
      </p:sp>
      <p:sp>
        <p:nvSpPr>
          <p:cNvPr id="13" name="32-Point Star 12"/>
          <p:cNvSpPr/>
          <p:nvPr/>
        </p:nvSpPr>
        <p:spPr>
          <a:xfrm>
            <a:off x="4182102" y="3525944"/>
            <a:ext cx="1580523" cy="1514475"/>
          </a:xfrm>
          <a:prstGeom prst="star32">
            <a:avLst/>
          </a:prstGeom>
          <a:solidFill>
            <a:srgbClr val="0F6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D69B"/>
                </a:solidFill>
                <a:effectLst/>
                <a:uLnTx/>
                <a:uFillTx/>
              </a:rPr>
              <a:t>$43k</a:t>
            </a:r>
          </a:p>
        </p:txBody>
      </p:sp>
      <p:sp>
        <p:nvSpPr>
          <p:cNvPr id="11" name="Rectangle 10"/>
          <p:cNvSpPr/>
          <p:nvPr/>
        </p:nvSpPr>
        <p:spPr>
          <a:xfrm>
            <a:off x="3439486" y="75501"/>
            <a:ext cx="1778466" cy="847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Your Logo Here</a:t>
            </a:r>
          </a:p>
        </p:txBody>
      </p:sp>
    </p:spTree>
    <p:extLst>
      <p:ext uri="{BB962C8B-B14F-4D97-AF65-F5344CB8AC3E}">
        <p14:creationId xmlns:p14="http://schemas.microsoft.com/office/powerpoint/2010/main" val="144501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500"/>
                                        <p:tgtEl>
                                          <p:spTgt spid="10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28"/>
                                        </p:tgtEl>
                                        <p:attrNameLst>
                                          <p:attrName>style.visibility</p:attrName>
                                        </p:attrNameLst>
                                      </p:cBhvr>
                                      <p:to>
                                        <p:strVal val="visible"/>
                                      </p:to>
                                    </p:set>
                                    <p:animEffect transition="in" filter="fade">
                                      <p:cBhvr>
                                        <p:cTn id="50" dur="500"/>
                                        <p:tgtEl>
                                          <p:spTgt spid="10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80">
                                          <p:stCondLst>
                                            <p:cond delay="0"/>
                                          </p:stCondLst>
                                        </p:cTn>
                                        <p:tgtEl>
                                          <p:spTgt spid="13"/>
                                        </p:tgtEl>
                                      </p:cBhvr>
                                    </p:animEffect>
                                    <p:anim calcmode="lin" valueType="num">
                                      <p:cBhvr>
                                        <p:cTn id="6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9" dur="26">
                                          <p:stCondLst>
                                            <p:cond delay="650"/>
                                          </p:stCondLst>
                                        </p:cTn>
                                        <p:tgtEl>
                                          <p:spTgt spid="13"/>
                                        </p:tgtEl>
                                      </p:cBhvr>
                                      <p:to x="100000" y="60000"/>
                                    </p:animScale>
                                    <p:animScale>
                                      <p:cBhvr>
                                        <p:cTn id="70" dur="166" decel="50000">
                                          <p:stCondLst>
                                            <p:cond delay="676"/>
                                          </p:stCondLst>
                                        </p:cTn>
                                        <p:tgtEl>
                                          <p:spTgt spid="13"/>
                                        </p:tgtEl>
                                      </p:cBhvr>
                                      <p:to x="100000" y="100000"/>
                                    </p:animScale>
                                    <p:animScale>
                                      <p:cBhvr>
                                        <p:cTn id="71" dur="26">
                                          <p:stCondLst>
                                            <p:cond delay="1312"/>
                                          </p:stCondLst>
                                        </p:cTn>
                                        <p:tgtEl>
                                          <p:spTgt spid="13"/>
                                        </p:tgtEl>
                                      </p:cBhvr>
                                      <p:to x="100000" y="80000"/>
                                    </p:animScale>
                                    <p:animScale>
                                      <p:cBhvr>
                                        <p:cTn id="72" dur="166" decel="50000">
                                          <p:stCondLst>
                                            <p:cond delay="1338"/>
                                          </p:stCondLst>
                                        </p:cTn>
                                        <p:tgtEl>
                                          <p:spTgt spid="13"/>
                                        </p:tgtEl>
                                      </p:cBhvr>
                                      <p:to x="100000" y="100000"/>
                                    </p:animScale>
                                    <p:animScale>
                                      <p:cBhvr>
                                        <p:cTn id="73" dur="26">
                                          <p:stCondLst>
                                            <p:cond delay="1642"/>
                                          </p:stCondLst>
                                        </p:cTn>
                                        <p:tgtEl>
                                          <p:spTgt spid="13"/>
                                        </p:tgtEl>
                                      </p:cBhvr>
                                      <p:to x="100000" y="90000"/>
                                    </p:animScale>
                                    <p:animScale>
                                      <p:cBhvr>
                                        <p:cTn id="74" dur="166" decel="50000">
                                          <p:stCondLst>
                                            <p:cond delay="1668"/>
                                          </p:stCondLst>
                                        </p:cTn>
                                        <p:tgtEl>
                                          <p:spTgt spid="13"/>
                                        </p:tgtEl>
                                      </p:cBhvr>
                                      <p:to x="100000" y="100000"/>
                                    </p:animScale>
                                    <p:animScale>
                                      <p:cBhvr>
                                        <p:cTn id="75" dur="26">
                                          <p:stCondLst>
                                            <p:cond delay="1808"/>
                                          </p:stCondLst>
                                        </p:cTn>
                                        <p:tgtEl>
                                          <p:spTgt spid="13"/>
                                        </p:tgtEl>
                                      </p:cBhvr>
                                      <p:to x="100000" y="95000"/>
                                    </p:animScale>
                                    <p:animScale>
                                      <p:cBhvr>
                                        <p:cTn id="7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7" grpId="0"/>
      <p:bldP spid="8" grpId="0"/>
      <p:bldP spid="9" grpId="0" animBg="1"/>
      <p:bldP spid="10" grpId="0" animBg="1"/>
      <p:bldP spid="12" grpId="0"/>
      <p:bldP spid="15"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05400" y="3682901"/>
            <a:ext cx="2971800" cy="2184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TextBox 1"/>
          <p:cNvSpPr txBox="1"/>
          <p:nvPr/>
        </p:nvSpPr>
        <p:spPr>
          <a:xfrm>
            <a:off x="838200" y="1066800"/>
            <a:ext cx="7530459" cy="26161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rPr>
              <a:t>Presentation Skills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2060"/>
              </a:solidFill>
              <a:effectLst/>
              <a:uLnTx/>
              <a:uFillTx/>
            </a:endParaRP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0" cap="none" spc="0" normalizeH="0" baseline="0" noProof="0" dirty="0">
                <a:ln>
                  <a:noFill/>
                </a:ln>
                <a:solidFill>
                  <a:srgbClr val="002060"/>
                </a:solidFill>
                <a:effectLst/>
                <a:uLnTx/>
                <a:uFillTx/>
              </a:rPr>
              <a:t>An Elite Listing Agent Pricing Matrix</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0" cap="none" spc="0" normalizeH="0" baseline="0" noProof="0" dirty="0">
                <a:ln>
                  <a:noFill/>
                </a:ln>
                <a:solidFill>
                  <a:srgbClr val="002060"/>
                </a:solidFill>
                <a:effectLst/>
                <a:uLnTx/>
                <a:uFillTx/>
              </a:rPr>
              <a:t>An Elite Listing Agent Commission Matrix</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a:blip r:embed="rId2"/>
          <a:stretch>
            <a:fillRect/>
          </a:stretch>
        </p:blipFill>
        <p:spPr>
          <a:xfrm>
            <a:off x="1143000" y="3505200"/>
            <a:ext cx="3276600" cy="2578780"/>
          </a:xfrm>
          <a:prstGeom prst="rect">
            <a:avLst/>
          </a:prstGeom>
        </p:spPr>
      </p:pic>
      <p:sp>
        <p:nvSpPr>
          <p:cNvPr id="4" name="TextBox 3"/>
          <p:cNvSpPr txBox="1"/>
          <p:nvPr/>
        </p:nvSpPr>
        <p:spPr>
          <a:xfrm>
            <a:off x="5410200" y="4317536"/>
            <a:ext cx="2305246" cy="954107"/>
          </a:xfrm>
          <a:prstGeom prst="rect">
            <a:avLst/>
          </a:prstGeom>
          <a:solidFill>
            <a:srgbClr val="0F6FC6"/>
          </a:solidFill>
          <a:ln>
            <a:solidFill>
              <a:srgbClr val="002060"/>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How to get 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every time!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5588680"/>
            <a:ext cx="495300" cy="495300"/>
          </a:xfrm>
          <a:prstGeom prst="rect">
            <a:avLst/>
          </a:prstGeom>
          <a:solidFill>
            <a:schemeClr val="bg1"/>
          </a:solidFill>
        </p:spPr>
      </p:pic>
      <p:sp>
        <p:nvSpPr>
          <p:cNvPr id="7" name="Rectangle 6"/>
          <p:cNvSpPr/>
          <p:nvPr/>
        </p:nvSpPr>
        <p:spPr>
          <a:xfrm>
            <a:off x="3352800" y="5588680"/>
            <a:ext cx="495300" cy="495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Your </a:t>
            </a:r>
            <a:r>
              <a:rPr lang="en-US" sz="700" dirty="0">
                <a:solidFill>
                  <a:schemeClr val="tx1"/>
                </a:solidFill>
              </a:rPr>
              <a:t>Logo Here</a:t>
            </a:r>
            <a:r>
              <a:rPr lang="en-US" sz="1000" dirty="0">
                <a:solidFill>
                  <a:schemeClr val="tx1"/>
                </a:solidFill>
              </a:rPr>
              <a:t> </a:t>
            </a:r>
          </a:p>
        </p:txBody>
      </p:sp>
    </p:spTree>
    <p:extLst>
      <p:ext uri="{BB962C8B-B14F-4D97-AF65-F5344CB8AC3E}">
        <p14:creationId xmlns:p14="http://schemas.microsoft.com/office/powerpoint/2010/main" val="3327550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2908" y="202366"/>
            <a:ext cx="8839200" cy="6561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kern="0" dirty="0">
                <a:solidFill>
                  <a:schemeClr val="tx1"/>
                </a:solidFill>
                <a:latin typeface="Calibri"/>
              </a:rPr>
              <a:t>If you wish to continue to Week 5</a:t>
            </a:r>
          </a:p>
          <a:p>
            <a:pPr lvl="0" algn="ctr">
              <a:defRPr/>
            </a:pPr>
            <a:endParaRPr lang="en-US" sz="2800" kern="0" dirty="0">
              <a:solidFill>
                <a:schemeClr val="tx1"/>
              </a:solidFill>
              <a:latin typeface="Calibri"/>
            </a:endParaRPr>
          </a:p>
          <a:p>
            <a:pPr lvl="0" algn="ctr">
              <a:defRPr/>
            </a:pPr>
            <a:r>
              <a:rPr lang="en-US" sz="2800" kern="0" dirty="0">
                <a:solidFill>
                  <a:schemeClr val="tx1"/>
                </a:solidFill>
                <a:latin typeface="Calibri"/>
              </a:rPr>
              <a:t>Submit your final Source of Business Chart</a:t>
            </a:r>
          </a:p>
          <a:p>
            <a:pPr lvl="0" algn="ctr">
              <a:defRPr/>
            </a:pPr>
            <a:endParaRPr lang="en-US" sz="2800" kern="0" dirty="0">
              <a:solidFill>
                <a:schemeClr val="tx1"/>
              </a:solidFill>
              <a:latin typeface="Calibri"/>
            </a:endParaRPr>
          </a:p>
          <a:p>
            <a:pPr lvl="0" algn="ctr">
              <a:defRPr/>
            </a:pPr>
            <a:r>
              <a:rPr lang="en-US" sz="3600" kern="0" dirty="0">
                <a:solidFill>
                  <a:srgbClr val="FFFF00"/>
                </a:solidFill>
                <a:latin typeface="Calibri"/>
              </a:rPr>
              <a:t>ROLE PLAY with 3 different people</a:t>
            </a:r>
          </a:p>
          <a:p>
            <a:pPr lvl="0" algn="ctr">
              <a:defRPr/>
            </a:pPr>
            <a:r>
              <a:rPr lang="en-US" sz="3600" kern="0" dirty="0">
                <a:solidFill>
                  <a:srgbClr val="FFFF00"/>
                </a:solidFill>
                <a:latin typeface="Calibri"/>
              </a:rPr>
              <a:t>your own version of </a:t>
            </a:r>
          </a:p>
          <a:p>
            <a:pPr lvl="0" algn="ctr">
              <a:defRPr/>
            </a:pPr>
            <a:r>
              <a:rPr lang="en-US" sz="2800" kern="0" dirty="0">
                <a:solidFill>
                  <a:schemeClr val="tx1"/>
                </a:solidFill>
                <a:latin typeface="Calibri"/>
              </a:rPr>
              <a:t>Pricing &amp; Commission Presentation</a:t>
            </a:r>
          </a:p>
          <a:p>
            <a:pPr lvl="0" algn="ctr">
              <a:defRPr/>
            </a:pPr>
            <a:endParaRPr lang="en-US" sz="2800" kern="0" dirty="0">
              <a:solidFill>
                <a:schemeClr val="tx1"/>
              </a:solidFill>
              <a:latin typeface="Calibri"/>
            </a:endParaRPr>
          </a:p>
          <a:p>
            <a:pPr lvl="0" algn="ctr">
              <a:defRPr/>
            </a:pPr>
            <a:r>
              <a:rPr lang="en-US" sz="2800" kern="0" dirty="0">
                <a:solidFill>
                  <a:schemeClr val="tx1"/>
                </a:solidFill>
                <a:latin typeface="Calibri"/>
              </a:rPr>
              <a:t>Send me an email of how it went!!!</a:t>
            </a:r>
          </a:p>
          <a:p>
            <a:pPr lvl="0" algn="ctr">
              <a:defRPr/>
            </a:pPr>
            <a:endParaRPr lang="en-US" sz="2800" kern="0" dirty="0">
              <a:solidFill>
                <a:sysClr val="windowText" lastClr="000000"/>
              </a:solidFill>
              <a:latin typeface="Calibri"/>
              <a:hlinkClick r:id="rId2"/>
            </a:endParaRPr>
          </a:p>
          <a:p>
            <a:pPr lvl="0" algn="ctr">
              <a:defRPr/>
            </a:pPr>
            <a:r>
              <a:rPr lang="en-US" sz="2800" kern="0" dirty="0">
                <a:solidFill>
                  <a:sysClr val="windowText" lastClr="000000"/>
                </a:solidFill>
                <a:latin typeface="Calibri"/>
                <a:hlinkClick r:id="rId2"/>
              </a:rPr>
              <a:t> russ@anniemacworx.com</a:t>
            </a:r>
            <a:r>
              <a:rPr lang="en-US" sz="2800" kern="0" dirty="0">
                <a:solidFill>
                  <a:sysClr val="windowText" lastClr="000000"/>
                </a:solidFill>
                <a:latin typeface="Calibri"/>
              </a:rPr>
              <a:t> </a:t>
            </a:r>
          </a:p>
        </p:txBody>
      </p:sp>
    </p:spTree>
    <p:extLst>
      <p:ext uri="{BB962C8B-B14F-4D97-AF65-F5344CB8AC3E}">
        <p14:creationId xmlns:p14="http://schemas.microsoft.com/office/powerpoint/2010/main" val="4331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500"/>
                                        <p:tgtEl>
                                          <p:spTgt spid="2">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animEffect transition="in" filter="fade">
                                      <p:cBhvr>
                                        <p:cTn id="29"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5858" y="586986"/>
            <a:ext cx="7886700" cy="1325562"/>
          </a:xfrm>
        </p:spPr>
        <p:txBody>
          <a:bodyPr>
            <a:normAutofit fontScale="90000"/>
          </a:bodyPr>
          <a:lstStyle/>
          <a:p>
            <a:r>
              <a:rPr lang="en-US" sz="5300" dirty="0"/>
              <a:t>Take 10 </a:t>
            </a:r>
            <a:r>
              <a:rPr lang="en-US" sz="5300" dirty="0">
                <a:solidFill>
                  <a:srgbClr val="00D69B"/>
                </a:solidFill>
              </a:rPr>
              <a:t>Listings</a:t>
            </a:r>
            <a:br>
              <a:rPr lang="en-US" dirty="0">
                <a:solidFill>
                  <a:srgbClr val="00D69B"/>
                </a:solidFill>
              </a:rPr>
            </a:br>
            <a:r>
              <a:rPr lang="en-US" dirty="0">
                <a:solidFill>
                  <a:srgbClr val="0099DA"/>
                </a:solidFill>
              </a:rPr>
              <a:t>Guaranteed</a:t>
            </a:r>
            <a:br>
              <a:rPr lang="en-US" dirty="0">
                <a:solidFill>
                  <a:srgbClr val="0099DA"/>
                </a:solidFill>
              </a:rPr>
            </a:br>
            <a:endParaRPr lang="en-US" dirty="0">
              <a:solidFill>
                <a:srgbClr val="0099DA"/>
              </a:solidFill>
            </a:endParaRPr>
          </a:p>
        </p:txBody>
      </p:sp>
      <p:graphicFrame>
        <p:nvGraphicFramePr>
          <p:cNvPr id="5" name="Diagram 4" descr="Circle Arrow Process" title="SmartArt"/>
          <p:cNvGraphicFramePr/>
          <p:nvPr>
            <p:extLst>
              <p:ext uri="{D42A27DB-BD31-4B8C-83A1-F6EECF244321}">
                <p14:modId xmlns:p14="http://schemas.microsoft.com/office/powerpoint/2010/main" val="478221286"/>
              </p:ext>
            </p:extLst>
          </p:nvPr>
        </p:nvGraphicFramePr>
        <p:xfrm>
          <a:off x="2442726" y="834169"/>
          <a:ext cx="6858000" cy="5824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938" y="5432872"/>
            <a:ext cx="1840457" cy="1160628"/>
          </a:xfrm>
          <a:prstGeom prst="rect">
            <a:avLst/>
          </a:prstGeom>
        </p:spPr>
      </p:pic>
    </p:spTree>
    <p:extLst>
      <p:ext uri="{BB962C8B-B14F-4D97-AF65-F5344CB8AC3E}">
        <p14:creationId xmlns:p14="http://schemas.microsoft.com/office/powerpoint/2010/main" val="425487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457200" y="147484"/>
          <a:ext cx="9925664" cy="6607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938" y="5432872"/>
            <a:ext cx="1840457" cy="1160628"/>
          </a:xfrm>
          <a:prstGeom prst="rect">
            <a:avLst/>
          </a:prstGeom>
        </p:spPr>
      </p:pic>
      <p:sp>
        <p:nvSpPr>
          <p:cNvPr id="5" name="Title 3"/>
          <p:cNvSpPr txBox="1">
            <a:spLocks/>
          </p:cNvSpPr>
          <p:nvPr/>
        </p:nvSpPr>
        <p:spPr>
          <a:xfrm>
            <a:off x="220890" y="277270"/>
            <a:ext cx="7886700" cy="1325562"/>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300" b="0" i="0" u="none" strike="noStrike" kern="1200" cap="none" spc="0" normalizeH="0" baseline="0" noProof="0" dirty="0">
                <a:ln>
                  <a:noFill/>
                </a:ln>
                <a:solidFill>
                  <a:prstClr val="white"/>
                </a:solidFill>
                <a:effectLst/>
                <a:uLnTx/>
                <a:uFillTx/>
                <a:latin typeface="Corbel"/>
                <a:ea typeface="+mj-ea"/>
                <a:cs typeface="+mj-cs"/>
              </a:rPr>
              <a:t>Take 10 </a:t>
            </a:r>
            <a:r>
              <a:rPr kumimoji="0" lang="en-US" sz="5300" b="0" i="0" u="none" strike="noStrike" kern="1200" cap="none" spc="0" normalizeH="0" baseline="0" noProof="0" dirty="0">
                <a:ln>
                  <a:noFill/>
                </a:ln>
                <a:solidFill>
                  <a:srgbClr val="00D69B"/>
                </a:solidFill>
                <a:effectLst/>
                <a:uLnTx/>
                <a:uFillTx/>
                <a:latin typeface="Corbel"/>
                <a:ea typeface="+mj-ea"/>
                <a:cs typeface="+mj-cs"/>
              </a:rPr>
              <a:t>Listings</a:t>
            </a:r>
            <a:br>
              <a:rPr kumimoji="0" lang="en-US" sz="4400" b="0" i="0" u="none" strike="noStrike" kern="1200" cap="none" spc="0" normalizeH="0" baseline="0" noProof="0" dirty="0">
                <a:ln>
                  <a:noFill/>
                </a:ln>
                <a:solidFill>
                  <a:srgbClr val="00D69B"/>
                </a:solidFill>
                <a:effectLst/>
                <a:uLnTx/>
                <a:uFillTx/>
                <a:latin typeface="Corbel"/>
                <a:ea typeface="+mj-ea"/>
                <a:cs typeface="+mj-cs"/>
              </a:rPr>
            </a:br>
            <a:br>
              <a:rPr kumimoji="0" lang="en-US" sz="4400" b="0" i="0" u="none" strike="noStrike" kern="1200" cap="none" spc="0" normalizeH="0" baseline="0" noProof="0" dirty="0">
                <a:ln>
                  <a:noFill/>
                </a:ln>
                <a:solidFill>
                  <a:srgbClr val="0099DA"/>
                </a:solidFill>
                <a:effectLst/>
                <a:uLnTx/>
                <a:uFillTx/>
                <a:latin typeface="Corbel"/>
                <a:ea typeface="+mj-ea"/>
                <a:cs typeface="+mj-cs"/>
              </a:rPr>
            </a:br>
            <a:endParaRPr kumimoji="0" lang="en-US" sz="4400" b="0" i="0" u="none" strike="noStrike" kern="1200" cap="none" spc="0" normalizeH="0" baseline="0" noProof="0" dirty="0">
              <a:ln>
                <a:noFill/>
              </a:ln>
              <a:solidFill>
                <a:srgbClr val="0099DA"/>
              </a:solidFill>
              <a:effectLst/>
              <a:uLnTx/>
              <a:uFillTx/>
              <a:latin typeface="Corbel"/>
              <a:ea typeface="+mj-ea"/>
              <a:cs typeface="+mj-cs"/>
            </a:endParaRPr>
          </a:p>
        </p:txBody>
      </p:sp>
    </p:spTree>
    <p:extLst>
      <p:ext uri="{BB962C8B-B14F-4D97-AF65-F5344CB8AC3E}">
        <p14:creationId xmlns:p14="http://schemas.microsoft.com/office/powerpoint/2010/main" val="1965945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03239" y="233034"/>
            <a:ext cx="8878529" cy="59318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9200" dirty="0"/>
              <a:t>Take </a:t>
            </a:r>
            <a:r>
              <a:rPr lang="en-US" sz="23000" dirty="0"/>
              <a:t>10</a:t>
            </a:r>
            <a:br>
              <a:rPr lang="en-US" dirty="0">
                <a:solidFill>
                  <a:srgbClr val="0099DA"/>
                </a:solidFill>
              </a:rPr>
            </a:br>
            <a:endParaRPr lang="en-US" dirty="0">
              <a:solidFill>
                <a:srgbClr val="0099DA"/>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8597" y="3449197"/>
            <a:ext cx="4277674" cy="2697585"/>
          </a:xfrm>
          <a:prstGeom prst="rect">
            <a:avLst/>
          </a:prstGeom>
        </p:spPr>
      </p:pic>
      <p:sp>
        <p:nvSpPr>
          <p:cNvPr id="5" name="TextBox 4"/>
          <p:cNvSpPr txBox="1"/>
          <p:nvPr/>
        </p:nvSpPr>
        <p:spPr>
          <a:xfrm>
            <a:off x="575186" y="2610471"/>
            <a:ext cx="8152425" cy="369332"/>
          </a:xfrm>
          <a:prstGeom prst="rect">
            <a:avLst/>
          </a:prstGeom>
          <a:noFill/>
        </p:spPr>
        <p:txBody>
          <a:bodyPr wrap="none" rtlCol="0">
            <a:spAutoFit/>
          </a:bodyPr>
          <a:lstStyle/>
          <a:p>
            <a:r>
              <a:rPr lang="en-US" dirty="0"/>
              <a:t>Take 10 Listings by upgrading skills &amp; managing tasks with coaching &amp; accountability</a:t>
            </a:r>
          </a:p>
        </p:txBody>
      </p:sp>
    </p:spTree>
    <p:extLst>
      <p:ext uri="{BB962C8B-B14F-4D97-AF65-F5344CB8AC3E}">
        <p14:creationId xmlns:p14="http://schemas.microsoft.com/office/powerpoint/2010/main" val="47753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8282F0-E289-4973-93B7-4501DDB48B0A}"/>
              </a:ext>
            </a:extLst>
          </p:cNvPr>
          <p:cNvSpPr txBox="1"/>
          <p:nvPr/>
        </p:nvSpPr>
        <p:spPr>
          <a:xfrm>
            <a:off x="754605" y="1091953"/>
            <a:ext cx="7927759" cy="5909310"/>
          </a:xfrm>
          <a:prstGeom prst="rect">
            <a:avLst/>
          </a:prstGeom>
          <a:noFill/>
        </p:spPr>
        <p:txBody>
          <a:bodyPr wrap="square" rtlCol="0">
            <a:spAutoFit/>
          </a:bodyPr>
          <a:lstStyle/>
          <a:p>
            <a:r>
              <a:rPr lang="en-US" dirty="0"/>
              <a:t>Good Morning…</a:t>
            </a:r>
          </a:p>
          <a:p>
            <a:endParaRPr lang="en-US" dirty="0"/>
          </a:p>
          <a:p>
            <a:r>
              <a:rPr lang="en-US" dirty="0"/>
              <a:t>My name is ABC 123, I was one of the agents that tried to sell your house this past summer, when you were on the market with ABC XYZ Real Estate.</a:t>
            </a:r>
          </a:p>
          <a:p>
            <a:endParaRPr lang="en-US" dirty="0"/>
          </a:p>
          <a:p>
            <a:r>
              <a:rPr lang="en-US" dirty="0"/>
              <a:t>I ended up selling another home and I am sorry it didn’t work out.</a:t>
            </a:r>
          </a:p>
          <a:p>
            <a:endParaRPr lang="en-US" dirty="0"/>
          </a:p>
          <a:p>
            <a:r>
              <a:rPr lang="en-US" dirty="0"/>
              <a:t>The reason I am calling is that this time of year is ACTUALLY the hottest time to sell your house, the kids are going to be out of school soon and the interest rates are still incredibly low (which is attractive for all of us)!!!</a:t>
            </a:r>
          </a:p>
          <a:p>
            <a:endParaRPr lang="en-US" dirty="0"/>
          </a:p>
          <a:p>
            <a:r>
              <a:rPr lang="en-US" dirty="0"/>
              <a:t>Can I ask you “IF THE PRICE WERE RIGHT ( I mean really right) would you consider making a move between now and August 2019???</a:t>
            </a:r>
          </a:p>
          <a:p>
            <a:endParaRPr lang="en-US" dirty="0"/>
          </a:p>
          <a:p>
            <a:r>
              <a:rPr lang="en-US" dirty="0"/>
              <a:t>If you could let me know your dream destination and your perfect scenario, I mean if you had a magic wand where would you spend the next chapter of your life… I would love to get working on that as well.</a:t>
            </a:r>
          </a:p>
          <a:p>
            <a:endParaRPr lang="en-US" dirty="0"/>
          </a:p>
          <a:p>
            <a:r>
              <a:rPr lang="en-US" dirty="0"/>
              <a:t>Your house may be worth more than you think!!!</a:t>
            </a:r>
          </a:p>
          <a:p>
            <a:endParaRPr lang="en-US" dirty="0"/>
          </a:p>
          <a:p>
            <a:endParaRPr lang="en-US" dirty="0"/>
          </a:p>
        </p:txBody>
      </p:sp>
      <p:sp>
        <p:nvSpPr>
          <p:cNvPr id="3" name="TextBox 2">
            <a:extLst>
              <a:ext uri="{FF2B5EF4-FFF2-40B4-BE49-F238E27FC236}">
                <a16:creationId xmlns:a16="http://schemas.microsoft.com/office/drawing/2014/main" id="{EBB34BFB-67D2-4927-8CDE-29579111ED25}"/>
              </a:ext>
            </a:extLst>
          </p:cNvPr>
          <p:cNvSpPr txBox="1"/>
          <p:nvPr/>
        </p:nvSpPr>
        <p:spPr>
          <a:xfrm>
            <a:off x="754605" y="381740"/>
            <a:ext cx="7954392" cy="369332"/>
          </a:xfrm>
          <a:prstGeom prst="rect">
            <a:avLst/>
          </a:prstGeom>
          <a:noFill/>
        </p:spPr>
        <p:txBody>
          <a:bodyPr wrap="square" rtlCol="0">
            <a:spAutoFit/>
          </a:bodyPr>
          <a:lstStyle/>
          <a:p>
            <a:r>
              <a:rPr lang="en-US" dirty="0">
                <a:solidFill>
                  <a:srgbClr val="C00000"/>
                </a:solidFill>
              </a:rPr>
              <a:t>Live Telephone ~ Voice Mail ~ SLY DIAL ~ Text ~ Facebook Message ~ VIDEO e-Mail</a:t>
            </a:r>
          </a:p>
        </p:txBody>
      </p:sp>
    </p:spTree>
    <p:extLst>
      <p:ext uri="{BB962C8B-B14F-4D97-AF65-F5344CB8AC3E}">
        <p14:creationId xmlns:p14="http://schemas.microsoft.com/office/powerpoint/2010/main" val="73859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500"/>
                                        <p:tgtEl>
                                          <p:spTgt spid="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 calcmode="lin" valueType="num">
                                      <p:cBhvr additive="base">
                                        <p:cTn id="4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clrChange>
              <a:clrFrom>
                <a:srgbClr val="FFFFFF"/>
              </a:clrFrom>
              <a:clrTo>
                <a:srgbClr val="FFFFFF">
                  <a:alpha val="0"/>
                </a:srgbClr>
              </a:clrTo>
            </a:clrChange>
          </a:blip>
          <a:srcRect l="17259" t="9109" r="20371" b="15164"/>
          <a:stretch/>
        </p:blipFill>
        <p:spPr>
          <a:xfrm>
            <a:off x="2482361" y="1413489"/>
            <a:ext cx="4114800" cy="4419600"/>
          </a:xfrm>
          <a:prstGeom prst="rect">
            <a:avLst/>
          </a:prstGeom>
        </p:spPr>
      </p:pic>
      <p:sp>
        <p:nvSpPr>
          <p:cNvPr id="3" name="Rectangle 2"/>
          <p:cNvSpPr/>
          <p:nvPr/>
        </p:nvSpPr>
        <p:spPr>
          <a:xfrm rot="19980892">
            <a:off x="-83849" y="775043"/>
            <a:ext cx="3072042"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Take 10</a:t>
            </a:r>
          </a:p>
        </p:txBody>
      </p:sp>
      <p:sp>
        <p:nvSpPr>
          <p:cNvPr id="6" name="Rectangle 5"/>
          <p:cNvSpPr/>
          <p:nvPr/>
        </p:nvSpPr>
        <p:spPr>
          <a:xfrm>
            <a:off x="3105096" y="2967335"/>
            <a:ext cx="2933816" cy="2431435"/>
          </a:xfrm>
          <a:prstGeom prst="rect">
            <a:avLst/>
          </a:prstGeom>
          <a:noFill/>
        </p:spPr>
        <p:txBody>
          <a:bodyPr wrap="none" lIns="91440" tIns="45720" rIns="91440" bIns="45720">
            <a:spAutoFit/>
          </a:bodyPr>
          <a:lstStyle/>
          <a:p>
            <a:pPr algn="ctr"/>
            <a:r>
              <a:rPr lang="en-U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Source</a:t>
            </a:r>
          </a:p>
          <a:p>
            <a:pPr algn="ctr"/>
            <a:r>
              <a:rPr lang="en-US" sz="4000" b="1" dirty="0">
                <a:ln w="12700">
                  <a:solidFill>
                    <a:schemeClr val="accent1"/>
                  </a:solidFill>
                  <a:prstDash val="solid"/>
                </a:ln>
                <a:solidFill>
                  <a:srgbClr val="0F6FC6"/>
                </a:solidFill>
                <a:effectLst>
                  <a:outerShdw dist="38100" dir="2640000" algn="bl" rotWithShape="0">
                    <a:schemeClr val="accent1"/>
                  </a:outerShdw>
                </a:effectLst>
              </a:rPr>
              <a:t>o</a:t>
            </a:r>
            <a:r>
              <a:rPr lang="en-US" sz="4000" b="1" cap="none" spc="0" dirty="0">
                <a:ln w="12700">
                  <a:solidFill>
                    <a:schemeClr val="accent1"/>
                  </a:solidFill>
                  <a:prstDash val="solid"/>
                </a:ln>
                <a:solidFill>
                  <a:srgbClr val="0F6FC6"/>
                </a:solidFill>
                <a:effectLst>
                  <a:outerShdw dist="38100" dir="2640000" algn="bl" rotWithShape="0">
                    <a:schemeClr val="accent1"/>
                  </a:outerShdw>
                </a:effectLst>
              </a:rPr>
              <a:t>f Business</a:t>
            </a:r>
          </a:p>
          <a:p>
            <a:pPr algn="ctr"/>
            <a:r>
              <a:rPr lang="en-US" sz="4000" b="1" cap="none" spc="0" dirty="0">
                <a:ln w="12700">
                  <a:solidFill>
                    <a:schemeClr val="accent1"/>
                  </a:solidFill>
                  <a:prstDash val="solid"/>
                </a:ln>
                <a:solidFill>
                  <a:srgbClr val="0F6FC6"/>
                </a:solidFill>
                <a:effectLst>
                  <a:outerShdw dist="38100" dir="2640000" algn="bl" rotWithShape="0">
                    <a:schemeClr val="accent1"/>
                  </a:outerShdw>
                </a:effectLst>
              </a:rPr>
              <a:t>Charting</a:t>
            </a:r>
            <a:endParaRPr lang="en-US" sz="3600" b="1" cap="none" spc="0" dirty="0">
              <a:ln w="12700">
                <a:solidFill>
                  <a:schemeClr val="accent1"/>
                </a:solidFill>
                <a:prstDash val="solid"/>
              </a:ln>
              <a:solidFill>
                <a:srgbClr val="0F6FC6"/>
              </a:solidFill>
              <a:effectLst>
                <a:outerShdw dist="38100" dir="2640000" algn="bl" rotWithShape="0">
                  <a:schemeClr val="accent1"/>
                </a:outerShdw>
              </a:effectLst>
            </a:endParaRPr>
          </a:p>
        </p:txBody>
      </p:sp>
      <p:sp>
        <p:nvSpPr>
          <p:cNvPr id="7" name="Rectangle 6"/>
          <p:cNvSpPr/>
          <p:nvPr/>
        </p:nvSpPr>
        <p:spPr>
          <a:xfrm rot="1754410">
            <a:off x="6426897" y="888186"/>
            <a:ext cx="2425536"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Take 10</a:t>
            </a:r>
          </a:p>
        </p:txBody>
      </p:sp>
      <p:sp>
        <p:nvSpPr>
          <p:cNvPr id="8" name="Rectangle 7"/>
          <p:cNvSpPr/>
          <p:nvPr/>
        </p:nvSpPr>
        <p:spPr>
          <a:xfrm rot="1879645">
            <a:off x="239405" y="5371424"/>
            <a:ext cx="242553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Take 10</a:t>
            </a:r>
          </a:p>
        </p:txBody>
      </p:sp>
      <p:sp>
        <p:nvSpPr>
          <p:cNvPr id="9" name="Rectangle 8"/>
          <p:cNvSpPr/>
          <p:nvPr/>
        </p:nvSpPr>
        <p:spPr>
          <a:xfrm rot="19936443">
            <a:off x="6426897" y="5319403"/>
            <a:ext cx="242553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Take 10</a:t>
            </a:r>
          </a:p>
        </p:txBody>
      </p:sp>
    </p:spTree>
    <p:extLst>
      <p:ext uri="{BB962C8B-B14F-4D97-AF65-F5344CB8AC3E}">
        <p14:creationId xmlns:p14="http://schemas.microsoft.com/office/powerpoint/2010/main" val="401084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Scan20002"/>
          <p:cNvPicPr>
            <a:picLocks noChangeAspect="1" noChangeArrowheads="1"/>
          </p:cNvPicPr>
          <p:nvPr/>
        </p:nvPicPr>
        <p:blipFill>
          <a:blip r:embed="rId2" cstate="print"/>
          <a:srcRect/>
          <a:stretch>
            <a:fillRect/>
          </a:stretch>
        </p:blipFill>
        <p:spPr bwMode="auto">
          <a:xfrm>
            <a:off x="152400" y="0"/>
            <a:ext cx="8915400" cy="678574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Scan20003"/>
          <p:cNvPicPr>
            <a:picLocks noChangeAspect="1" noChangeArrowheads="1"/>
          </p:cNvPicPr>
          <p:nvPr/>
        </p:nvPicPr>
        <p:blipFill>
          <a:blip r:embed="rId2" cstate="print"/>
          <a:srcRect/>
          <a:stretch>
            <a:fillRect/>
          </a:stretch>
        </p:blipFill>
        <p:spPr bwMode="auto">
          <a:xfrm>
            <a:off x="152400" y="0"/>
            <a:ext cx="8842028"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C3D16E-123B-4469-AD00-F24A0EE36882}"/>
              </a:ext>
            </a:extLst>
          </p:cNvPr>
          <p:cNvSpPr/>
          <p:nvPr/>
        </p:nvSpPr>
        <p:spPr>
          <a:xfrm>
            <a:off x="515344" y="662827"/>
            <a:ext cx="811331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Source of Business Charting</a:t>
            </a:r>
          </a:p>
        </p:txBody>
      </p:sp>
      <p:sp>
        <p:nvSpPr>
          <p:cNvPr id="6" name="Rectangle 5">
            <a:extLst>
              <a:ext uri="{FF2B5EF4-FFF2-40B4-BE49-F238E27FC236}">
                <a16:creationId xmlns:a16="http://schemas.microsoft.com/office/drawing/2014/main" id="{E88E3499-03BB-4E77-BD1E-6945186DC5F9}"/>
              </a:ext>
            </a:extLst>
          </p:cNvPr>
          <p:cNvSpPr/>
          <p:nvPr/>
        </p:nvSpPr>
        <p:spPr>
          <a:xfrm>
            <a:off x="1071682" y="2136338"/>
            <a:ext cx="7000634" cy="1938992"/>
          </a:xfrm>
          <a:prstGeom prst="rect">
            <a:avLst/>
          </a:prstGeom>
          <a:noFill/>
        </p:spPr>
        <p:txBody>
          <a:bodyPr wrap="none" lIns="91440" tIns="45720" rIns="91440" bIns="45720">
            <a:spAutoFit/>
          </a:bodyPr>
          <a:lstStyle/>
          <a:p>
            <a:pPr marL="685800" indent="-685800">
              <a:buFont typeface="Arial" panose="020B0604020202020204" pitchFamily="34" charset="0"/>
              <a:buChar char="•"/>
            </a:pPr>
            <a:r>
              <a:rPr lang="en-US" sz="4000" b="0" cap="none" spc="0" dirty="0">
                <a:ln w="0"/>
                <a:solidFill>
                  <a:schemeClr val="accent1"/>
                </a:solidFill>
                <a:effectLst>
                  <a:outerShdw blurRad="38100" dist="25400" dir="5400000" algn="ctr" rotWithShape="0">
                    <a:srgbClr val="6E747A">
                      <a:alpha val="43000"/>
                    </a:srgbClr>
                  </a:outerShdw>
                </a:effectLst>
              </a:rPr>
              <a:t>Manage Expectations</a:t>
            </a:r>
          </a:p>
          <a:p>
            <a:pPr marL="685800" indent="-685800">
              <a:buFont typeface="Arial" panose="020B0604020202020204" pitchFamily="34" charset="0"/>
              <a:buChar char="•"/>
            </a:pPr>
            <a:r>
              <a:rPr lang="en-US" sz="4000" b="0" cap="none" spc="0" dirty="0">
                <a:ln w="0"/>
                <a:solidFill>
                  <a:schemeClr val="accent1"/>
                </a:solidFill>
                <a:effectLst>
                  <a:outerShdw blurRad="38100" dist="25400" dir="5400000" algn="ctr" rotWithShape="0">
                    <a:srgbClr val="6E747A">
                      <a:alpha val="43000"/>
                    </a:srgbClr>
                  </a:outerShdw>
                </a:effectLst>
              </a:rPr>
              <a:t>Set a Firm Projection</a:t>
            </a:r>
          </a:p>
          <a:p>
            <a:pPr marL="685800" indent="-685800">
              <a:buFont typeface="Arial" panose="020B0604020202020204" pitchFamily="34" charset="0"/>
              <a:buChar char="•"/>
            </a:pPr>
            <a:r>
              <a:rPr lang="en-US" sz="4000" b="0" cap="none" spc="0" dirty="0">
                <a:ln w="0"/>
                <a:solidFill>
                  <a:schemeClr val="accent1"/>
                </a:solidFill>
                <a:effectLst>
                  <a:outerShdw blurRad="38100" dist="25400" dir="5400000" algn="ctr" rotWithShape="0">
                    <a:srgbClr val="6E747A">
                      <a:alpha val="43000"/>
                    </a:srgbClr>
                  </a:outerShdw>
                </a:effectLst>
              </a:rPr>
              <a:t>Balance Income vs. Expenses</a:t>
            </a:r>
          </a:p>
        </p:txBody>
      </p:sp>
      <p:sp>
        <p:nvSpPr>
          <p:cNvPr id="7" name="TextBox 6">
            <a:extLst>
              <a:ext uri="{FF2B5EF4-FFF2-40B4-BE49-F238E27FC236}">
                <a16:creationId xmlns:a16="http://schemas.microsoft.com/office/drawing/2014/main" id="{FED63035-38CA-436B-992E-C6BD53D06E44}"/>
              </a:ext>
            </a:extLst>
          </p:cNvPr>
          <p:cNvSpPr txBox="1"/>
          <p:nvPr/>
        </p:nvSpPr>
        <p:spPr>
          <a:xfrm>
            <a:off x="226243" y="4487159"/>
            <a:ext cx="8540685" cy="2015936"/>
          </a:xfrm>
          <a:prstGeom prst="rect">
            <a:avLst/>
          </a:prstGeom>
          <a:noFill/>
        </p:spPr>
        <p:txBody>
          <a:bodyPr wrap="square" rtlCol="0">
            <a:spAutoFit/>
          </a:bodyPr>
          <a:lstStyle/>
          <a:p>
            <a:pPr algn="ctr"/>
            <a:r>
              <a:rPr lang="en-US" sz="2500" b="1" dirty="0">
                <a:solidFill>
                  <a:srgbClr val="FF0000"/>
                </a:solidFill>
              </a:rPr>
              <a:t>Example from Week 3 Assignment”:     </a:t>
            </a:r>
            <a:r>
              <a:rPr lang="en-US" sz="2500" b="1" dirty="0"/>
              <a:t>Seasoned Expired</a:t>
            </a:r>
          </a:p>
          <a:p>
            <a:pPr algn="ctr"/>
            <a:r>
              <a:rPr lang="en-US" sz="2400" b="1" dirty="0">
                <a:solidFill>
                  <a:srgbClr val="FFFF00"/>
                </a:solidFill>
              </a:rPr>
              <a:t>Just 5 Seasoned Expired Listing Per Week </a:t>
            </a:r>
          </a:p>
          <a:p>
            <a:pPr algn="ctr"/>
            <a:r>
              <a:rPr lang="en-US" sz="2400" b="1" dirty="0"/>
              <a:t>That would be 200 Seasoned Expired in 40 Weeks</a:t>
            </a:r>
          </a:p>
          <a:p>
            <a:pPr algn="ctr"/>
            <a:r>
              <a:rPr lang="en-US" sz="2400" b="1" dirty="0">
                <a:solidFill>
                  <a:srgbClr val="FFFF00"/>
                </a:solidFill>
              </a:rPr>
              <a:t>20 Conversations - 8 Listing Appointments – 4 Listings</a:t>
            </a:r>
          </a:p>
          <a:p>
            <a:pPr algn="ctr"/>
            <a:r>
              <a:rPr lang="en-US" sz="2400" b="1" dirty="0">
                <a:solidFill>
                  <a:srgbClr val="0099DA"/>
                </a:solidFill>
              </a:rPr>
              <a:t>60 Minutes Per Week for 40 Weeks</a:t>
            </a:r>
          </a:p>
        </p:txBody>
      </p:sp>
    </p:spTree>
    <p:extLst>
      <p:ext uri="{BB962C8B-B14F-4D97-AF65-F5344CB8AC3E}">
        <p14:creationId xmlns:p14="http://schemas.microsoft.com/office/powerpoint/2010/main" val="342658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additive="base">
                                        <p:cTn id="2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 calcmode="lin" valueType="num">
                                      <p:cBhvr additive="base">
                                        <p:cTn id="28"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 calcmode="lin" valueType="num">
                                      <p:cBhvr additive="base">
                                        <p:cTn id="34"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 calcmode="lin" valueType="num">
                                      <p:cBhvr additive="base">
                                        <p:cTn id="40"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 calcmode="lin" valueType="num">
                                      <p:cBhvr additive="base">
                                        <p:cTn id="46"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cess 03 16x9">
  <a:themeElements>
    <a:clrScheme name="Process03_16x9">
      <a:dk1>
        <a:sysClr val="windowText" lastClr="000000"/>
      </a:dk1>
      <a:lt1>
        <a:sysClr val="window" lastClr="FFFFFF"/>
      </a:lt1>
      <a:dk2>
        <a:srgbClr val="262626"/>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usiness plan presentation">
  <a:themeElements>
    <a:clrScheme name="Custom 5">
      <a:dk1>
        <a:srgbClr val="000000"/>
      </a:dk1>
      <a:lt1>
        <a:sysClr val="window" lastClr="FFFFFF"/>
      </a:lt1>
      <a:dk2>
        <a:srgbClr val="292C39"/>
      </a:dk2>
      <a:lt2>
        <a:srgbClr val="AB8422"/>
      </a:lt2>
      <a:accent1>
        <a:srgbClr val="292C39"/>
      </a:accent1>
      <a:accent2>
        <a:srgbClr val="292C39"/>
      </a:accent2>
      <a:accent3>
        <a:srgbClr val="AB8422"/>
      </a:accent3>
      <a:accent4>
        <a:srgbClr val="AB8422"/>
      </a:accent4>
      <a:accent5>
        <a:srgbClr val="AB8422"/>
      </a:accent5>
      <a:accent6>
        <a:srgbClr val="292C39"/>
      </a:accent6>
      <a:hlink>
        <a:srgbClr val="AB8422"/>
      </a:hlink>
      <a:folHlink>
        <a:srgbClr val="AB84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rocess03_16x9">
      <a:dk1>
        <a:sysClr val="windowText" lastClr="000000"/>
      </a:dk1>
      <a:lt1>
        <a:sysClr val="window" lastClr="FFFFFF"/>
      </a:lt1>
      <a:dk2>
        <a:srgbClr val="262626"/>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Process03_16x9">
      <a:dk1>
        <a:sysClr val="windowText" lastClr="000000"/>
      </a:dk1>
      <a:lt1>
        <a:sysClr val="window" lastClr="FFFFFF"/>
      </a:lt1>
      <a:dk2>
        <a:srgbClr val="262626"/>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ADBDFAA-5DAE-4B25-8F84-56997B5A60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Circle Arrow Process Chart SmartArt Slide (blue-green on black, widescreen)</Template>
  <TotalTime>0</TotalTime>
  <Words>1377</Words>
  <Application>Microsoft Office PowerPoint</Application>
  <PresentationFormat>On-screen Show (4:3)</PresentationFormat>
  <Paragraphs>307</Paragraphs>
  <Slides>29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Calibri</vt:lpstr>
      <vt:lpstr>Cooper Black</vt:lpstr>
      <vt:lpstr>Corbel</vt:lpstr>
      <vt:lpstr>Process 03 16x9</vt:lpstr>
      <vt:lpstr>Custom Design</vt:lpstr>
      <vt:lpstr>Business plan presentation</vt:lpstr>
      <vt:lpstr>PowerPoint Presentation</vt:lpstr>
      <vt:lpstr>Take 10 Listings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10 Listings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10 Listings Guaranteed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2016-04-20T10:15:32Z</dcterms:created>
  <dcterms:modified xsi:type="dcterms:W3CDTF">2019-02-05T15:36:57Z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TC028889129991</vt:lpwstr>
  </property>
</Properties>
</file>