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31"/>
  </p:notesMasterIdLst>
  <p:sldIdLst>
    <p:sldId id="273" r:id="rId2"/>
    <p:sldId id="278" r:id="rId3"/>
    <p:sldId id="313" r:id="rId4"/>
    <p:sldId id="274" r:id="rId5"/>
    <p:sldId id="261" r:id="rId6"/>
    <p:sldId id="287" r:id="rId7"/>
    <p:sldId id="263" r:id="rId8"/>
    <p:sldId id="285" r:id="rId9"/>
    <p:sldId id="288" r:id="rId10"/>
    <p:sldId id="289" r:id="rId11"/>
    <p:sldId id="290" r:id="rId12"/>
    <p:sldId id="291" r:id="rId13"/>
    <p:sldId id="292" r:id="rId14"/>
    <p:sldId id="293" r:id="rId15"/>
    <p:sldId id="300" r:id="rId16"/>
    <p:sldId id="308" r:id="rId17"/>
    <p:sldId id="309" r:id="rId18"/>
    <p:sldId id="310" r:id="rId19"/>
    <p:sldId id="304" r:id="rId20"/>
    <p:sldId id="305" r:id="rId21"/>
    <p:sldId id="306" r:id="rId22"/>
    <p:sldId id="307" r:id="rId23"/>
    <p:sldId id="311" r:id="rId24"/>
    <p:sldId id="312" r:id="rId25"/>
    <p:sldId id="314" r:id="rId26"/>
    <p:sldId id="315" r:id="rId27"/>
    <p:sldId id="316" r:id="rId28"/>
    <p:sldId id="317" r:id="rId29"/>
    <p:sldId id="29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240" userDrawn="1">
          <p15:clr>
            <a:srgbClr val="A4A3A4"/>
          </p15:clr>
        </p15:guide>
        <p15:guide id="6" orient="horz" pos="144" userDrawn="1">
          <p15:clr>
            <a:srgbClr val="A4A3A4"/>
          </p15:clr>
        </p15:guide>
        <p15:guide id="7" orient="horz" pos="4104" userDrawn="1">
          <p15:clr>
            <a:srgbClr val="A4A3A4"/>
          </p15:clr>
        </p15:guide>
        <p15:guide id="8" pos="7440" userDrawn="1">
          <p15:clr>
            <a:srgbClr val="A4A3A4"/>
          </p15:clr>
        </p15:guide>
        <p15:guide id="13" orient="horz" pos="1512" userDrawn="1">
          <p15:clr>
            <a:srgbClr val="A4A3A4"/>
          </p15:clr>
        </p15:guide>
        <p15:guide id="17" orient="horz" pos="2376" userDrawn="1">
          <p15:clr>
            <a:srgbClr val="A4A3A4"/>
          </p15:clr>
        </p15:guide>
        <p15:guide id="18" pos="4824" userDrawn="1">
          <p15:clr>
            <a:srgbClr val="A4A3A4"/>
          </p15:clr>
        </p15:guide>
        <p15:guide id="20" pos="2016" userDrawn="1">
          <p15:clr>
            <a:srgbClr val="A4A3A4"/>
          </p15:clr>
        </p15:guide>
        <p15:guide id="21" orient="horz" pos="1680" userDrawn="1">
          <p15:clr>
            <a:srgbClr val="A4A3A4"/>
          </p15:clr>
        </p15:guide>
        <p15:guide id="22" orient="horz" pos="1008" userDrawn="1">
          <p15:clr>
            <a:srgbClr val="A4A3A4"/>
          </p15:clr>
        </p15:guide>
        <p15:guide id="23" pos="408" userDrawn="1">
          <p15:clr>
            <a:srgbClr val="A4A3A4"/>
          </p15:clr>
        </p15:guide>
        <p15:guide id="24" orient="horz" pos="792" userDrawn="1">
          <p15:clr>
            <a:srgbClr val="A4A3A4"/>
          </p15:clr>
        </p15:guide>
        <p15:guide id="25" orient="horz" pos="2760" userDrawn="1">
          <p15:clr>
            <a:srgbClr val="A4A3A4"/>
          </p15:clr>
        </p15:guide>
        <p15:guide id="26" orient="horz" pos="3024" userDrawn="1">
          <p15:clr>
            <a:srgbClr val="A4A3A4"/>
          </p15:clr>
        </p15:guide>
        <p15:guide id="27" pos="3840" userDrawn="1">
          <p15:clr>
            <a:srgbClr val="A4A3A4"/>
          </p15:clr>
        </p15:guide>
        <p15:guide id="28" orient="horz" pos="22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4A66AC"/>
    <a:srgbClr val="30353F"/>
    <a:srgbClr val="43CDD9"/>
    <a:srgbClr val="667181"/>
    <a:srgbClr val="BABABA"/>
    <a:srgbClr val="DBDBDB"/>
    <a:srgbClr val="85E0E7"/>
    <a:srgbClr val="515A6B"/>
    <a:srgbClr val="AFBB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966" autoAdjust="0"/>
  </p:normalViewPr>
  <p:slideViewPr>
    <p:cSldViewPr snapToGrid="0" showGuides="1">
      <p:cViewPr varScale="1">
        <p:scale>
          <a:sx n="74" d="100"/>
          <a:sy n="74" d="100"/>
        </p:scale>
        <p:origin x="72" y="82"/>
      </p:cViewPr>
      <p:guideLst>
        <p:guide pos="240"/>
        <p:guide orient="horz" pos="144"/>
        <p:guide orient="horz" pos="4104"/>
        <p:guide pos="7440"/>
        <p:guide orient="horz" pos="1512"/>
        <p:guide orient="horz" pos="2376"/>
        <p:guide pos="4824"/>
        <p:guide pos="2016"/>
        <p:guide orient="horz" pos="1680"/>
        <p:guide orient="horz" pos="1008"/>
        <p:guide pos="408"/>
        <p:guide orient="horz" pos="792"/>
        <p:guide orient="horz" pos="2760"/>
        <p:guide orient="horz" pos="3024"/>
        <p:guide pos="3840"/>
        <p:guide orient="horz" pos="22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30353F"/>
              </a:solidFill>
              <a:ln w="19050">
                <a:noFill/>
              </a:ln>
              <a:effectLst/>
            </c:spPr>
            <c:extLst>
              <c:ext xmlns:c16="http://schemas.microsoft.com/office/drawing/2014/chart" uri="{C3380CC4-5D6E-409C-BE32-E72D297353CC}">
                <c16:uniqueId val="{00000001-47D1-455A-9F0B-00A469859ADA}"/>
              </c:ext>
            </c:extLst>
          </c:dPt>
          <c:dPt>
            <c:idx val="1"/>
            <c:bubble3D val="0"/>
            <c:spPr>
              <a:solidFill>
                <a:srgbClr val="E6E6E6"/>
              </a:solidFill>
              <a:ln w="19050">
                <a:noFill/>
              </a:ln>
              <a:effectLst/>
            </c:spPr>
            <c:extLst>
              <c:ext xmlns:c16="http://schemas.microsoft.com/office/drawing/2014/chart" uri="{C3380CC4-5D6E-409C-BE32-E72D297353CC}">
                <c16:uniqueId val="{00000003-47D1-455A-9F0B-00A469859ADA}"/>
              </c:ext>
            </c:extLst>
          </c:dPt>
          <c:dPt>
            <c:idx val="2"/>
            <c:bubble3D val="0"/>
            <c:spPr>
              <a:solidFill>
                <a:schemeClr val="accent3"/>
              </a:solidFill>
              <a:ln w="19050">
                <a:noFill/>
              </a:ln>
              <a:effectLst/>
            </c:spPr>
            <c:extLst>
              <c:ext xmlns:c16="http://schemas.microsoft.com/office/drawing/2014/chart" uri="{C3380CC4-5D6E-409C-BE32-E72D297353CC}">
                <c16:uniqueId val="{00000005-47D1-455A-9F0B-00A469859ADA}"/>
              </c:ext>
            </c:extLst>
          </c:dPt>
          <c:dPt>
            <c:idx val="3"/>
            <c:bubble3D val="0"/>
            <c:spPr>
              <a:solidFill>
                <a:schemeClr val="accent4"/>
              </a:solidFill>
              <a:ln w="19050">
                <a:noFill/>
              </a:ln>
              <a:effectLst/>
            </c:spPr>
            <c:extLst>
              <c:ext xmlns:c16="http://schemas.microsoft.com/office/drawing/2014/chart" uri="{C3380CC4-5D6E-409C-BE32-E72D297353CC}">
                <c16:uniqueId val="{00000007-47D1-455A-9F0B-00A469859ADA}"/>
              </c:ext>
            </c:extLst>
          </c:dPt>
          <c:cat>
            <c:strRef>
              <c:f>Sheet1!$A$2:$A$5</c:f>
              <c:strCache>
                <c:ptCount val="2"/>
                <c:pt idx="0">
                  <c:v>1st Qtr</c:v>
                </c:pt>
                <c:pt idx="1">
                  <c:v>2nd Qtr</c:v>
                </c:pt>
              </c:strCache>
            </c:strRef>
          </c:cat>
          <c:val>
            <c:numRef>
              <c:f>Sheet1!$B$2:$B$5</c:f>
              <c:numCache>
                <c:formatCode>0%</c:formatCode>
                <c:ptCount val="4"/>
                <c:pt idx="0">
                  <c:v>0.64</c:v>
                </c:pt>
                <c:pt idx="1">
                  <c:v>0.36</c:v>
                </c:pt>
              </c:numCache>
            </c:numRef>
          </c:val>
          <c:extLst>
            <c:ext xmlns:c16="http://schemas.microsoft.com/office/drawing/2014/chart" uri="{C3380CC4-5D6E-409C-BE32-E72D297353CC}">
              <c16:uniqueId val="{00000008-47D1-455A-9F0B-00A469859ADA}"/>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98A3AD"/>
              </a:solidFill>
              <a:ln>
                <a:noFill/>
              </a:ln>
              <a:effectLst/>
            </c:spPr>
            <c:extLst>
              <c:ext xmlns:c16="http://schemas.microsoft.com/office/drawing/2014/chart" uri="{C3380CC4-5D6E-409C-BE32-E72D297353CC}">
                <c16:uniqueId val="{00000001-51DE-481D-80B4-5A96AB882B40}"/>
              </c:ext>
            </c:extLst>
          </c:dPt>
          <c:dPt>
            <c:idx val="1"/>
            <c:invertIfNegative val="0"/>
            <c:bubble3D val="0"/>
            <c:spPr>
              <a:solidFill>
                <a:srgbClr val="667181"/>
              </a:solidFill>
              <a:ln>
                <a:noFill/>
              </a:ln>
              <a:effectLst/>
            </c:spPr>
            <c:extLst>
              <c:ext xmlns:c16="http://schemas.microsoft.com/office/drawing/2014/chart" uri="{C3380CC4-5D6E-409C-BE32-E72D297353CC}">
                <c16:uniqueId val="{00000003-51DE-481D-80B4-5A96AB882B40}"/>
              </c:ext>
            </c:extLst>
          </c:dPt>
          <c:dPt>
            <c:idx val="2"/>
            <c:invertIfNegative val="0"/>
            <c:bubble3D val="0"/>
            <c:spPr>
              <a:solidFill>
                <a:srgbClr val="30353F"/>
              </a:solidFill>
              <a:ln>
                <a:noFill/>
              </a:ln>
              <a:effectLst/>
            </c:spPr>
            <c:extLst>
              <c:ext xmlns:c16="http://schemas.microsoft.com/office/drawing/2014/chart" uri="{C3380CC4-5D6E-409C-BE32-E72D297353CC}">
                <c16:uniqueId val="{00000005-51DE-481D-80B4-5A96AB882B40}"/>
              </c:ext>
            </c:extLst>
          </c:dPt>
          <c:cat>
            <c:numRef>
              <c:f>Sheet1!$A$2:$A$4</c:f>
              <c:numCache>
                <c:formatCode>General</c:formatCode>
                <c:ptCount val="3"/>
              </c:numCache>
            </c:numRef>
          </c:cat>
          <c:val>
            <c:numRef>
              <c:f>Sheet1!$B$2:$B$4</c:f>
              <c:numCache>
                <c:formatCode>General</c:formatCode>
                <c:ptCount val="3"/>
                <c:pt idx="0">
                  <c:v>3</c:v>
                </c:pt>
                <c:pt idx="1">
                  <c:v>65</c:v>
                </c:pt>
              </c:numCache>
            </c:numRef>
          </c:val>
          <c:extLst>
            <c:ext xmlns:c16="http://schemas.microsoft.com/office/drawing/2014/chart" uri="{C3380CC4-5D6E-409C-BE32-E72D297353CC}">
              <c16:uniqueId val="{00000006-51DE-481D-80B4-5A96AB882B40}"/>
            </c:ext>
          </c:extLst>
        </c:ser>
        <c:ser>
          <c:idx val="1"/>
          <c:order val="1"/>
          <c:tx>
            <c:strRef>
              <c:f>Sheet1!$C$1</c:f>
              <c:strCache>
                <c:ptCount val="1"/>
                <c:pt idx="0">
                  <c:v>Column2</c:v>
                </c:pt>
              </c:strCache>
            </c:strRef>
          </c:tx>
          <c:spPr>
            <a:solidFill>
              <a:schemeClr val="accent2"/>
            </a:solidFill>
            <a:ln>
              <a:noFill/>
            </a:ln>
            <a:effectLst/>
          </c:spPr>
          <c:invertIfNegative val="0"/>
          <c:cat>
            <c:numRef>
              <c:f>Sheet1!$A$2:$A$4</c:f>
              <c:numCache>
                <c:formatCode>General</c:formatCode>
                <c:ptCount val="3"/>
              </c:numCache>
            </c:numRef>
          </c:cat>
          <c:val>
            <c:numRef>
              <c:f>Sheet1!$C$2:$C$4</c:f>
              <c:numCache>
                <c:formatCode>General</c:formatCode>
                <c:ptCount val="3"/>
              </c:numCache>
            </c:numRef>
          </c:val>
          <c:extLst>
            <c:ext xmlns:c16="http://schemas.microsoft.com/office/drawing/2014/chart" uri="{C3380CC4-5D6E-409C-BE32-E72D297353CC}">
              <c16:uniqueId val="{00000007-51DE-481D-80B4-5A96AB882B40}"/>
            </c:ext>
          </c:extLst>
        </c:ser>
        <c:ser>
          <c:idx val="2"/>
          <c:order val="2"/>
          <c:tx>
            <c:strRef>
              <c:f>Sheet1!$D$1</c:f>
              <c:strCache>
                <c:ptCount val="1"/>
                <c:pt idx="0">
                  <c:v>Column1</c:v>
                </c:pt>
              </c:strCache>
            </c:strRef>
          </c:tx>
          <c:spPr>
            <a:solidFill>
              <a:schemeClr val="accent3"/>
            </a:solidFill>
            <a:ln>
              <a:noFill/>
            </a:ln>
            <a:effectLst/>
          </c:spPr>
          <c:invertIfNegative val="0"/>
          <c:cat>
            <c:numRef>
              <c:f>Sheet1!$A$2:$A$4</c:f>
              <c:numCache>
                <c:formatCode>General</c:formatCode>
                <c:ptCount val="3"/>
              </c:numCache>
            </c:numRef>
          </c:cat>
          <c:val>
            <c:numRef>
              <c:f>Sheet1!$D$2:$D$4</c:f>
              <c:numCache>
                <c:formatCode>General</c:formatCode>
                <c:ptCount val="3"/>
              </c:numCache>
            </c:numRef>
          </c:val>
          <c:extLst>
            <c:ext xmlns:c16="http://schemas.microsoft.com/office/drawing/2014/chart" uri="{C3380CC4-5D6E-409C-BE32-E72D297353CC}">
              <c16:uniqueId val="{00000008-51DE-481D-80B4-5A96AB882B40}"/>
            </c:ext>
          </c:extLst>
        </c:ser>
        <c:dLbls>
          <c:showLegendKey val="0"/>
          <c:showVal val="0"/>
          <c:showCatName val="0"/>
          <c:showSerName val="0"/>
          <c:showPercent val="0"/>
          <c:showBubbleSize val="0"/>
        </c:dLbls>
        <c:gapWidth val="88"/>
        <c:overlap val="100"/>
        <c:axId val="-1735754960"/>
        <c:axId val="-1735756048"/>
      </c:barChart>
      <c:catAx>
        <c:axId val="-1735754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756048"/>
        <c:crosses val="autoZero"/>
        <c:auto val="1"/>
        <c:lblAlgn val="ctr"/>
        <c:lblOffset val="100"/>
        <c:noMultiLvlLbl val="0"/>
      </c:catAx>
      <c:valAx>
        <c:axId val="-1735756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754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620519482007284"/>
          <c:y val="6.0621653577321966E-2"/>
          <c:w val="0.57775555158128811"/>
          <c:h val="0.8666323621298917"/>
        </c:manualLayout>
      </c:layout>
      <c:doughnutChart>
        <c:varyColors val="1"/>
        <c:ser>
          <c:idx val="0"/>
          <c:order val="0"/>
          <c:tx>
            <c:strRef>
              <c:f>Sheet1!$B$1</c:f>
              <c:strCache>
                <c:ptCount val="1"/>
                <c:pt idx="0">
                  <c:v>Column1</c:v>
                </c:pt>
              </c:strCache>
            </c:strRef>
          </c:tx>
          <c:spPr>
            <a:ln>
              <a:noFill/>
            </a:ln>
            <a:effectLst/>
          </c:spPr>
          <c:dPt>
            <c:idx val="0"/>
            <c:bubble3D val="0"/>
            <c:spPr>
              <a:solidFill>
                <a:srgbClr val="30353F"/>
              </a:solidFill>
              <a:ln w="19050">
                <a:noFill/>
              </a:ln>
              <a:effectLst/>
            </c:spPr>
            <c:extLst>
              <c:ext xmlns:c16="http://schemas.microsoft.com/office/drawing/2014/chart" uri="{C3380CC4-5D6E-409C-BE32-E72D297353CC}">
                <c16:uniqueId val="{00000001-6304-4526-AFFF-E8A2908CA096}"/>
              </c:ext>
            </c:extLst>
          </c:dPt>
          <c:dPt>
            <c:idx val="1"/>
            <c:bubble3D val="0"/>
            <c:spPr>
              <a:solidFill>
                <a:srgbClr val="64777B"/>
              </a:solidFill>
              <a:ln w="19050">
                <a:noFill/>
              </a:ln>
              <a:effectLst/>
            </c:spPr>
            <c:extLst>
              <c:ext xmlns:c16="http://schemas.microsoft.com/office/drawing/2014/chart" uri="{C3380CC4-5D6E-409C-BE32-E72D297353CC}">
                <c16:uniqueId val="{00000003-6304-4526-AFFF-E8A2908CA096}"/>
              </c:ext>
            </c:extLst>
          </c:dPt>
          <c:dPt>
            <c:idx val="2"/>
            <c:bubble3D val="0"/>
            <c:spPr>
              <a:solidFill>
                <a:srgbClr val="43CDD9"/>
              </a:solidFill>
              <a:ln w="19050">
                <a:noFill/>
              </a:ln>
              <a:effectLst/>
            </c:spPr>
            <c:extLst>
              <c:ext xmlns:c16="http://schemas.microsoft.com/office/drawing/2014/chart" uri="{C3380CC4-5D6E-409C-BE32-E72D297353CC}">
                <c16:uniqueId val="{00000005-6304-4526-AFFF-E8A2908CA096}"/>
              </c:ext>
            </c:extLst>
          </c:dPt>
          <c:cat>
            <c:strRef>
              <c:f>Sheet1!$A$2:$A$4</c:f>
              <c:strCache>
                <c:ptCount val="3"/>
                <c:pt idx="0">
                  <c:v>A1</c:v>
                </c:pt>
                <c:pt idx="1">
                  <c:v>A2</c:v>
                </c:pt>
                <c:pt idx="2">
                  <c:v>A3</c:v>
                </c:pt>
              </c:strCache>
            </c:strRef>
          </c:cat>
          <c:val>
            <c:numRef>
              <c:f>Sheet1!$B$2:$B$4</c:f>
              <c:numCache>
                <c:formatCode>General</c:formatCode>
                <c:ptCount val="3"/>
                <c:pt idx="0">
                  <c:v>3</c:v>
                </c:pt>
                <c:pt idx="1">
                  <c:v>2</c:v>
                </c:pt>
                <c:pt idx="2">
                  <c:v>5</c:v>
                </c:pt>
              </c:numCache>
            </c:numRef>
          </c:val>
          <c:extLst>
            <c:ext xmlns:c16="http://schemas.microsoft.com/office/drawing/2014/chart" uri="{C3380CC4-5D6E-409C-BE32-E72D297353CC}">
              <c16:uniqueId val="{00000006-6304-4526-AFFF-E8A2908CA09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spPr>
            <a:ln>
              <a:noFill/>
            </a:ln>
            <a:effectLst/>
          </c:spPr>
          <c:dPt>
            <c:idx val="0"/>
            <c:bubble3D val="0"/>
            <c:spPr>
              <a:solidFill>
                <a:srgbClr val="30353F"/>
              </a:solidFill>
              <a:ln w="19050">
                <a:noFill/>
              </a:ln>
              <a:effectLst/>
            </c:spPr>
            <c:extLst>
              <c:ext xmlns:c16="http://schemas.microsoft.com/office/drawing/2014/chart" uri="{C3380CC4-5D6E-409C-BE32-E72D297353CC}">
                <c16:uniqueId val="{00000001-2690-4507-A31D-E5E797DEAA61}"/>
              </c:ext>
            </c:extLst>
          </c:dPt>
          <c:dPt>
            <c:idx val="1"/>
            <c:bubble3D val="0"/>
            <c:spPr>
              <a:solidFill>
                <a:srgbClr val="667181"/>
              </a:solidFill>
              <a:ln w="19050">
                <a:noFill/>
              </a:ln>
              <a:effectLst/>
            </c:spPr>
            <c:extLst>
              <c:ext xmlns:c16="http://schemas.microsoft.com/office/drawing/2014/chart" uri="{C3380CC4-5D6E-409C-BE32-E72D297353CC}">
                <c16:uniqueId val="{00000003-2690-4507-A31D-E5E797DEAA61}"/>
              </c:ext>
            </c:extLst>
          </c:dPt>
          <c:dPt>
            <c:idx val="2"/>
            <c:bubble3D val="0"/>
            <c:spPr>
              <a:solidFill>
                <a:srgbClr val="43CDD9"/>
              </a:solidFill>
              <a:ln w="19050">
                <a:noFill/>
              </a:ln>
              <a:effectLst/>
            </c:spPr>
            <c:extLst>
              <c:ext xmlns:c16="http://schemas.microsoft.com/office/drawing/2014/chart" uri="{C3380CC4-5D6E-409C-BE32-E72D297353CC}">
                <c16:uniqueId val="{00000005-2690-4507-A31D-E5E797DEAA61}"/>
              </c:ext>
            </c:extLst>
          </c:dPt>
          <c:cat>
            <c:strRef>
              <c:f>Sheet1!$A$2:$A$4</c:f>
              <c:strCache>
                <c:ptCount val="3"/>
                <c:pt idx="0">
                  <c:v>B1</c:v>
                </c:pt>
                <c:pt idx="1">
                  <c:v>B2</c:v>
                </c:pt>
                <c:pt idx="2">
                  <c:v>B3</c:v>
                </c:pt>
              </c:strCache>
            </c:strRef>
          </c:cat>
          <c:val>
            <c:numRef>
              <c:f>Sheet1!$B$2:$B$4</c:f>
              <c:numCache>
                <c:formatCode>General</c:formatCode>
                <c:ptCount val="3"/>
                <c:pt idx="0">
                  <c:v>2</c:v>
                </c:pt>
                <c:pt idx="1">
                  <c:v>3</c:v>
                </c:pt>
                <c:pt idx="2">
                  <c:v>1</c:v>
                </c:pt>
              </c:numCache>
            </c:numRef>
          </c:val>
          <c:extLst>
            <c:ext xmlns:c16="http://schemas.microsoft.com/office/drawing/2014/chart" uri="{C3380CC4-5D6E-409C-BE32-E72D297353CC}">
              <c16:uniqueId val="{00000006-2690-4507-A31D-E5E797DEAA6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spPr>
            <a:ln>
              <a:noFill/>
            </a:ln>
            <a:effectLst/>
          </c:spPr>
          <c:dPt>
            <c:idx val="0"/>
            <c:bubble3D val="0"/>
            <c:spPr>
              <a:solidFill>
                <a:srgbClr val="30353F"/>
              </a:solidFill>
              <a:ln w="19050">
                <a:noFill/>
              </a:ln>
              <a:effectLst/>
            </c:spPr>
            <c:extLst>
              <c:ext xmlns:c16="http://schemas.microsoft.com/office/drawing/2014/chart" uri="{C3380CC4-5D6E-409C-BE32-E72D297353CC}">
                <c16:uniqueId val="{00000001-8CE5-482F-B4FC-965949815C75}"/>
              </c:ext>
            </c:extLst>
          </c:dPt>
          <c:dPt>
            <c:idx val="1"/>
            <c:bubble3D val="0"/>
            <c:spPr>
              <a:solidFill>
                <a:srgbClr val="667181"/>
              </a:solidFill>
              <a:ln w="19050">
                <a:noFill/>
              </a:ln>
              <a:effectLst/>
            </c:spPr>
            <c:extLst>
              <c:ext xmlns:c16="http://schemas.microsoft.com/office/drawing/2014/chart" uri="{C3380CC4-5D6E-409C-BE32-E72D297353CC}">
                <c16:uniqueId val="{00000003-8CE5-482F-B4FC-965949815C75}"/>
              </c:ext>
            </c:extLst>
          </c:dPt>
          <c:dPt>
            <c:idx val="2"/>
            <c:bubble3D val="0"/>
            <c:spPr>
              <a:solidFill>
                <a:srgbClr val="43CDD9"/>
              </a:solidFill>
              <a:ln w="19050">
                <a:noFill/>
              </a:ln>
              <a:effectLst/>
            </c:spPr>
            <c:extLst>
              <c:ext xmlns:c16="http://schemas.microsoft.com/office/drawing/2014/chart" uri="{C3380CC4-5D6E-409C-BE32-E72D297353CC}">
                <c16:uniqueId val="{00000005-8CE5-482F-B4FC-965949815C75}"/>
              </c:ext>
            </c:extLst>
          </c:dPt>
          <c:cat>
            <c:strRef>
              <c:f>Sheet1!$A$2:$A$4</c:f>
              <c:strCache>
                <c:ptCount val="3"/>
                <c:pt idx="0">
                  <c:v>C1</c:v>
                </c:pt>
                <c:pt idx="1">
                  <c:v>C2</c:v>
                </c:pt>
                <c:pt idx="2">
                  <c:v>C3</c:v>
                </c:pt>
              </c:strCache>
            </c:strRef>
          </c:cat>
          <c:val>
            <c:numRef>
              <c:f>Sheet1!$B$2:$B$4</c:f>
              <c:numCache>
                <c:formatCode>General</c:formatCode>
                <c:ptCount val="3"/>
                <c:pt idx="0">
                  <c:v>1</c:v>
                </c:pt>
                <c:pt idx="1">
                  <c:v>2</c:v>
                </c:pt>
                <c:pt idx="2">
                  <c:v>3</c:v>
                </c:pt>
              </c:numCache>
            </c:numRef>
          </c:val>
          <c:extLst>
            <c:ext xmlns:c16="http://schemas.microsoft.com/office/drawing/2014/chart" uri="{C3380CC4-5D6E-409C-BE32-E72D297353CC}">
              <c16:uniqueId val="{00000006-8CE5-482F-B4FC-965949815C7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620519482007284"/>
          <c:y val="6.0621653577321966E-2"/>
          <c:w val="0.57775555158128811"/>
          <c:h val="0.8666323621298917"/>
        </c:manualLayout>
      </c:layout>
      <c:doughnutChart>
        <c:varyColors val="1"/>
        <c:ser>
          <c:idx val="0"/>
          <c:order val="0"/>
          <c:tx>
            <c:strRef>
              <c:f>Sheet1!$B$1</c:f>
              <c:strCache>
                <c:ptCount val="1"/>
                <c:pt idx="0">
                  <c:v>Column1</c:v>
                </c:pt>
              </c:strCache>
            </c:strRef>
          </c:tx>
          <c:spPr>
            <a:ln>
              <a:noFill/>
            </a:ln>
            <a:effectLst/>
          </c:spPr>
          <c:dPt>
            <c:idx val="0"/>
            <c:bubble3D val="0"/>
            <c:spPr>
              <a:solidFill>
                <a:srgbClr val="30353F"/>
              </a:solidFill>
              <a:ln w="19050">
                <a:noFill/>
              </a:ln>
              <a:effectLst/>
            </c:spPr>
            <c:extLst>
              <c:ext xmlns:c16="http://schemas.microsoft.com/office/drawing/2014/chart" uri="{C3380CC4-5D6E-409C-BE32-E72D297353CC}">
                <c16:uniqueId val="{00000001-CFEA-4AC7-8355-E3E1FF070920}"/>
              </c:ext>
            </c:extLst>
          </c:dPt>
          <c:dPt>
            <c:idx val="1"/>
            <c:bubble3D val="0"/>
            <c:spPr>
              <a:solidFill>
                <a:srgbClr val="64777B"/>
              </a:solidFill>
              <a:ln w="19050">
                <a:noFill/>
              </a:ln>
              <a:effectLst/>
            </c:spPr>
            <c:extLst>
              <c:ext xmlns:c16="http://schemas.microsoft.com/office/drawing/2014/chart" uri="{C3380CC4-5D6E-409C-BE32-E72D297353CC}">
                <c16:uniqueId val="{00000003-CFEA-4AC7-8355-E3E1FF070920}"/>
              </c:ext>
            </c:extLst>
          </c:dPt>
          <c:dPt>
            <c:idx val="2"/>
            <c:bubble3D val="0"/>
            <c:spPr>
              <a:solidFill>
                <a:srgbClr val="43CDD9"/>
              </a:solidFill>
              <a:ln w="19050">
                <a:noFill/>
              </a:ln>
              <a:effectLst/>
            </c:spPr>
            <c:extLst>
              <c:ext xmlns:c16="http://schemas.microsoft.com/office/drawing/2014/chart" uri="{C3380CC4-5D6E-409C-BE32-E72D297353CC}">
                <c16:uniqueId val="{00000005-CFEA-4AC7-8355-E3E1FF070920}"/>
              </c:ext>
            </c:extLst>
          </c:dPt>
          <c:cat>
            <c:strRef>
              <c:f>Sheet1!$A$2:$A$4</c:f>
              <c:strCache>
                <c:ptCount val="3"/>
                <c:pt idx="0">
                  <c:v>A1</c:v>
                </c:pt>
                <c:pt idx="1">
                  <c:v>A2</c:v>
                </c:pt>
                <c:pt idx="2">
                  <c:v>A3</c:v>
                </c:pt>
              </c:strCache>
            </c:strRef>
          </c:cat>
          <c:val>
            <c:numRef>
              <c:f>Sheet1!$B$2:$B$4</c:f>
              <c:numCache>
                <c:formatCode>General</c:formatCode>
                <c:ptCount val="3"/>
                <c:pt idx="0">
                  <c:v>3</c:v>
                </c:pt>
                <c:pt idx="1">
                  <c:v>2</c:v>
                </c:pt>
                <c:pt idx="2">
                  <c:v>5</c:v>
                </c:pt>
              </c:numCache>
            </c:numRef>
          </c:val>
          <c:extLst>
            <c:ext xmlns:c16="http://schemas.microsoft.com/office/drawing/2014/chart" uri="{C3380CC4-5D6E-409C-BE32-E72D297353CC}">
              <c16:uniqueId val="{00000006-CFEA-4AC7-8355-E3E1FF07092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spPr>
            <a:ln>
              <a:noFill/>
            </a:ln>
            <a:effectLst/>
          </c:spPr>
          <c:dPt>
            <c:idx val="0"/>
            <c:bubble3D val="0"/>
            <c:spPr>
              <a:solidFill>
                <a:srgbClr val="30353F"/>
              </a:solidFill>
              <a:ln w="19050">
                <a:noFill/>
              </a:ln>
              <a:effectLst/>
            </c:spPr>
            <c:extLst>
              <c:ext xmlns:c16="http://schemas.microsoft.com/office/drawing/2014/chart" uri="{C3380CC4-5D6E-409C-BE32-E72D297353CC}">
                <c16:uniqueId val="{00000001-FDBF-4BBD-AA4C-79D87F82AEDE}"/>
              </c:ext>
            </c:extLst>
          </c:dPt>
          <c:dPt>
            <c:idx val="1"/>
            <c:bubble3D val="0"/>
            <c:spPr>
              <a:solidFill>
                <a:srgbClr val="667181"/>
              </a:solidFill>
              <a:ln w="19050">
                <a:noFill/>
              </a:ln>
              <a:effectLst/>
            </c:spPr>
            <c:extLst>
              <c:ext xmlns:c16="http://schemas.microsoft.com/office/drawing/2014/chart" uri="{C3380CC4-5D6E-409C-BE32-E72D297353CC}">
                <c16:uniqueId val="{00000003-FDBF-4BBD-AA4C-79D87F82AEDE}"/>
              </c:ext>
            </c:extLst>
          </c:dPt>
          <c:dPt>
            <c:idx val="2"/>
            <c:bubble3D val="0"/>
            <c:spPr>
              <a:solidFill>
                <a:srgbClr val="43CDD9"/>
              </a:solidFill>
              <a:ln w="19050">
                <a:noFill/>
              </a:ln>
              <a:effectLst/>
            </c:spPr>
            <c:extLst>
              <c:ext xmlns:c16="http://schemas.microsoft.com/office/drawing/2014/chart" uri="{C3380CC4-5D6E-409C-BE32-E72D297353CC}">
                <c16:uniqueId val="{00000005-FDBF-4BBD-AA4C-79D87F82AEDE}"/>
              </c:ext>
            </c:extLst>
          </c:dPt>
          <c:cat>
            <c:strRef>
              <c:f>Sheet1!$A$2:$A$4</c:f>
              <c:strCache>
                <c:ptCount val="3"/>
                <c:pt idx="0">
                  <c:v>B1</c:v>
                </c:pt>
                <c:pt idx="1">
                  <c:v>B2</c:v>
                </c:pt>
                <c:pt idx="2">
                  <c:v>B3</c:v>
                </c:pt>
              </c:strCache>
            </c:strRef>
          </c:cat>
          <c:val>
            <c:numRef>
              <c:f>Sheet1!$B$2:$B$4</c:f>
              <c:numCache>
                <c:formatCode>General</c:formatCode>
                <c:ptCount val="3"/>
                <c:pt idx="0">
                  <c:v>2</c:v>
                </c:pt>
                <c:pt idx="1">
                  <c:v>3</c:v>
                </c:pt>
                <c:pt idx="2">
                  <c:v>1</c:v>
                </c:pt>
              </c:numCache>
            </c:numRef>
          </c:val>
          <c:extLst>
            <c:ext xmlns:c16="http://schemas.microsoft.com/office/drawing/2014/chart" uri="{C3380CC4-5D6E-409C-BE32-E72D297353CC}">
              <c16:uniqueId val="{00000006-FDBF-4BBD-AA4C-79D87F82AED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spPr>
            <a:ln>
              <a:noFill/>
            </a:ln>
            <a:effectLst/>
          </c:spPr>
          <c:dPt>
            <c:idx val="0"/>
            <c:bubble3D val="0"/>
            <c:spPr>
              <a:solidFill>
                <a:srgbClr val="30353F"/>
              </a:solidFill>
              <a:ln w="19050">
                <a:noFill/>
              </a:ln>
              <a:effectLst/>
            </c:spPr>
            <c:extLst>
              <c:ext xmlns:c16="http://schemas.microsoft.com/office/drawing/2014/chart" uri="{C3380CC4-5D6E-409C-BE32-E72D297353CC}">
                <c16:uniqueId val="{00000001-716F-4E57-89F6-3E3EEAB50E8B}"/>
              </c:ext>
            </c:extLst>
          </c:dPt>
          <c:dPt>
            <c:idx val="1"/>
            <c:bubble3D val="0"/>
            <c:spPr>
              <a:solidFill>
                <a:srgbClr val="667181"/>
              </a:solidFill>
              <a:ln w="19050">
                <a:noFill/>
              </a:ln>
              <a:effectLst/>
            </c:spPr>
            <c:extLst>
              <c:ext xmlns:c16="http://schemas.microsoft.com/office/drawing/2014/chart" uri="{C3380CC4-5D6E-409C-BE32-E72D297353CC}">
                <c16:uniqueId val="{00000003-716F-4E57-89F6-3E3EEAB50E8B}"/>
              </c:ext>
            </c:extLst>
          </c:dPt>
          <c:dPt>
            <c:idx val="2"/>
            <c:bubble3D val="0"/>
            <c:spPr>
              <a:solidFill>
                <a:srgbClr val="43CDD9"/>
              </a:solidFill>
              <a:ln w="19050">
                <a:noFill/>
              </a:ln>
              <a:effectLst/>
            </c:spPr>
            <c:extLst>
              <c:ext xmlns:c16="http://schemas.microsoft.com/office/drawing/2014/chart" uri="{C3380CC4-5D6E-409C-BE32-E72D297353CC}">
                <c16:uniqueId val="{00000005-716F-4E57-89F6-3E3EEAB50E8B}"/>
              </c:ext>
            </c:extLst>
          </c:dPt>
          <c:cat>
            <c:strRef>
              <c:f>Sheet1!$A$2:$A$4</c:f>
              <c:strCache>
                <c:ptCount val="3"/>
                <c:pt idx="0">
                  <c:v>C1</c:v>
                </c:pt>
                <c:pt idx="1">
                  <c:v>C2</c:v>
                </c:pt>
                <c:pt idx="2">
                  <c:v>C3</c:v>
                </c:pt>
              </c:strCache>
            </c:strRef>
          </c:cat>
          <c:val>
            <c:numRef>
              <c:f>Sheet1!$B$2:$B$4</c:f>
              <c:numCache>
                <c:formatCode>General</c:formatCode>
                <c:ptCount val="3"/>
                <c:pt idx="0">
                  <c:v>1</c:v>
                </c:pt>
                <c:pt idx="1">
                  <c:v>2</c:v>
                </c:pt>
                <c:pt idx="2">
                  <c:v>3</c:v>
                </c:pt>
              </c:numCache>
            </c:numRef>
          </c:val>
          <c:extLst>
            <c:ext xmlns:c16="http://schemas.microsoft.com/office/drawing/2014/chart" uri="{C3380CC4-5D6E-409C-BE32-E72D297353CC}">
              <c16:uniqueId val="{00000006-716F-4E57-89F6-3E3EEAB50E8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22"/>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Sheet1!$A$2:$A$8</c:f>
              <c:strCache>
                <c:ptCount val="6"/>
                <c:pt idx="0">
                  <c:v>Agent A</c:v>
                </c:pt>
                <c:pt idx="1">
                  <c:v>Agent B</c:v>
                </c:pt>
                <c:pt idx="2">
                  <c:v>Agent C</c:v>
                </c:pt>
                <c:pt idx="3">
                  <c:v>Agent D</c:v>
                </c:pt>
                <c:pt idx="4">
                  <c:v>Agent E</c:v>
                </c:pt>
                <c:pt idx="5">
                  <c:v>Agent F</c:v>
                </c:pt>
              </c:strCache>
            </c:strRef>
          </c:cat>
          <c:val>
            <c:numRef>
              <c:f>Sheet1!$B$2:$B$8</c:f>
              <c:numCache>
                <c:formatCode>General</c:formatCode>
                <c:ptCount val="7"/>
                <c:pt idx="0">
                  <c:v>3</c:v>
                </c:pt>
                <c:pt idx="1">
                  <c:v>10</c:v>
                </c:pt>
                <c:pt idx="2">
                  <c:v>1</c:v>
                </c:pt>
                <c:pt idx="3">
                  <c:v>1</c:v>
                </c:pt>
                <c:pt idx="4">
                  <c:v>4</c:v>
                </c:pt>
                <c:pt idx="5">
                  <c:v>6</c:v>
                </c:pt>
              </c:numCache>
            </c:numRef>
          </c:val>
          <c:extLst>
            <c:ext xmlns:c16="http://schemas.microsoft.com/office/drawing/2014/chart" uri="{C3380CC4-5D6E-409C-BE32-E72D297353CC}">
              <c16:uniqueId val="{00000000-9DDF-4812-8C8F-E69F4AA422E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C655F-54C7-4D03-AD26-E0C40F01563A}" type="datetimeFigureOut">
              <a:rPr lang="id-ID" smtClean="0"/>
              <a:t>06/03/2019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34AC2-3728-4A8B-B58F-6888FAEC3D20}" type="slidenum">
              <a:rPr lang="id-ID" smtClean="0"/>
              <a:t>‹#›</a:t>
            </a:fld>
            <a:endParaRPr lang="id-ID"/>
          </a:p>
        </p:txBody>
      </p:sp>
    </p:spTree>
    <p:extLst>
      <p:ext uri="{BB962C8B-B14F-4D97-AF65-F5344CB8AC3E}">
        <p14:creationId xmlns:p14="http://schemas.microsoft.com/office/powerpoint/2010/main" val="1086178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Farming Fridays introduction sponsored by AnnieMac Home Mortgage</a:t>
            </a:r>
          </a:p>
          <a:p>
            <a:endParaRPr lang="en-US" dirty="0"/>
          </a:p>
          <a:p>
            <a:r>
              <a:rPr lang="en-US" dirty="0"/>
              <a:t>Lets give a couple of our student an extra moment to get seated and you may be interested in taking some notes</a:t>
            </a:r>
          </a:p>
          <a:p>
            <a:endParaRPr lang="en-US" dirty="0"/>
          </a:p>
          <a:p>
            <a:r>
              <a:rPr lang="en-US" dirty="0"/>
              <a:t>Lets also take a moment and thank our Mortgage Partners in the room for putting this National Lunch and Learn League together.</a:t>
            </a:r>
          </a:p>
          <a:p>
            <a:r>
              <a:rPr lang="en-US" dirty="0"/>
              <a:t>	I think its just awesome what AnnieMac has done, I think we have more than 200 offices and over 1000 Agents attending todays program.</a:t>
            </a:r>
          </a:p>
          <a:p>
            <a:endParaRPr lang="en-US" dirty="0"/>
          </a:p>
          <a:p>
            <a:r>
              <a:rPr lang="en-US" dirty="0"/>
              <a:t>No pressure right???? But seriously I bet you walk away with some good value today and you are going to be invited to a 6 week COACHING PROGRAM that is also sponsored entirely by AnnieMac Home Mortgage.</a:t>
            </a:r>
          </a:p>
          <a:p>
            <a:endParaRPr lang="en-US" dirty="0"/>
          </a:p>
          <a:p>
            <a:r>
              <a:rPr lang="en-US" dirty="0"/>
              <a:t>But my goal today is that even if you elect not to take the FREE 6 week Coaching Program that you take away several income generators from todays session.</a:t>
            </a:r>
          </a:p>
          <a:p>
            <a:r>
              <a:rPr lang="en-US" dirty="0"/>
              <a:t> </a:t>
            </a:r>
          </a:p>
        </p:txBody>
      </p:sp>
      <p:sp>
        <p:nvSpPr>
          <p:cNvPr id="4" name="Slide Number Placeholder 3"/>
          <p:cNvSpPr>
            <a:spLocks noGrp="1"/>
          </p:cNvSpPr>
          <p:nvPr>
            <p:ph type="sldNum" sz="quarter" idx="5"/>
          </p:nvPr>
        </p:nvSpPr>
        <p:spPr/>
        <p:txBody>
          <a:bodyPr/>
          <a:lstStyle/>
          <a:p>
            <a:fld id="{5FD34AC2-3728-4A8B-B58F-6888FAEC3D20}" type="slidenum">
              <a:rPr lang="id-ID" smtClean="0"/>
              <a:t>1</a:t>
            </a:fld>
            <a:endParaRPr lang="id-ID"/>
          </a:p>
        </p:txBody>
      </p:sp>
    </p:spTree>
    <p:extLst>
      <p:ext uri="{BB962C8B-B14F-4D97-AF65-F5344CB8AC3E}">
        <p14:creationId xmlns:p14="http://schemas.microsoft.com/office/powerpoint/2010/main" val="164568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D34AC2-3728-4A8B-B58F-6888FAEC3D20}" type="slidenum">
              <a:rPr lang="id-ID" smtClean="0"/>
              <a:t>29</a:t>
            </a:fld>
            <a:endParaRPr lang="id-ID"/>
          </a:p>
        </p:txBody>
      </p:sp>
    </p:spTree>
    <p:extLst>
      <p:ext uri="{BB962C8B-B14F-4D97-AF65-F5344CB8AC3E}">
        <p14:creationId xmlns:p14="http://schemas.microsoft.com/office/powerpoint/2010/main" val="3503166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Kerry Fitzpatrick </a:t>
            </a:r>
          </a:p>
          <a:p>
            <a:r>
              <a:rPr lang="en-US" dirty="0"/>
              <a:t>I am one of the lucky founders of the AnnieMac Worx Productivity Platform and The My Worx Suite Technology Solution for Realtors</a:t>
            </a:r>
          </a:p>
          <a:p>
            <a:endParaRPr lang="en-US" dirty="0"/>
          </a:p>
          <a:p>
            <a:r>
              <a:rPr lang="en-US" dirty="0"/>
              <a:t>The reason I say I am lucky is that thanks to the AnnieMac Home Mortgage Professional in the room with you, I never have to sell anything or charge our students any money whatsoever. We have 61 training modules with 14 different instructors all operating with no charge to our Real Estate members.</a:t>
            </a:r>
          </a:p>
          <a:p>
            <a:r>
              <a:rPr lang="en-US" dirty="0"/>
              <a:t>We also have this incredible digital marketing system that could cost $1500 per month per Brokerage but it is also completely free from any charge because of AnnieMac</a:t>
            </a:r>
          </a:p>
          <a:p>
            <a:endParaRPr lang="en-US" dirty="0"/>
          </a:p>
          <a:p>
            <a:r>
              <a:rPr lang="en-US" dirty="0"/>
              <a:t>But I want you to know I was a new agent… a long time ago and the first thing I ever did was farm… Russ and Chip and my Sales Manager taught me early and often of the power of Specialization … SPEICALIZING in a neighborhood and because of some good training I was able to double my teaching salary in my first year and grew a nice income before I out earned my husband who was making SIX FIGURES!!!</a:t>
            </a:r>
          </a:p>
          <a:p>
            <a:endParaRPr lang="en-US" dirty="0"/>
          </a:p>
          <a:p>
            <a:r>
              <a:rPr lang="en-US" dirty="0"/>
              <a:t>SO this message is very personal to me.</a:t>
            </a:r>
          </a:p>
          <a:p>
            <a:endParaRPr lang="en-US" dirty="0"/>
          </a:p>
        </p:txBody>
      </p:sp>
      <p:sp>
        <p:nvSpPr>
          <p:cNvPr id="4" name="Slide Number Placeholder 3"/>
          <p:cNvSpPr>
            <a:spLocks noGrp="1"/>
          </p:cNvSpPr>
          <p:nvPr>
            <p:ph type="sldNum" sz="quarter" idx="5"/>
          </p:nvPr>
        </p:nvSpPr>
        <p:spPr/>
        <p:txBody>
          <a:bodyPr/>
          <a:lstStyle/>
          <a:p>
            <a:fld id="{5FD34AC2-3728-4A8B-B58F-6888FAEC3D20}" type="slidenum">
              <a:rPr lang="id-ID" smtClean="0"/>
              <a:t>2</a:t>
            </a:fld>
            <a:endParaRPr lang="id-ID"/>
          </a:p>
        </p:txBody>
      </p:sp>
    </p:spTree>
    <p:extLst>
      <p:ext uri="{BB962C8B-B14F-4D97-AF65-F5344CB8AC3E}">
        <p14:creationId xmlns:p14="http://schemas.microsoft.com/office/powerpoint/2010/main" val="363227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LOOK AT THE BIG BUBBLE ON THE LEFT SIDE OF YOUR SCRREN: 79% of the Realtors out there earn under $40,000 in gross commission income AND the median income of that group was $18,000 ,,, we thought that was pretty sad… TODAY we talk to brokers in March and 70% of their Agents haven’t sold a home yet for the whole year, one quarter of the year and no sale… We meet agents every day that sell 4-6 homes a year!!! For a whole year!!!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you’re talking about minimum wage type numbers to that of an assistant manager at a dollar store in  residential real estate  if your one of that level earners in this class today.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I have good news: you don’t need a boss to come give you a raise you don’t need a review</a:t>
            </a:r>
          </a:p>
          <a:p>
            <a:r>
              <a:rPr lang="en-US" sz="1200" kern="1200" dirty="0">
                <a:solidFill>
                  <a:schemeClr val="tx1"/>
                </a:solidFill>
                <a:effectLst/>
                <a:latin typeface="+mn-lt"/>
                <a:ea typeface="+mn-ea"/>
                <a:cs typeface="+mn-cs"/>
              </a:rPr>
              <a:t> this this job will pay you what you ask you just need to ask it the right questions and do the right work and your income is unlimited.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$300,000     $500,000,  it’s just a matter of putting that commitment in there and I think that’s where there’s a separation and a lot of agents with their income.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if you’re one of  those folks on here and earn under $40,000 you’ll  want to take some good notes here things to make that different for you in the coming year.</a:t>
            </a:r>
          </a:p>
          <a:p>
            <a:endParaRPr lang="en-US" dirty="0"/>
          </a:p>
        </p:txBody>
      </p:sp>
      <p:sp>
        <p:nvSpPr>
          <p:cNvPr id="4" name="Slide Number Placeholder 3"/>
          <p:cNvSpPr>
            <a:spLocks noGrp="1"/>
          </p:cNvSpPr>
          <p:nvPr>
            <p:ph type="sldNum" sz="quarter" idx="5"/>
          </p:nvPr>
        </p:nvSpPr>
        <p:spPr/>
        <p:txBody>
          <a:bodyPr/>
          <a:lstStyle/>
          <a:p>
            <a:fld id="{5FD34AC2-3728-4A8B-B58F-6888FAEC3D20}" type="slidenum">
              <a:rPr lang="id-ID" smtClean="0"/>
              <a:t>4</a:t>
            </a:fld>
            <a:endParaRPr lang="id-ID"/>
          </a:p>
        </p:txBody>
      </p:sp>
    </p:spTree>
    <p:extLst>
      <p:ext uri="{BB962C8B-B14F-4D97-AF65-F5344CB8AC3E}">
        <p14:creationId xmlns:p14="http://schemas.microsoft.com/office/powerpoint/2010/main" val="1158465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of the REALTORS we surveyed that were in the lower percentile of earners </a:t>
            </a:r>
          </a:p>
          <a:p>
            <a:r>
              <a:rPr lang="en-US" sz="1200" kern="1200" dirty="0">
                <a:solidFill>
                  <a:schemeClr val="tx1"/>
                </a:solidFill>
                <a:effectLst/>
                <a:latin typeface="+mn-lt"/>
                <a:ea typeface="+mn-ea"/>
                <a:cs typeface="+mn-cs"/>
              </a:rPr>
              <a:t>ONLY 16% of them said that they had a farm or any area of specialization!!! </a:t>
            </a:r>
          </a:p>
          <a:p>
            <a:r>
              <a:rPr lang="en-US" sz="1200" kern="1200" dirty="0">
                <a:solidFill>
                  <a:schemeClr val="tx1"/>
                </a:solidFill>
                <a:effectLst/>
                <a:latin typeface="+mn-lt"/>
                <a:ea typeface="+mn-ea"/>
                <a:cs typeface="+mn-cs"/>
              </a:rPr>
              <a:t>		 they didn’t really say how they worked it,  but they had a farm area or specialization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9% reported that they had a farm area for more than six months </a:t>
            </a:r>
          </a:p>
          <a:p>
            <a:r>
              <a:rPr lang="en-US" sz="1200" b="1" kern="1200" dirty="0">
                <a:solidFill>
                  <a:schemeClr val="tx1"/>
                </a:solidFill>
                <a:effectLst/>
                <a:latin typeface="+mn-lt"/>
                <a:ea typeface="+mn-ea"/>
                <a:cs typeface="+mn-cs"/>
              </a:rPr>
              <a:t>And 3% of this group said they had the SAME FARM f</a:t>
            </a:r>
            <a:r>
              <a:rPr lang="en-US" sz="1200" b="1" u="sng" kern="1200" dirty="0">
                <a:solidFill>
                  <a:schemeClr val="tx1"/>
                </a:solidFill>
                <a:effectLst/>
                <a:latin typeface="+mn-lt"/>
                <a:ea typeface="+mn-ea"/>
                <a:cs typeface="+mn-cs"/>
              </a:rPr>
              <a:t>or more than one year  only 3% of the people earning under $40,000 </a:t>
            </a: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had a farm for more than one year!!!</a:t>
            </a:r>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FD34AC2-3728-4A8B-B58F-6888FAEC3D20}" type="slidenum">
              <a:rPr lang="id-ID" smtClean="0"/>
              <a:t>5</a:t>
            </a:fld>
            <a:endParaRPr lang="id-ID"/>
          </a:p>
        </p:txBody>
      </p:sp>
    </p:spTree>
    <p:extLst>
      <p:ext uri="{BB962C8B-B14F-4D97-AF65-F5344CB8AC3E}">
        <p14:creationId xmlns:p14="http://schemas.microsoft.com/office/powerpoint/2010/main" val="53136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was very </a:t>
            </a:r>
            <a:r>
              <a:rPr lang="en-US" sz="1200" kern="1200" dirty="0" err="1">
                <a:solidFill>
                  <a:schemeClr val="tx1"/>
                </a:solidFill>
                <a:effectLst/>
                <a:latin typeface="+mn-lt"/>
                <a:ea typeface="+mn-ea"/>
                <a:cs typeface="+mn-cs"/>
              </a:rPr>
              <a:t>very</a:t>
            </a:r>
            <a:r>
              <a:rPr lang="en-US" sz="1200" kern="1200" dirty="0">
                <a:solidFill>
                  <a:schemeClr val="tx1"/>
                </a:solidFill>
                <a:effectLst/>
                <a:latin typeface="+mn-lt"/>
                <a:ea typeface="+mn-ea"/>
                <a:cs typeface="+mn-cs"/>
              </a:rPr>
              <a:t> compelling for us is that 64% of the agents out that earn over $100,000 in gross commission every year </a:t>
            </a:r>
          </a:p>
          <a:p>
            <a:r>
              <a:rPr lang="en-US" sz="1200" kern="1200" dirty="0">
                <a:solidFill>
                  <a:schemeClr val="tx1"/>
                </a:solidFill>
                <a:effectLst/>
                <a:latin typeface="+mn-lt"/>
                <a:ea typeface="+mn-ea"/>
                <a:cs typeface="+mn-cs"/>
              </a:rPr>
              <a:t>six figures: all had a </a:t>
            </a:r>
            <a:r>
              <a:rPr lang="en-US" sz="1200" b="1" kern="1200" dirty="0">
                <a:solidFill>
                  <a:schemeClr val="tx1"/>
                </a:solidFill>
                <a:effectLst/>
                <a:latin typeface="+mn-lt"/>
                <a:ea typeface="+mn-ea"/>
                <a:cs typeface="+mn-cs"/>
              </a:rPr>
              <a:t>farm area for more than a year </a:t>
            </a:r>
            <a:r>
              <a:rPr lang="en-US" sz="1200" kern="1200" dirty="0">
                <a:solidFill>
                  <a:schemeClr val="tx1"/>
                </a:solidFill>
                <a:effectLst/>
                <a:latin typeface="+mn-lt"/>
                <a:ea typeface="+mn-ea"/>
                <a:cs typeface="+mn-cs"/>
              </a:rPr>
              <a:t>that they actively worked and pursues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FD34AC2-3728-4A8B-B58F-6888FAEC3D20}" type="slidenum">
              <a:rPr lang="id-ID" smtClean="0"/>
              <a:t>6</a:t>
            </a:fld>
            <a:endParaRPr lang="id-ID"/>
          </a:p>
        </p:txBody>
      </p:sp>
    </p:spTree>
    <p:extLst>
      <p:ext uri="{BB962C8B-B14F-4D97-AF65-F5344CB8AC3E}">
        <p14:creationId xmlns:p14="http://schemas.microsoft.com/office/powerpoint/2010/main" val="351259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 of the agents under $40k</a:t>
            </a:r>
          </a:p>
          <a:p>
            <a:r>
              <a:rPr lang="en-US" sz="1200" kern="1200" dirty="0">
                <a:solidFill>
                  <a:schemeClr val="tx1"/>
                </a:solidFill>
                <a:effectLst/>
                <a:latin typeface="+mn-lt"/>
                <a:ea typeface="+mn-ea"/>
                <a:cs typeface="+mn-cs"/>
              </a:rPr>
              <a:t>64% of the agents over $100k   now we didn’t do the survey but I would be willing to bet the figure jumps to 75-80% of Realtors that make over $200k have a farm area and have had it for more than 1 year….. SUCCESS REALLY DOES LEAVE CLUES!!!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their the ones having success they are the rain makers out there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you should look at implementing these systems moving forward.</a:t>
            </a:r>
          </a:p>
          <a:p>
            <a:endParaRPr lang="en-US" dirty="0"/>
          </a:p>
        </p:txBody>
      </p:sp>
      <p:sp>
        <p:nvSpPr>
          <p:cNvPr id="4" name="Slide Number Placeholder 3"/>
          <p:cNvSpPr>
            <a:spLocks noGrp="1"/>
          </p:cNvSpPr>
          <p:nvPr>
            <p:ph type="sldNum" sz="quarter" idx="5"/>
          </p:nvPr>
        </p:nvSpPr>
        <p:spPr/>
        <p:txBody>
          <a:bodyPr/>
          <a:lstStyle/>
          <a:p>
            <a:fld id="{5FD34AC2-3728-4A8B-B58F-6888FAEC3D20}" type="slidenum">
              <a:rPr lang="id-ID" smtClean="0"/>
              <a:t>7</a:t>
            </a:fld>
            <a:endParaRPr lang="id-ID"/>
          </a:p>
        </p:txBody>
      </p:sp>
    </p:spTree>
    <p:extLst>
      <p:ext uri="{BB962C8B-B14F-4D97-AF65-F5344CB8AC3E}">
        <p14:creationId xmlns:p14="http://schemas.microsoft.com/office/powerpoint/2010/main" val="3356376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I get to invite you to participate in six weeks of training, but I’d like to shift from the word training, and I want you to think about a coach or a very assertive instructor.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Like your music teacher back in the day or maybe you had an acting coach or perhaps you’ve had a voice coach or someone who taught you piano.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if you remember that coach,  they didn’t have the luxury of being positive all the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Sometimes they had to assert discipline or even constructive criticism on you to get more out of you then you could get out of yourself. </a:t>
            </a:r>
          </a:p>
          <a:p>
            <a:endParaRPr lang="en-US" dirty="0"/>
          </a:p>
        </p:txBody>
      </p:sp>
      <p:sp>
        <p:nvSpPr>
          <p:cNvPr id="4" name="Slide Number Placeholder 3"/>
          <p:cNvSpPr>
            <a:spLocks noGrp="1"/>
          </p:cNvSpPr>
          <p:nvPr>
            <p:ph type="sldNum" sz="quarter" idx="5"/>
          </p:nvPr>
        </p:nvSpPr>
        <p:spPr/>
        <p:txBody>
          <a:bodyPr/>
          <a:lstStyle/>
          <a:p>
            <a:fld id="{5FD34AC2-3728-4A8B-B58F-6888FAEC3D20}" type="slidenum">
              <a:rPr lang="id-ID" smtClean="0"/>
              <a:t>8</a:t>
            </a:fld>
            <a:endParaRPr lang="id-ID"/>
          </a:p>
        </p:txBody>
      </p:sp>
    </p:spTree>
    <p:extLst>
      <p:ext uri="{BB962C8B-B14F-4D97-AF65-F5344CB8AC3E}">
        <p14:creationId xmlns:p14="http://schemas.microsoft.com/office/powerpoint/2010/main" val="146713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D34AC2-3728-4A8B-B58F-6888FAEC3D20}" type="slidenum">
              <a:rPr lang="id-ID" smtClean="0"/>
              <a:t>10</a:t>
            </a:fld>
            <a:endParaRPr lang="id-ID"/>
          </a:p>
        </p:txBody>
      </p:sp>
    </p:spTree>
    <p:extLst>
      <p:ext uri="{BB962C8B-B14F-4D97-AF65-F5344CB8AC3E}">
        <p14:creationId xmlns:p14="http://schemas.microsoft.com/office/powerpoint/2010/main" val="2774734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D34AC2-3728-4A8B-B58F-6888FAEC3D20}" type="slidenum">
              <a:rPr lang="id-ID" smtClean="0"/>
              <a:t>19</a:t>
            </a:fld>
            <a:endParaRPr lang="id-ID"/>
          </a:p>
        </p:txBody>
      </p:sp>
    </p:spTree>
    <p:extLst>
      <p:ext uri="{BB962C8B-B14F-4D97-AF65-F5344CB8AC3E}">
        <p14:creationId xmlns:p14="http://schemas.microsoft.com/office/powerpoint/2010/main" val="276096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2635058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277954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43942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3032131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3302397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1662068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2034835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1645618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1432641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75332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3B832CC-E04A-47A7-966D-475AEA6409AB}"/>
              </a:ext>
            </a:extLst>
          </p:cNvPr>
          <p:cNvSpPr>
            <a:spLocks noGrp="1"/>
          </p:cNvSpPr>
          <p:nvPr>
            <p:ph type="pic" sz="quarter" idx="13"/>
          </p:nvPr>
        </p:nvSpPr>
        <p:spPr>
          <a:xfrm>
            <a:off x="4689139" y="2491272"/>
            <a:ext cx="2807036" cy="2804628"/>
          </a:xfrm>
          <a:custGeom>
            <a:avLst/>
            <a:gdLst>
              <a:gd name="connsiteX0" fmla="*/ 1406866 w 2807036"/>
              <a:gd name="connsiteY0" fmla="*/ 0 h 2804628"/>
              <a:gd name="connsiteX1" fmla="*/ 2061159 w 2807036"/>
              <a:gd name="connsiteY1" fmla="*/ 271017 h 2804628"/>
              <a:gd name="connsiteX2" fmla="*/ 2542705 w 2807036"/>
              <a:gd name="connsiteY2" fmla="*/ 752562 h 2804628"/>
              <a:gd name="connsiteX3" fmla="*/ 2796783 w 2807036"/>
              <a:gd name="connsiteY3" fmla="*/ 1230127 h 2804628"/>
              <a:gd name="connsiteX4" fmla="*/ 2807036 w 2807036"/>
              <a:gd name="connsiteY4" fmla="*/ 1301178 h 2804628"/>
              <a:gd name="connsiteX5" fmla="*/ 2807036 w 2807036"/>
              <a:gd name="connsiteY5" fmla="*/ 1512532 h 2804628"/>
              <a:gd name="connsiteX6" fmla="*/ 2796783 w 2807036"/>
              <a:gd name="connsiteY6" fmla="*/ 1583584 h 2804628"/>
              <a:gd name="connsiteX7" fmla="*/ 2542705 w 2807036"/>
              <a:gd name="connsiteY7" fmla="*/ 2061148 h 2804628"/>
              <a:gd name="connsiteX8" fmla="*/ 2061149 w 2807036"/>
              <a:gd name="connsiteY8" fmla="*/ 2542704 h 2804628"/>
              <a:gd name="connsiteX9" fmla="*/ 1583585 w 2807036"/>
              <a:gd name="connsiteY9" fmla="*/ 2796782 h 2804628"/>
              <a:gd name="connsiteX10" fmla="*/ 1529213 w 2807036"/>
              <a:gd name="connsiteY10" fmla="*/ 2804628 h 2804628"/>
              <a:gd name="connsiteX11" fmla="*/ 1284499 w 2807036"/>
              <a:gd name="connsiteY11" fmla="*/ 2804628 h 2804628"/>
              <a:gd name="connsiteX12" fmla="*/ 1230128 w 2807036"/>
              <a:gd name="connsiteY12" fmla="*/ 2796782 h 2804628"/>
              <a:gd name="connsiteX13" fmla="*/ 752563 w 2807036"/>
              <a:gd name="connsiteY13" fmla="*/ 2542704 h 2804628"/>
              <a:gd name="connsiteX14" fmla="*/ 271018 w 2807036"/>
              <a:gd name="connsiteY14" fmla="*/ 2061158 h 2804628"/>
              <a:gd name="connsiteX15" fmla="*/ 271018 w 2807036"/>
              <a:gd name="connsiteY15" fmla="*/ 752572 h 2804628"/>
              <a:gd name="connsiteX16" fmla="*/ 752573 w 2807036"/>
              <a:gd name="connsiteY16" fmla="*/ 271017 h 2804628"/>
              <a:gd name="connsiteX17" fmla="*/ 1406866 w 2807036"/>
              <a:gd name="connsiteY17" fmla="*/ 0 h 280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07036" h="2804628">
                <a:moveTo>
                  <a:pt x="1406866" y="0"/>
                </a:moveTo>
                <a:cubicBezTo>
                  <a:pt x="1643674" y="0"/>
                  <a:pt x="1880481" y="90339"/>
                  <a:pt x="2061159" y="271017"/>
                </a:cubicBezTo>
                <a:lnTo>
                  <a:pt x="2542705" y="752562"/>
                </a:lnTo>
                <a:cubicBezTo>
                  <a:pt x="2678213" y="888071"/>
                  <a:pt x="2762906" y="1055152"/>
                  <a:pt x="2796783" y="1230127"/>
                </a:cubicBezTo>
                <a:lnTo>
                  <a:pt x="2807036" y="1301178"/>
                </a:lnTo>
                <a:lnTo>
                  <a:pt x="2807036" y="1512532"/>
                </a:lnTo>
                <a:lnTo>
                  <a:pt x="2796783" y="1583584"/>
                </a:lnTo>
                <a:cubicBezTo>
                  <a:pt x="2762906" y="1758558"/>
                  <a:pt x="2678213" y="1925640"/>
                  <a:pt x="2542705" y="2061148"/>
                </a:cubicBezTo>
                <a:lnTo>
                  <a:pt x="2061149" y="2542704"/>
                </a:lnTo>
                <a:cubicBezTo>
                  <a:pt x="1925641" y="2678212"/>
                  <a:pt x="1758559" y="2762905"/>
                  <a:pt x="1583585" y="2796782"/>
                </a:cubicBezTo>
                <a:lnTo>
                  <a:pt x="1529213" y="2804628"/>
                </a:lnTo>
                <a:lnTo>
                  <a:pt x="1284499" y="2804628"/>
                </a:lnTo>
                <a:lnTo>
                  <a:pt x="1230128" y="2796782"/>
                </a:lnTo>
                <a:cubicBezTo>
                  <a:pt x="1055153" y="2762905"/>
                  <a:pt x="888072" y="2678212"/>
                  <a:pt x="752563" y="2542704"/>
                </a:cubicBezTo>
                <a:lnTo>
                  <a:pt x="271018" y="2061158"/>
                </a:lnTo>
                <a:cubicBezTo>
                  <a:pt x="-90339" y="1699802"/>
                  <a:pt x="-90339" y="1113928"/>
                  <a:pt x="271018" y="752572"/>
                </a:cubicBezTo>
                <a:lnTo>
                  <a:pt x="752573" y="271017"/>
                </a:lnTo>
                <a:cubicBezTo>
                  <a:pt x="933252" y="90339"/>
                  <a:pt x="1170059" y="0"/>
                  <a:pt x="1406866" y="0"/>
                </a:cubicBezTo>
                <a:close/>
              </a:path>
            </a:pathLst>
          </a:custGeom>
        </p:spPr>
        <p:txBody>
          <a:bodyPr wrap="square">
            <a:noAutofit/>
          </a:bodyPr>
          <a:lstStyle/>
          <a:p>
            <a:r>
              <a:rPr lang="en-US"/>
              <a:t>Click icon to add picture</a:t>
            </a:r>
            <a:endParaRPr lang="en-US" dirty="0"/>
          </a:p>
        </p:txBody>
      </p:sp>
      <p:sp>
        <p:nvSpPr>
          <p:cNvPr id="2" name="Date Placeholder 1"/>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28E537-E56B-49CA-B596-52598082FBE8}" type="slidenum">
              <a:rPr lang="en-US" smtClean="0"/>
              <a:t>‹#›</a:t>
            </a:fld>
            <a:endParaRPr lang="en-US" dirty="0"/>
          </a:p>
        </p:txBody>
      </p:sp>
      <p:sp>
        <p:nvSpPr>
          <p:cNvPr id="6" name="Freeform: Shape 7">
            <a:extLst>
              <a:ext uri="{FF2B5EF4-FFF2-40B4-BE49-F238E27FC236}">
                <a16:creationId xmlns:a16="http://schemas.microsoft.com/office/drawing/2014/main" id="{23B832CC-E04A-47A7-966D-475AEA6409AB}"/>
              </a:ext>
            </a:extLst>
          </p:cNvPr>
          <p:cNvSpPr>
            <a:spLocks noGrp="1"/>
          </p:cNvSpPr>
          <p:nvPr>
            <p:ph type="pic" sz="quarter" idx="14"/>
          </p:nvPr>
        </p:nvSpPr>
        <p:spPr>
          <a:xfrm>
            <a:off x="1125882" y="2491272"/>
            <a:ext cx="2807036" cy="2804628"/>
          </a:xfrm>
          <a:custGeom>
            <a:avLst/>
            <a:gdLst>
              <a:gd name="connsiteX0" fmla="*/ 1406866 w 2807036"/>
              <a:gd name="connsiteY0" fmla="*/ 0 h 2804628"/>
              <a:gd name="connsiteX1" fmla="*/ 2061159 w 2807036"/>
              <a:gd name="connsiteY1" fmla="*/ 271017 h 2804628"/>
              <a:gd name="connsiteX2" fmla="*/ 2542705 w 2807036"/>
              <a:gd name="connsiteY2" fmla="*/ 752562 h 2804628"/>
              <a:gd name="connsiteX3" fmla="*/ 2796783 w 2807036"/>
              <a:gd name="connsiteY3" fmla="*/ 1230127 h 2804628"/>
              <a:gd name="connsiteX4" fmla="*/ 2807036 w 2807036"/>
              <a:gd name="connsiteY4" fmla="*/ 1301178 h 2804628"/>
              <a:gd name="connsiteX5" fmla="*/ 2807036 w 2807036"/>
              <a:gd name="connsiteY5" fmla="*/ 1512532 h 2804628"/>
              <a:gd name="connsiteX6" fmla="*/ 2796783 w 2807036"/>
              <a:gd name="connsiteY6" fmla="*/ 1583584 h 2804628"/>
              <a:gd name="connsiteX7" fmla="*/ 2542705 w 2807036"/>
              <a:gd name="connsiteY7" fmla="*/ 2061148 h 2804628"/>
              <a:gd name="connsiteX8" fmla="*/ 2061149 w 2807036"/>
              <a:gd name="connsiteY8" fmla="*/ 2542704 h 2804628"/>
              <a:gd name="connsiteX9" fmla="*/ 1583585 w 2807036"/>
              <a:gd name="connsiteY9" fmla="*/ 2796782 h 2804628"/>
              <a:gd name="connsiteX10" fmla="*/ 1529213 w 2807036"/>
              <a:gd name="connsiteY10" fmla="*/ 2804628 h 2804628"/>
              <a:gd name="connsiteX11" fmla="*/ 1284499 w 2807036"/>
              <a:gd name="connsiteY11" fmla="*/ 2804628 h 2804628"/>
              <a:gd name="connsiteX12" fmla="*/ 1230128 w 2807036"/>
              <a:gd name="connsiteY12" fmla="*/ 2796782 h 2804628"/>
              <a:gd name="connsiteX13" fmla="*/ 752563 w 2807036"/>
              <a:gd name="connsiteY13" fmla="*/ 2542704 h 2804628"/>
              <a:gd name="connsiteX14" fmla="*/ 271018 w 2807036"/>
              <a:gd name="connsiteY14" fmla="*/ 2061158 h 2804628"/>
              <a:gd name="connsiteX15" fmla="*/ 271018 w 2807036"/>
              <a:gd name="connsiteY15" fmla="*/ 752572 h 2804628"/>
              <a:gd name="connsiteX16" fmla="*/ 752573 w 2807036"/>
              <a:gd name="connsiteY16" fmla="*/ 271017 h 2804628"/>
              <a:gd name="connsiteX17" fmla="*/ 1406866 w 2807036"/>
              <a:gd name="connsiteY17" fmla="*/ 0 h 280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07036" h="2804628">
                <a:moveTo>
                  <a:pt x="1406866" y="0"/>
                </a:moveTo>
                <a:cubicBezTo>
                  <a:pt x="1643674" y="0"/>
                  <a:pt x="1880481" y="90339"/>
                  <a:pt x="2061159" y="271017"/>
                </a:cubicBezTo>
                <a:lnTo>
                  <a:pt x="2542705" y="752562"/>
                </a:lnTo>
                <a:cubicBezTo>
                  <a:pt x="2678213" y="888071"/>
                  <a:pt x="2762906" y="1055152"/>
                  <a:pt x="2796783" y="1230127"/>
                </a:cubicBezTo>
                <a:lnTo>
                  <a:pt x="2807036" y="1301178"/>
                </a:lnTo>
                <a:lnTo>
                  <a:pt x="2807036" y="1512532"/>
                </a:lnTo>
                <a:lnTo>
                  <a:pt x="2796783" y="1583584"/>
                </a:lnTo>
                <a:cubicBezTo>
                  <a:pt x="2762906" y="1758558"/>
                  <a:pt x="2678213" y="1925640"/>
                  <a:pt x="2542705" y="2061148"/>
                </a:cubicBezTo>
                <a:lnTo>
                  <a:pt x="2061149" y="2542704"/>
                </a:lnTo>
                <a:cubicBezTo>
                  <a:pt x="1925641" y="2678212"/>
                  <a:pt x="1758559" y="2762905"/>
                  <a:pt x="1583585" y="2796782"/>
                </a:cubicBezTo>
                <a:lnTo>
                  <a:pt x="1529213" y="2804628"/>
                </a:lnTo>
                <a:lnTo>
                  <a:pt x="1284499" y="2804628"/>
                </a:lnTo>
                <a:lnTo>
                  <a:pt x="1230128" y="2796782"/>
                </a:lnTo>
                <a:cubicBezTo>
                  <a:pt x="1055153" y="2762905"/>
                  <a:pt x="888072" y="2678212"/>
                  <a:pt x="752563" y="2542704"/>
                </a:cubicBezTo>
                <a:lnTo>
                  <a:pt x="271018" y="2061158"/>
                </a:lnTo>
                <a:cubicBezTo>
                  <a:pt x="-90339" y="1699802"/>
                  <a:pt x="-90339" y="1113928"/>
                  <a:pt x="271018" y="752572"/>
                </a:cubicBezTo>
                <a:lnTo>
                  <a:pt x="752573" y="271017"/>
                </a:lnTo>
                <a:cubicBezTo>
                  <a:pt x="933252" y="90339"/>
                  <a:pt x="1170059" y="0"/>
                  <a:pt x="1406866" y="0"/>
                </a:cubicBezTo>
                <a:close/>
              </a:path>
            </a:pathLst>
          </a:custGeom>
        </p:spPr>
        <p:txBody>
          <a:bodyPr wrap="square">
            <a:noAutofit/>
          </a:bodyPr>
          <a:lstStyle/>
          <a:p>
            <a:r>
              <a:rPr lang="en-US"/>
              <a:t>Click icon to add picture</a:t>
            </a:r>
            <a:endParaRPr lang="en-US" dirty="0"/>
          </a:p>
        </p:txBody>
      </p:sp>
      <p:sp>
        <p:nvSpPr>
          <p:cNvPr id="7" name="Freeform: Shape 7">
            <a:extLst>
              <a:ext uri="{FF2B5EF4-FFF2-40B4-BE49-F238E27FC236}">
                <a16:creationId xmlns:a16="http://schemas.microsoft.com/office/drawing/2014/main" id="{23B832CC-E04A-47A7-966D-475AEA6409AB}"/>
              </a:ext>
            </a:extLst>
          </p:cNvPr>
          <p:cNvSpPr>
            <a:spLocks noGrp="1"/>
          </p:cNvSpPr>
          <p:nvPr>
            <p:ph type="pic" sz="quarter" idx="15"/>
          </p:nvPr>
        </p:nvSpPr>
        <p:spPr>
          <a:xfrm>
            <a:off x="8252396" y="2491272"/>
            <a:ext cx="2807036" cy="2804628"/>
          </a:xfrm>
          <a:custGeom>
            <a:avLst/>
            <a:gdLst>
              <a:gd name="connsiteX0" fmla="*/ 1406866 w 2807036"/>
              <a:gd name="connsiteY0" fmla="*/ 0 h 2804628"/>
              <a:gd name="connsiteX1" fmla="*/ 2061159 w 2807036"/>
              <a:gd name="connsiteY1" fmla="*/ 271017 h 2804628"/>
              <a:gd name="connsiteX2" fmla="*/ 2542705 w 2807036"/>
              <a:gd name="connsiteY2" fmla="*/ 752562 h 2804628"/>
              <a:gd name="connsiteX3" fmla="*/ 2796783 w 2807036"/>
              <a:gd name="connsiteY3" fmla="*/ 1230127 h 2804628"/>
              <a:gd name="connsiteX4" fmla="*/ 2807036 w 2807036"/>
              <a:gd name="connsiteY4" fmla="*/ 1301178 h 2804628"/>
              <a:gd name="connsiteX5" fmla="*/ 2807036 w 2807036"/>
              <a:gd name="connsiteY5" fmla="*/ 1512532 h 2804628"/>
              <a:gd name="connsiteX6" fmla="*/ 2796783 w 2807036"/>
              <a:gd name="connsiteY6" fmla="*/ 1583584 h 2804628"/>
              <a:gd name="connsiteX7" fmla="*/ 2542705 w 2807036"/>
              <a:gd name="connsiteY7" fmla="*/ 2061148 h 2804628"/>
              <a:gd name="connsiteX8" fmla="*/ 2061149 w 2807036"/>
              <a:gd name="connsiteY8" fmla="*/ 2542704 h 2804628"/>
              <a:gd name="connsiteX9" fmla="*/ 1583585 w 2807036"/>
              <a:gd name="connsiteY9" fmla="*/ 2796782 h 2804628"/>
              <a:gd name="connsiteX10" fmla="*/ 1529213 w 2807036"/>
              <a:gd name="connsiteY10" fmla="*/ 2804628 h 2804628"/>
              <a:gd name="connsiteX11" fmla="*/ 1284499 w 2807036"/>
              <a:gd name="connsiteY11" fmla="*/ 2804628 h 2804628"/>
              <a:gd name="connsiteX12" fmla="*/ 1230128 w 2807036"/>
              <a:gd name="connsiteY12" fmla="*/ 2796782 h 2804628"/>
              <a:gd name="connsiteX13" fmla="*/ 752563 w 2807036"/>
              <a:gd name="connsiteY13" fmla="*/ 2542704 h 2804628"/>
              <a:gd name="connsiteX14" fmla="*/ 271018 w 2807036"/>
              <a:gd name="connsiteY14" fmla="*/ 2061158 h 2804628"/>
              <a:gd name="connsiteX15" fmla="*/ 271018 w 2807036"/>
              <a:gd name="connsiteY15" fmla="*/ 752572 h 2804628"/>
              <a:gd name="connsiteX16" fmla="*/ 752573 w 2807036"/>
              <a:gd name="connsiteY16" fmla="*/ 271017 h 2804628"/>
              <a:gd name="connsiteX17" fmla="*/ 1406866 w 2807036"/>
              <a:gd name="connsiteY17" fmla="*/ 0 h 280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07036" h="2804628">
                <a:moveTo>
                  <a:pt x="1406866" y="0"/>
                </a:moveTo>
                <a:cubicBezTo>
                  <a:pt x="1643674" y="0"/>
                  <a:pt x="1880481" y="90339"/>
                  <a:pt x="2061159" y="271017"/>
                </a:cubicBezTo>
                <a:lnTo>
                  <a:pt x="2542705" y="752562"/>
                </a:lnTo>
                <a:cubicBezTo>
                  <a:pt x="2678213" y="888071"/>
                  <a:pt x="2762906" y="1055152"/>
                  <a:pt x="2796783" y="1230127"/>
                </a:cubicBezTo>
                <a:lnTo>
                  <a:pt x="2807036" y="1301178"/>
                </a:lnTo>
                <a:lnTo>
                  <a:pt x="2807036" y="1512532"/>
                </a:lnTo>
                <a:lnTo>
                  <a:pt x="2796783" y="1583584"/>
                </a:lnTo>
                <a:cubicBezTo>
                  <a:pt x="2762906" y="1758558"/>
                  <a:pt x="2678213" y="1925640"/>
                  <a:pt x="2542705" y="2061148"/>
                </a:cubicBezTo>
                <a:lnTo>
                  <a:pt x="2061149" y="2542704"/>
                </a:lnTo>
                <a:cubicBezTo>
                  <a:pt x="1925641" y="2678212"/>
                  <a:pt x="1758559" y="2762905"/>
                  <a:pt x="1583585" y="2796782"/>
                </a:cubicBezTo>
                <a:lnTo>
                  <a:pt x="1529213" y="2804628"/>
                </a:lnTo>
                <a:lnTo>
                  <a:pt x="1284499" y="2804628"/>
                </a:lnTo>
                <a:lnTo>
                  <a:pt x="1230128" y="2796782"/>
                </a:lnTo>
                <a:cubicBezTo>
                  <a:pt x="1055153" y="2762905"/>
                  <a:pt x="888072" y="2678212"/>
                  <a:pt x="752563" y="2542704"/>
                </a:cubicBezTo>
                <a:lnTo>
                  <a:pt x="271018" y="2061158"/>
                </a:lnTo>
                <a:cubicBezTo>
                  <a:pt x="-90339" y="1699802"/>
                  <a:pt x="-90339" y="1113928"/>
                  <a:pt x="271018" y="752572"/>
                </a:cubicBezTo>
                <a:lnTo>
                  <a:pt x="752573" y="271017"/>
                </a:lnTo>
                <a:cubicBezTo>
                  <a:pt x="933252" y="90339"/>
                  <a:pt x="1170059" y="0"/>
                  <a:pt x="1406866" y="0"/>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59699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F96FE2-9E77-4834-9C6B-212E1056298F}" type="datetimeFigureOut">
              <a:rPr lang="en-US" smtClean="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400159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F96FE2-9E77-4834-9C6B-212E1056298F}" type="datetimeFigureOut">
              <a:rPr lang="en-US" smtClean="0"/>
              <a:t>3/6/2019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8E537-E56B-49CA-B596-52598082FBE8}" type="slidenum">
              <a:rPr lang="en-US" smtClean="0"/>
              <a:t>‹#›</a:t>
            </a:fld>
            <a:endParaRPr lang="en-US" dirty="0"/>
          </a:p>
        </p:txBody>
      </p:sp>
    </p:spTree>
    <p:extLst>
      <p:ext uri="{BB962C8B-B14F-4D97-AF65-F5344CB8AC3E}">
        <p14:creationId xmlns:p14="http://schemas.microsoft.com/office/powerpoint/2010/main" val="28447593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4"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chart" Target="../charts/chart5.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chart" Target="../charts/chart6.xml"/><Relationship Id="rId1" Type="http://schemas.openxmlformats.org/officeDocument/2006/relationships/slideLayout" Target="../slideLayouts/slideLayout9.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7.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8.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chart" Target="../charts/chart9.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emf"/><Relationship Id="rId11" Type="http://schemas.openxmlformats.org/officeDocument/2006/relationships/image" Target="../media/image6.pn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chart" Target="../charts/chart2.xml"/><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6.jpg"/><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5DBD6C-E8A8-B349-AC85-61C44AAEA056}"/>
              </a:ext>
            </a:extLst>
          </p:cNvPr>
          <p:cNvPicPr>
            <a:picLocks noChangeAspect="1"/>
          </p:cNvPicPr>
          <p:nvPr/>
        </p:nvPicPr>
        <p:blipFill rotWithShape="1">
          <a:blip r:embed="rId3">
            <a:alphaModFix amt="35000"/>
            <a:extLst/>
          </a:blip>
          <a:srcRect t="595" b="15160"/>
          <a:stretch/>
        </p:blipFill>
        <p:spPr>
          <a:xfrm>
            <a:off x="-1" y="-28"/>
            <a:ext cx="12192000" cy="6855958"/>
          </a:xfrm>
          <a:prstGeom prst="rect">
            <a:avLst/>
          </a:prstGeom>
        </p:spPr>
      </p:pic>
      <p:sp>
        <p:nvSpPr>
          <p:cNvPr id="4" name="Subtitle 3">
            <a:extLst>
              <a:ext uri="{FF2B5EF4-FFF2-40B4-BE49-F238E27FC236}">
                <a16:creationId xmlns:a16="http://schemas.microsoft.com/office/drawing/2014/main" id="{9CA982C5-8822-5F41-B151-CBFC3278D992}"/>
              </a:ext>
            </a:extLst>
          </p:cNvPr>
          <p:cNvSpPr>
            <a:spLocks noGrp="1"/>
          </p:cNvSpPr>
          <p:nvPr>
            <p:ph type="subTitle" idx="1"/>
          </p:nvPr>
        </p:nvSpPr>
        <p:spPr>
          <a:xfrm>
            <a:off x="124889" y="5843841"/>
            <a:ext cx="6725090" cy="972180"/>
          </a:xfrm>
        </p:spPr>
        <p:txBody>
          <a:bodyPr anchor="b">
            <a:normAutofit/>
          </a:bodyPr>
          <a:lstStyle/>
          <a:p>
            <a:pPr algn="l"/>
            <a:r>
              <a:rPr lang="en-US" sz="2000" dirty="0"/>
              <a:t>DOES YOUR REAL ESTATE CAREER HAVE A FOUNDATION?</a:t>
            </a:r>
          </a:p>
        </p:txBody>
      </p:sp>
      <p:sp>
        <p:nvSpPr>
          <p:cNvPr id="15" name="Freeform: Shape 14">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B6E28D95-EB81-486C-9FF7-4F7DE9C4DF40}"/>
              </a:ext>
            </a:extLst>
          </p:cNvPr>
          <p:cNvPicPr>
            <a:picLocks noChangeAspect="1"/>
          </p:cNvPicPr>
          <p:nvPr/>
        </p:nvPicPr>
        <p:blipFill rotWithShape="1">
          <a:blip r:embed="rId4">
            <a:extLst>
              <a:ext uri="{28A0092B-C50C-407E-A947-70E740481C1C}">
                <a14:useLocalDpi xmlns:a14="http://schemas.microsoft.com/office/drawing/2010/main" val="0"/>
              </a:ext>
            </a:extLst>
          </a:blip>
          <a:srcRect l="675" r="1579"/>
          <a:stretch/>
        </p:blipFill>
        <p:spPr>
          <a:xfrm>
            <a:off x="6294772" y="46288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3" name="Rectangle 2">
            <a:extLst>
              <a:ext uri="{FF2B5EF4-FFF2-40B4-BE49-F238E27FC236}">
                <a16:creationId xmlns:a16="http://schemas.microsoft.com/office/drawing/2014/main" id="{AE138B1E-BD30-4300-A89E-8B8907064885}"/>
              </a:ext>
            </a:extLst>
          </p:cNvPr>
          <p:cNvSpPr/>
          <p:nvPr/>
        </p:nvSpPr>
        <p:spPr>
          <a:xfrm>
            <a:off x="-491691" y="4225131"/>
            <a:ext cx="6096000" cy="1248803"/>
          </a:xfrm>
          <a:prstGeom prst="rect">
            <a:avLst/>
          </a:prstGeom>
        </p:spPr>
        <p:txBody>
          <a:bodyPr>
            <a:spAutoFit/>
          </a:bodyPr>
          <a:lstStyle/>
          <a:p>
            <a:pPr algn="ctr">
              <a:lnSpc>
                <a:spcPct val="107000"/>
              </a:lnSpc>
            </a:pPr>
            <a:r>
              <a:rPr lang="en-US" sz="24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Week 1</a:t>
            </a:r>
          </a:p>
          <a:p>
            <a:pPr algn="ctr">
              <a:lnSpc>
                <a:spcPct val="107000"/>
              </a:lnSpc>
            </a:pPr>
            <a:r>
              <a:rPr lang="en-US" sz="24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How To Pick and </a:t>
            </a:r>
          </a:p>
          <a:p>
            <a:pPr algn="ctr">
              <a:lnSpc>
                <a:spcPct val="107000"/>
              </a:lnSpc>
            </a:pPr>
            <a:r>
              <a:rPr lang="en-US" sz="24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Work Your Farm</a:t>
            </a:r>
          </a:p>
        </p:txBody>
      </p:sp>
    </p:spTree>
    <p:extLst>
      <p:ext uri="{BB962C8B-B14F-4D97-AF65-F5344CB8AC3E}">
        <p14:creationId xmlns:p14="http://schemas.microsoft.com/office/powerpoint/2010/main" val="198402273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5D35E6A-20DF-4513-A30A-81B74BA0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5883"/>
            <a:ext cx="12192000" cy="5034753"/>
          </a:xfrm>
          <a:prstGeom prst="rect">
            <a:avLst/>
          </a:prstGeom>
        </p:spPr>
      </p:pic>
      <p:sp>
        <p:nvSpPr>
          <p:cNvPr id="4" name="Text Placeholder 3">
            <a:extLst>
              <a:ext uri="{FF2B5EF4-FFF2-40B4-BE49-F238E27FC236}">
                <a16:creationId xmlns:a16="http://schemas.microsoft.com/office/drawing/2014/main" id="{C5E2D880-7E8B-4162-AD7C-C2411B4A35E5}"/>
              </a:ext>
            </a:extLst>
          </p:cNvPr>
          <p:cNvSpPr>
            <a:spLocks noGrp="1"/>
          </p:cNvSpPr>
          <p:nvPr>
            <p:ph type="body" sz="half" idx="2"/>
          </p:nvPr>
        </p:nvSpPr>
        <p:spPr>
          <a:xfrm>
            <a:off x="4981574" y="1887731"/>
            <a:ext cx="5343525" cy="1439863"/>
          </a:xfrm>
        </p:spPr>
        <p:txBody>
          <a:bodyPr>
            <a:normAutofit/>
          </a:bodyPr>
          <a:lstStyle/>
          <a:p>
            <a:pPr algn="ctr"/>
            <a:r>
              <a:rPr lang="en-US" sz="2400" dirty="0">
                <a:solidFill>
                  <a:schemeClr val="accent1">
                    <a:lumMod val="75000"/>
                  </a:schemeClr>
                </a:solidFill>
              </a:rPr>
              <a:t>How can we create a true pride of ownership as it relates to your geographic farm area? </a:t>
            </a:r>
          </a:p>
        </p:txBody>
      </p:sp>
      <p:sp>
        <p:nvSpPr>
          <p:cNvPr id="11" name="Rectangle 10">
            <a:extLst>
              <a:ext uri="{FF2B5EF4-FFF2-40B4-BE49-F238E27FC236}">
                <a16:creationId xmlns:a16="http://schemas.microsoft.com/office/drawing/2014/main" id="{2389975C-C7E8-4A2B-8F09-5AE522A0ABFF}"/>
              </a:ext>
              <a:ext uri="{C183D7F6-B498-43B3-948B-1728B52AA6E4}">
                <adec:decorative xmlns:adec="http://schemas.microsoft.com/office/drawing/2017/decorative" val="1"/>
              </a:ext>
            </a:extLst>
          </p:cNvPr>
          <p:cNvSpPr/>
          <p:nvPr/>
        </p:nvSpPr>
        <p:spPr>
          <a:xfrm>
            <a:off x="366985" y="745166"/>
            <a:ext cx="3127944" cy="3665179"/>
          </a:xfrm>
          <a:prstGeom prst="rect">
            <a:avLst/>
          </a:prstGeom>
          <a:solidFill>
            <a:srgbClr val="CFCFC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hart 11">
            <a:extLst>
              <a:ext uri="{FF2B5EF4-FFF2-40B4-BE49-F238E27FC236}">
                <a16:creationId xmlns:a16="http://schemas.microsoft.com/office/drawing/2014/main" id="{E97E28D5-5891-4ECE-816B-42B810567E56}"/>
              </a:ext>
            </a:extLst>
          </p:cNvPr>
          <p:cNvGraphicFramePr/>
          <p:nvPr>
            <p:extLst>
              <p:ext uri="{D42A27DB-BD31-4B8C-83A1-F6EECF244321}">
                <p14:modId xmlns:p14="http://schemas.microsoft.com/office/powerpoint/2010/main" val="554047635"/>
              </p:ext>
            </p:extLst>
          </p:nvPr>
        </p:nvGraphicFramePr>
        <p:xfrm>
          <a:off x="359738" y="905414"/>
          <a:ext cx="3142438" cy="209496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AB051E8E-10B6-4A17-B7B7-E0817EBBEF4F}"/>
              </a:ext>
            </a:extLst>
          </p:cNvPr>
          <p:cNvSpPr txBox="1"/>
          <p:nvPr/>
        </p:nvSpPr>
        <p:spPr>
          <a:xfrm>
            <a:off x="584152" y="3425126"/>
            <a:ext cx="2679794" cy="553998"/>
          </a:xfrm>
          <a:prstGeom prst="rect">
            <a:avLst/>
          </a:prstGeom>
          <a:noFill/>
        </p:spPr>
        <p:txBody>
          <a:bodyPr wrap="square" lIns="0" tIns="0" rIns="0" bIns="0" rtlCol="0">
            <a:spAutoFit/>
          </a:bodyPr>
          <a:lstStyle/>
          <a:p>
            <a:pPr algn="ctr"/>
            <a:r>
              <a:rPr lang="en-US" dirty="0"/>
              <a:t>Dissecting Your Farming Prospects</a:t>
            </a:r>
          </a:p>
        </p:txBody>
      </p:sp>
      <p:sp>
        <p:nvSpPr>
          <p:cNvPr id="14" name="TextBox 13">
            <a:extLst>
              <a:ext uri="{FF2B5EF4-FFF2-40B4-BE49-F238E27FC236}">
                <a16:creationId xmlns:a16="http://schemas.microsoft.com/office/drawing/2014/main" id="{342BD8C0-0EB4-4A2F-BDC6-4B54A1DBEB1F}"/>
              </a:ext>
            </a:extLst>
          </p:cNvPr>
          <p:cNvSpPr txBox="1"/>
          <p:nvPr/>
        </p:nvSpPr>
        <p:spPr>
          <a:xfrm>
            <a:off x="466692" y="294740"/>
            <a:ext cx="2679794"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Week 2</a:t>
            </a:r>
          </a:p>
        </p:txBody>
      </p:sp>
      <p:sp>
        <p:nvSpPr>
          <p:cNvPr id="15" name="Oval 14">
            <a:extLst>
              <a:ext uri="{FF2B5EF4-FFF2-40B4-BE49-F238E27FC236}">
                <a16:creationId xmlns:a16="http://schemas.microsoft.com/office/drawing/2014/main" id="{F30F9BEE-1D93-48C8-87CA-E0629C17E851}"/>
              </a:ext>
            </a:extLst>
          </p:cNvPr>
          <p:cNvSpPr/>
          <p:nvPr/>
        </p:nvSpPr>
        <p:spPr>
          <a:xfrm>
            <a:off x="1572068" y="1590200"/>
            <a:ext cx="717777" cy="717778"/>
          </a:xfrm>
          <a:prstGeom prst="ellipse">
            <a:avLst/>
          </a:prstGeom>
          <a:solidFill>
            <a:srgbClr val="30353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Microscope">
            <a:extLst>
              <a:ext uri="{FF2B5EF4-FFF2-40B4-BE49-F238E27FC236}">
                <a16:creationId xmlns:a16="http://schemas.microsoft.com/office/drawing/2014/main" id="{AEDDF46C-FD0D-40BE-BACD-92799ABB92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34898" y="1558524"/>
            <a:ext cx="654947" cy="654947"/>
          </a:xfrm>
          <a:prstGeom prst="rect">
            <a:avLst/>
          </a:prstGeom>
        </p:spPr>
      </p:pic>
      <p:pic>
        <p:nvPicPr>
          <p:cNvPr id="10" name="Picture 9" descr="A close up of a sign&#10;&#10;Description automatically generated">
            <a:extLst>
              <a:ext uri="{FF2B5EF4-FFF2-40B4-BE49-F238E27FC236}">
                <a16:creationId xmlns:a16="http://schemas.microsoft.com/office/drawing/2014/main" id="{D849226E-ADD0-4CE0-96C4-EFA257A4FE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2843" y="212651"/>
            <a:ext cx="1851762" cy="1851762"/>
          </a:xfrm>
          <a:prstGeom prst="rect">
            <a:avLst/>
          </a:prstGeom>
        </p:spPr>
      </p:pic>
    </p:spTree>
    <p:extLst>
      <p:ext uri="{BB962C8B-B14F-4D97-AF65-F5344CB8AC3E}">
        <p14:creationId xmlns:p14="http://schemas.microsoft.com/office/powerpoint/2010/main" val="378470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E2D880-7E8B-4162-AD7C-C2411B4A35E5}"/>
              </a:ext>
            </a:extLst>
          </p:cNvPr>
          <p:cNvSpPr>
            <a:spLocks noGrp="1"/>
          </p:cNvSpPr>
          <p:nvPr>
            <p:ph type="body" sz="half" idx="2"/>
          </p:nvPr>
        </p:nvSpPr>
        <p:spPr>
          <a:xfrm>
            <a:off x="838654" y="1251479"/>
            <a:ext cx="7261225" cy="1263122"/>
          </a:xfrm>
        </p:spPr>
        <p:txBody>
          <a:bodyPr>
            <a:normAutofit/>
          </a:bodyPr>
          <a:lstStyle/>
          <a:p>
            <a:pPr algn="ctr"/>
            <a:r>
              <a:rPr lang="en-US" sz="2400" dirty="0">
                <a:solidFill>
                  <a:schemeClr val="accent1">
                    <a:lumMod val="75000"/>
                  </a:schemeClr>
                </a:solidFill>
              </a:rPr>
              <a:t>Are you able to create a social network of the families in your farm area based on their common home ownership, shared interests, and personal similarities? </a:t>
            </a:r>
          </a:p>
        </p:txBody>
      </p:sp>
      <p:sp>
        <p:nvSpPr>
          <p:cNvPr id="11" name="Rectangle 10">
            <a:extLst>
              <a:ext uri="{FF2B5EF4-FFF2-40B4-BE49-F238E27FC236}">
                <a16:creationId xmlns:a16="http://schemas.microsoft.com/office/drawing/2014/main" id="{6A0DBFFA-4E84-487F-A524-BE4539712208}"/>
              </a:ext>
              <a:ext uri="{C183D7F6-B498-43B3-948B-1728B52AA6E4}">
                <adec:decorative xmlns:adec="http://schemas.microsoft.com/office/drawing/2017/decorative" val="1"/>
              </a:ext>
            </a:extLst>
          </p:cNvPr>
          <p:cNvSpPr/>
          <p:nvPr/>
        </p:nvSpPr>
        <p:spPr>
          <a:xfrm>
            <a:off x="8747349" y="745166"/>
            <a:ext cx="3127944" cy="3665179"/>
          </a:xfrm>
          <a:prstGeom prst="rect">
            <a:avLst/>
          </a:prstGeom>
          <a:solidFill>
            <a:srgbClr val="CFCFC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hart 11">
            <a:extLst>
              <a:ext uri="{FF2B5EF4-FFF2-40B4-BE49-F238E27FC236}">
                <a16:creationId xmlns:a16="http://schemas.microsoft.com/office/drawing/2014/main" id="{B5C3B57D-9AE4-4160-BA5E-6629957E9E6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3098234"/>
              </p:ext>
            </p:extLst>
          </p:nvPr>
        </p:nvGraphicFramePr>
        <p:xfrm>
          <a:off x="8740102" y="905414"/>
          <a:ext cx="3142438" cy="2094961"/>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Group 12" descr="This is an icon of a chart. ">
            <a:extLst>
              <a:ext uri="{FF2B5EF4-FFF2-40B4-BE49-F238E27FC236}">
                <a16:creationId xmlns:a16="http://schemas.microsoft.com/office/drawing/2014/main" id="{1000ECE9-0072-490B-B6CF-8C822700C931}"/>
              </a:ext>
            </a:extLst>
          </p:cNvPr>
          <p:cNvGrpSpPr/>
          <p:nvPr/>
        </p:nvGrpSpPr>
        <p:grpSpPr>
          <a:xfrm>
            <a:off x="10177841" y="1850471"/>
            <a:ext cx="377200" cy="179334"/>
            <a:chOff x="4254500" y="2100263"/>
            <a:chExt cx="1906588" cy="906463"/>
          </a:xfrm>
        </p:grpSpPr>
        <p:sp>
          <p:nvSpPr>
            <p:cNvPr id="14" name="Freeform 5">
              <a:extLst>
                <a:ext uri="{FF2B5EF4-FFF2-40B4-BE49-F238E27FC236}">
                  <a16:creationId xmlns:a16="http://schemas.microsoft.com/office/drawing/2014/main" id="{A275012E-9310-4284-A7DD-7442A0CBFB73}"/>
                </a:ext>
              </a:extLst>
            </p:cNvPr>
            <p:cNvSpPr>
              <a:spLocks noEditPoints="1"/>
            </p:cNvSpPr>
            <p:nvPr/>
          </p:nvSpPr>
          <p:spPr bwMode="auto">
            <a:xfrm>
              <a:off x="4254500" y="2100263"/>
              <a:ext cx="1906588" cy="906463"/>
            </a:xfrm>
            <a:custGeom>
              <a:avLst/>
              <a:gdLst>
                <a:gd name="T0" fmla="*/ 1831 w 2048"/>
                <a:gd name="T1" fmla="*/ 0 h 970"/>
                <a:gd name="T2" fmla="*/ 1613 w 2048"/>
                <a:gd name="T3" fmla="*/ 217 h 970"/>
                <a:gd name="T4" fmla="*/ 1648 w 2048"/>
                <a:gd name="T5" fmla="*/ 336 h 970"/>
                <a:gd name="T6" fmla="*/ 1413 w 2048"/>
                <a:gd name="T7" fmla="*/ 571 h 970"/>
                <a:gd name="T8" fmla="*/ 1295 w 2048"/>
                <a:gd name="T9" fmla="*/ 535 h 970"/>
                <a:gd name="T10" fmla="*/ 1173 w 2048"/>
                <a:gd name="T11" fmla="*/ 573 h 970"/>
                <a:gd name="T12" fmla="*/ 935 w 2048"/>
                <a:gd name="T13" fmla="*/ 336 h 970"/>
                <a:gd name="T14" fmla="*/ 971 w 2048"/>
                <a:gd name="T15" fmla="*/ 217 h 970"/>
                <a:gd name="T16" fmla="*/ 753 w 2048"/>
                <a:gd name="T17" fmla="*/ 0 h 970"/>
                <a:gd name="T18" fmla="*/ 536 w 2048"/>
                <a:gd name="T19" fmla="*/ 217 h 970"/>
                <a:gd name="T20" fmla="*/ 571 w 2048"/>
                <a:gd name="T21" fmla="*/ 336 h 970"/>
                <a:gd name="T22" fmla="*/ 336 w 2048"/>
                <a:gd name="T23" fmla="*/ 571 h 970"/>
                <a:gd name="T24" fmla="*/ 217 w 2048"/>
                <a:gd name="T25" fmla="*/ 535 h 970"/>
                <a:gd name="T26" fmla="*/ 0 w 2048"/>
                <a:gd name="T27" fmla="*/ 753 h 970"/>
                <a:gd name="T28" fmla="*/ 217 w 2048"/>
                <a:gd name="T29" fmla="*/ 970 h 970"/>
                <a:gd name="T30" fmla="*/ 435 w 2048"/>
                <a:gd name="T31" fmla="*/ 753 h 970"/>
                <a:gd name="T32" fmla="*/ 400 w 2048"/>
                <a:gd name="T33" fmla="*/ 634 h 970"/>
                <a:gd name="T34" fmla="*/ 635 w 2048"/>
                <a:gd name="T35" fmla="*/ 399 h 970"/>
                <a:gd name="T36" fmla="*/ 753 w 2048"/>
                <a:gd name="T37" fmla="*/ 435 h 970"/>
                <a:gd name="T38" fmla="*/ 872 w 2048"/>
                <a:gd name="T39" fmla="*/ 399 h 970"/>
                <a:gd name="T40" fmla="*/ 1110 w 2048"/>
                <a:gd name="T41" fmla="*/ 638 h 970"/>
                <a:gd name="T42" fmla="*/ 1077 w 2048"/>
                <a:gd name="T43" fmla="*/ 753 h 970"/>
                <a:gd name="T44" fmla="*/ 1295 w 2048"/>
                <a:gd name="T45" fmla="*/ 970 h 970"/>
                <a:gd name="T46" fmla="*/ 1512 w 2048"/>
                <a:gd name="T47" fmla="*/ 753 h 970"/>
                <a:gd name="T48" fmla="*/ 1477 w 2048"/>
                <a:gd name="T49" fmla="*/ 634 h 970"/>
                <a:gd name="T50" fmla="*/ 1712 w 2048"/>
                <a:gd name="T51" fmla="*/ 399 h 970"/>
                <a:gd name="T52" fmla="*/ 1831 w 2048"/>
                <a:gd name="T53" fmla="*/ 435 h 970"/>
                <a:gd name="T54" fmla="*/ 2048 w 2048"/>
                <a:gd name="T55" fmla="*/ 217 h 970"/>
                <a:gd name="T56" fmla="*/ 1831 w 2048"/>
                <a:gd name="T57" fmla="*/ 0 h 970"/>
                <a:gd name="T58" fmla="*/ 217 w 2048"/>
                <a:gd name="T59" fmla="*/ 880 h 970"/>
                <a:gd name="T60" fmla="*/ 90 w 2048"/>
                <a:gd name="T61" fmla="*/ 753 h 970"/>
                <a:gd name="T62" fmla="*/ 217 w 2048"/>
                <a:gd name="T63" fmla="*/ 625 h 970"/>
                <a:gd name="T64" fmla="*/ 345 w 2048"/>
                <a:gd name="T65" fmla="*/ 753 h 970"/>
                <a:gd name="T66" fmla="*/ 217 w 2048"/>
                <a:gd name="T67" fmla="*/ 880 h 970"/>
                <a:gd name="T68" fmla="*/ 753 w 2048"/>
                <a:gd name="T69" fmla="*/ 345 h 970"/>
                <a:gd name="T70" fmla="*/ 626 w 2048"/>
                <a:gd name="T71" fmla="*/ 217 h 970"/>
                <a:gd name="T72" fmla="*/ 753 w 2048"/>
                <a:gd name="T73" fmla="*/ 90 h 970"/>
                <a:gd name="T74" fmla="*/ 881 w 2048"/>
                <a:gd name="T75" fmla="*/ 217 h 970"/>
                <a:gd name="T76" fmla="*/ 753 w 2048"/>
                <a:gd name="T77" fmla="*/ 345 h 970"/>
                <a:gd name="T78" fmla="*/ 1295 w 2048"/>
                <a:gd name="T79" fmla="*/ 880 h 970"/>
                <a:gd name="T80" fmla="*/ 1167 w 2048"/>
                <a:gd name="T81" fmla="*/ 753 h 970"/>
                <a:gd name="T82" fmla="*/ 1295 w 2048"/>
                <a:gd name="T83" fmla="*/ 625 h 970"/>
                <a:gd name="T84" fmla="*/ 1422 w 2048"/>
                <a:gd name="T85" fmla="*/ 753 h 970"/>
                <a:gd name="T86" fmla="*/ 1295 w 2048"/>
                <a:gd name="T87" fmla="*/ 880 h 970"/>
                <a:gd name="T88" fmla="*/ 1831 w 2048"/>
                <a:gd name="T89" fmla="*/ 345 h 970"/>
                <a:gd name="T90" fmla="*/ 1703 w 2048"/>
                <a:gd name="T91" fmla="*/ 217 h 970"/>
                <a:gd name="T92" fmla="*/ 1831 w 2048"/>
                <a:gd name="T93" fmla="*/ 90 h 970"/>
                <a:gd name="T94" fmla="*/ 1958 w 2048"/>
                <a:gd name="T95" fmla="*/ 217 h 970"/>
                <a:gd name="T96" fmla="*/ 1831 w 2048"/>
                <a:gd name="T97" fmla="*/ 345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48" h="970">
                  <a:moveTo>
                    <a:pt x="1831" y="0"/>
                  </a:moveTo>
                  <a:cubicBezTo>
                    <a:pt x="1711" y="0"/>
                    <a:pt x="1613" y="97"/>
                    <a:pt x="1613" y="217"/>
                  </a:cubicBezTo>
                  <a:cubicBezTo>
                    <a:pt x="1613" y="261"/>
                    <a:pt x="1626" y="302"/>
                    <a:pt x="1648" y="336"/>
                  </a:cubicBezTo>
                  <a:cubicBezTo>
                    <a:pt x="1413" y="571"/>
                    <a:pt x="1413" y="571"/>
                    <a:pt x="1413" y="571"/>
                  </a:cubicBezTo>
                  <a:cubicBezTo>
                    <a:pt x="1379" y="548"/>
                    <a:pt x="1339" y="535"/>
                    <a:pt x="1295" y="535"/>
                  </a:cubicBezTo>
                  <a:cubicBezTo>
                    <a:pt x="1250" y="535"/>
                    <a:pt x="1207" y="549"/>
                    <a:pt x="1173" y="573"/>
                  </a:cubicBezTo>
                  <a:cubicBezTo>
                    <a:pt x="935" y="336"/>
                    <a:pt x="935" y="336"/>
                    <a:pt x="935" y="336"/>
                  </a:cubicBezTo>
                  <a:cubicBezTo>
                    <a:pt x="958" y="302"/>
                    <a:pt x="971" y="261"/>
                    <a:pt x="971" y="217"/>
                  </a:cubicBezTo>
                  <a:cubicBezTo>
                    <a:pt x="971" y="97"/>
                    <a:pt x="873" y="0"/>
                    <a:pt x="753" y="0"/>
                  </a:cubicBezTo>
                  <a:cubicBezTo>
                    <a:pt x="633" y="0"/>
                    <a:pt x="536" y="97"/>
                    <a:pt x="536" y="217"/>
                  </a:cubicBezTo>
                  <a:cubicBezTo>
                    <a:pt x="536" y="261"/>
                    <a:pt x="549" y="302"/>
                    <a:pt x="571" y="336"/>
                  </a:cubicBezTo>
                  <a:cubicBezTo>
                    <a:pt x="336" y="571"/>
                    <a:pt x="336" y="571"/>
                    <a:pt x="336" y="571"/>
                  </a:cubicBezTo>
                  <a:cubicBezTo>
                    <a:pt x="302" y="548"/>
                    <a:pt x="261" y="535"/>
                    <a:pt x="217" y="535"/>
                  </a:cubicBezTo>
                  <a:cubicBezTo>
                    <a:pt x="98" y="535"/>
                    <a:pt x="0" y="633"/>
                    <a:pt x="0" y="753"/>
                  </a:cubicBezTo>
                  <a:cubicBezTo>
                    <a:pt x="0" y="873"/>
                    <a:pt x="98" y="970"/>
                    <a:pt x="217" y="970"/>
                  </a:cubicBezTo>
                  <a:cubicBezTo>
                    <a:pt x="337" y="970"/>
                    <a:pt x="435" y="873"/>
                    <a:pt x="435" y="753"/>
                  </a:cubicBezTo>
                  <a:cubicBezTo>
                    <a:pt x="435" y="709"/>
                    <a:pt x="422" y="668"/>
                    <a:pt x="400" y="634"/>
                  </a:cubicBezTo>
                  <a:cubicBezTo>
                    <a:pt x="635" y="399"/>
                    <a:pt x="635" y="399"/>
                    <a:pt x="635" y="399"/>
                  </a:cubicBezTo>
                  <a:cubicBezTo>
                    <a:pt x="669" y="422"/>
                    <a:pt x="709" y="435"/>
                    <a:pt x="753" y="435"/>
                  </a:cubicBezTo>
                  <a:cubicBezTo>
                    <a:pt x="797" y="435"/>
                    <a:pt x="838" y="422"/>
                    <a:pt x="872" y="399"/>
                  </a:cubicBezTo>
                  <a:cubicBezTo>
                    <a:pt x="1110" y="638"/>
                    <a:pt x="1110" y="638"/>
                    <a:pt x="1110" y="638"/>
                  </a:cubicBezTo>
                  <a:cubicBezTo>
                    <a:pt x="1090" y="671"/>
                    <a:pt x="1077" y="711"/>
                    <a:pt x="1077" y="753"/>
                  </a:cubicBezTo>
                  <a:cubicBezTo>
                    <a:pt x="1077" y="873"/>
                    <a:pt x="1175" y="970"/>
                    <a:pt x="1295" y="970"/>
                  </a:cubicBezTo>
                  <a:cubicBezTo>
                    <a:pt x="1415" y="970"/>
                    <a:pt x="1512" y="873"/>
                    <a:pt x="1512" y="753"/>
                  </a:cubicBezTo>
                  <a:cubicBezTo>
                    <a:pt x="1512" y="709"/>
                    <a:pt x="1499" y="668"/>
                    <a:pt x="1477" y="634"/>
                  </a:cubicBezTo>
                  <a:cubicBezTo>
                    <a:pt x="1712" y="399"/>
                    <a:pt x="1712" y="399"/>
                    <a:pt x="1712" y="399"/>
                  </a:cubicBezTo>
                  <a:cubicBezTo>
                    <a:pt x="1746" y="422"/>
                    <a:pt x="1787" y="435"/>
                    <a:pt x="1831" y="435"/>
                  </a:cubicBezTo>
                  <a:cubicBezTo>
                    <a:pt x="1950" y="435"/>
                    <a:pt x="2048" y="337"/>
                    <a:pt x="2048" y="217"/>
                  </a:cubicBezTo>
                  <a:cubicBezTo>
                    <a:pt x="2048" y="97"/>
                    <a:pt x="1950" y="0"/>
                    <a:pt x="1831" y="0"/>
                  </a:cubicBezTo>
                  <a:close/>
                  <a:moveTo>
                    <a:pt x="217" y="880"/>
                  </a:moveTo>
                  <a:cubicBezTo>
                    <a:pt x="147" y="880"/>
                    <a:pt x="90" y="823"/>
                    <a:pt x="90" y="753"/>
                  </a:cubicBezTo>
                  <a:cubicBezTo>
                    <a:pt x="90" y="682"/>
                    <a:pt x="147" y="625"/>
                    <a:pt x="217" y="625"/>
                  </a:cubicBezTo>
                  <a:cubicBezTo>
                    <a:pt x="288" y="625"/>
                    <a:pt x="345" y="682"/>
                    <a:pt x="345" y="753"/>
                  </a:cubicBezTo>
                  <a:cubicBezTo>
                    <a:pt x="345" y="823"/>
                    <a:pt x="288" y="880"/>
                    <a:pt x="217" y="880"/>
                  </a:cubicBezTo>
                  <a:close/>
                  <a:moveTo>
                    <a:pt x="753" y="345"/>
                  </a:moveTo>
                  <a:cubicBezTo>
                    <a:pt x="683" y="345"/>
                    <a:pt x="626" y="288"/>
                    <a:pt x="626" y="217"/>
                  </a:cubicBezTo>
                  <a:cubicBezTo>
                    <a:pt x="626" y="147"/>
                    <a:pt x="683" y="90"/>
                    <a:pt x="753" y="90"/>
                  </a:cubicBezTo>
                  <a:cubicBezTo>
                    <a:pt x="823" y="90"/>
                    <a:pt x="881" y="147"/>
                    <a:pt x="881" y="217"/>
                  </a:cubicBezTo>
                  <a:cubicBezTo>
                    <a:pt x="881" y="288"/>
                    <a:pt x="823" y="345"/>
                    <a:pt x="753" y="345"/>
                  </a:cubicBezTo>
                  <a:close/>
                  <a:moveTo>
                    <a:pt x="1295" y="880"/>
                  </a:moveTo>
                  <a:cubicBezTo>
                    <a:pt x="1225" y="880"/>
                    <a:pt x="1167" y="823"/>
                    <a:pt x="1167" y="753"/>
                  </a:cubicBezTo>
                  <a:cubicBezTo>
                    <a:pt x="1167" y="682"/>
                    <a:pt x="1225" y="625"/>
                    <a:pt x="1295" y="625"/>
                  </a:cubicBezTo>
                  <a:cubicBezTo>
                    <a:pt x="1365" y="625"/>
                    <a:pt x="1422" y="682"/>
                    <a:pt x="1422" y="753"/>
                  </a:cubicBezTo>
                  <a:cubicBezTo>
                    <a:pt x="1422" y="823"/>
                    <a:pt x="1365" y="880"/>
                    <a:pt x="1295" y="880"/>
                  </a:cubicBezTo>
                  <a:close/>
                  <a:moveTo>
                    <a:pt x="1831" y="345"/>
                  </a:moveTo>
                  <a:cubicBezTo>
                    <a:pt x="1760" y="345"/>
                    <a:pt x="1703" y="288"/>
                    <a:pt x="1703" y="217"/>
                  </a:cubicBezTo>
                  <a:cubicBezTo>
                    <a:pt x="1703" y="147"/>
                    <a:pt x="1760" y="90"/>
                    <a:pt x="1831" y="90"/>
                  </a:cubicBezTo>
                  <a:cubicBezTo>
                    <a:pt x="1901" y="90"/>
                    <a:pt x="1958" y="147"/>
                    <a:pt x="1958" y="217"/>
                  </a:cubicBezTo>
                  <a:cubicBezTo>
                    <a:pt x="1958" y="288"/>
                    <a:pt x="1901" y="345"/>
                    <a:pt x="1831" y="3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6">
              <a:extLst>
                <a:ext uri="{FF2B5EF4-FFF2-40B4-BE49-F238E27FC236}">
                  <a16:creationId xmlns:a16="http://schemas.microsoft.com/office/drawing/2014/main" id="{4AEDC5CB-8FE3-4A35-8A06-D4BA807E80B0}"/>
                </a:ext>
              </a:extLst>
            </p:cNvPr>
            <p:cNvSpPr>
              <a:spLocks/>
            </p:cNvSpPr>
            <p:nvPr/>
          </p:nvSpPr>
          <p:spPr bwMode="auto">
            <a:xfrm>
              <a:off x="4752975" y="2598738"/>
              <a:ext cx="176213" cy="174625"/>
            </a:xfrm>
            <a:custGeom>
              <a:avLst/>
              <a:gdLst>
                <a:gd name="T0" fmla="*/ 172 w 190"/>
                <a:gd name="T1" fmla="*/ 18 h 186"/>
                <a:gd name="T2" fmla="*/ 109 w 190"/>
                <a:gd name="T3" fmla="*/ 18 h 186"/>
                <a:gd name="T4" fmla="*/ 17 w 190"/>
                <a:gd name="T5" fmla="*/ 109 h 186"/>
                <a:gd name="T6" fmla="*/ 17 w 190"/>
                <a:gd name="T7" fmla="*/ 173 h 186"/>
                <a:gd name="T8" fmla="*/ 49 w 190"/>
                <a:gd name="T9" fmla="*/ 186 h 186"/>
                <a:gd name="T10" fmla="*/ 81 w 190"/>
                <a:gd name="T11" fmla="*/ 173 h 186"/>
                <a:gd name="T12" fmla="*/ 172 w 190"/>
                <a:gd name="T13" fmla="*/ 81 h 186"/>
                <a:gd name="T14" fmla="*/ 172 w 190"/>
                <a:gd name="T15" fmla="*/ 18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 h="186">
                  <a:moveTo>
                    <a:pt x="172" y="18"/>
                  </a:moveTo>
                  <a:cubicBezTo>
                    <a:pt x="155" y="0"/>
                    <a:pt x="126" y="0"/>
                    <a:pt x="109" y="18"/>
                  </a:cubicBezTo>
                  <a:cubicBezTo>
                    <a:pt x="17" y="109"/>
                    <a:pt x="17" y="109"/>
                    <a:pt x="17" y="109"/>
                  </a:cubicBezTo>
                  <a:cubicBezTo>
                    <a:pt x="0" y="127"/>
                    <a:pt x="0" y="155"/>
                    <a:pt x="17" y="173"/>
                  </a:cubicBezTo>
                  <a:cubicBezTo>
                    <a:pt x="26" y="182"/>
                    <a:pt x="37" y="186"/>
                    <a:pt x="49" y="186"/>
                  </a:cubicBezTo>
                  <a:cubicBezTo>
                    <a:pt x="60" y="186"/>
                    <a:pt x="72" y="182"/>
                    <a:pt x="81" y="173"/>
                  </a:cubicBezTo>
                  <a:cubicBezTo>
                    <a:pt x="172" y="81"/>
                    <a:pt x="172" y="81"/>
                    <a:pt x="172" y="81"/>
                  </a:cubicBezTo>
                  <a:cubicBezTo>
                    <a:pt x="190" y="64"/>
                    <a:pt x="190" y="35"/>
                    <a:pt x="17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BBA5E67D-5421-4B4F-9984-E65B11721194}"/>
                </a:ext>
              </a:extLst>
            </p:cNvPr>
            <p:cNvSpPr>
              <a:spLocks/>
            </p:cNvSpPr>
            <p:nvPr/>
          </p:nvSpPr>
          <p:spPr bwMode="auto">
            <a:xfrm>
              <a:off x="5486400" y="2330451"/>
              <a:ext cx="177800" cy="174625"/>
            </a:xfrm>
            <a:custGeom>
              <a:avLst/>
              <a:gdLst>
                <a:gd name="T0" fmla="*/ 173 w 190"/>
                <a:gd name="T1" fmla="*/ 18 h 186"/>
                <a:gd name="T2" fmla="*/ 109 w 190"/>
                <a:gd name="T3" fmla="*/ 18 h 186"/>
                <a:gd name="T4" fmla="*/ 18 w 190"/>
                <a:gd name="T5" fmla="*/ 109 h 186"/>
                <a:gd name="T6" fmla="*/ 18 w 190"/>
                <a:gd name="T7" fmla="*/ 173 h 186"/>
                <a:gd name="T8" fmla="*/ 50 w 190"/>
                <a:gd name="T9" fmla="*/ 186 h 186"/>
                <a:gd name="T10" fmla="*/ 81 w 190"/>
                <a:gd name="T11" fmla="*/ 173 h 186"/>
                <a:gd name="T12" fmla="*/ 173 w 190"/>
                <a:gd name="T13" fmla="*/ 81 h 186"/>
                <a:gd name="T14" fmla="*/ 173 w 190"/>
                <a:gd name="T15" fmla="*/ 18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 h="186">
                  <a:moveTo>
                    <a:pt x="173" y="18"/>
                  </a:moveTo>
                  <a:cubicBezTo>
                    <a:pt x="155" y="0"/>
                    <a:pt x="127" y="0"/>
                    <a:pt x="109" y="18"/>
                  </a:cubicBezTo>
                  <a:cubicBezTo>
                    <a:pt x="18" y="109"/>
                    <a:pt x="18" y="109"/>
                    <a:pt x="18" y="109"/>
                  </a:cubicBezTo>
                  <a:cubicBezTo>
                    <a:pt x="0" y="127"/>
                    <a:pt x="0" y="155"/>
                    <a:pt x="18" y="173"/>
                  </a:cubicBezTo>
                  <a:cubicBezTo>
                    <a:pt x="27" y="182"/>
                    <a:pt x="38" y="186"/>
                    <a:pt x="50" y="186"/>
                  </a:cubicBezTo>
                  <a:cubicBezTo>
                    <a:pt x="61" y="186"/>
                    <a:pt x="73" y="181"/>
                    <a:pt x="81" y="173"/>
                  </a:cubicBezTo>
                  <a:cubicBezTo>
                    <a:pt x="173" y="81"/>
                    <a:pt x="173" y="81"/>
                    <a:pt x="173" y="81"/>
                  </a:cubicBezTo>
                  <a:cubicBezTo>
                    <a:pt x="190" y="64"/>
                    <a:pt x="190" y="35"/>
                    <a:pt x="173"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TextBox 16">
            <a:extLst>
              <a:ext uri="{FF2B5EF4-FFF2-40B4-BE49-F238E27FC236}">
                <a16:creationId xmlns:a16="http://schemas.microsoft.com/office/drawing/2014/main" id="{AED9D0B3-C989-45E1-8040-40322578F63F}"/>
              </a:ext>
            </a:extLst>
          </p:cNvPr>
          <p:cNvSpPr txBox="1"/>
          <p:nvPr/>
        </p:nvSpPr>
        <p:spPr>
          <a:xfrm>
            <a:off x="8953993" y="3213473"/>
            <a:ext cx="2679794" cy="830997"/>
          </a:xfrm>
          <a:prstGeom prst="rect">
            <a:avLst/>
          </a:prstGeom>
          <a:noFill/>
        </p:spPr>
        <p:txBody>
          <a:bodyPr wrap="square" lIns="0" tIns="0" rIns="0" bIns="0" rtlCol="0">
            <a:spAutoFit/>
          </a:bodyPr>
          <a:lstStyle/>
          <a:p>
            <a:pPr algn="ctr"/>
            <a:r>
              <a:rPr lang="en-US" dirty="0"/>
              <a:t>Build your Brand Around Neighborhood Culture Using Annual Events</a:t>
            </a:r>
          </a:p>
        </p:txBody>
      </p:sp>
      <p:sp>
        <p:nvSpPr>
          <p:cNvPr id="18" name="TextBox 17">
            <a:extLst>
              <a:ext uri="{FF2B5EF4-FFF2-40B4-BE49-F238E27FC236}">
                <a16:creationId xmlns:a16="http://schemas.microsoft.com/office/drawing/2014/main" id="{41BF2A40-9784-457D-98D7-AE5F0BE2F33F}"/>
              </a:ext>
            </a:extLst>
          </p:cNvPr>
          <p:cNvSpPr txBox="1"/>
          <p:nvPr/>
        </p:nvSpPr>
        <p:spPr>
          <a:xfrm>
            <a:off x="8953993" y="276588"/>
            <a:ext cx="2679794"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Week 3</a:t>
            </a:r>
          </a:p>
        </p:txBody>
      </p:sp>
      <p:sp>
        <p:nvSpPr>
          <p:cNvPr id="19" name="Oval 18">
            <a:extLst>
              <a:ext uri="{FF2B5EF4-FFF2-40B4-BE49-F238E27FC236}">
                <a16:creationId xmlns:a16="http://schemas.microsoft.com/office/drawing/2014/main" id="{4AC50933-AC76-4479-A44C-9F88C9F7B074}"/>
              </a:ext>
            </a:extLst>
          </p:cNvPr>
          <p:cNvSpPr/>
          <p:nvPr/>
        </p:nvSpPr>
        <p:spPr>
          <a:xfrm>
            <a:off x="9938144" y="1609617"/>
            <a:ext cx="717777" cy="717778"/>
          </a:xfrm>
          <a:prstGeom prst="ellipse">
            <a:avLst/>
          </a:prstGeom>
          <a:solidFill>
            <a:srgbClr val="30353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Users">
            <a:extLst>
              <a:ext uri="{FF2B5EF4-FFF2-40B4-BE49-F238E27FC236}">
                <a16:creationId xmlns:a16="http://schemas.microsoft.com/office/drawing/2014/main" id="{74E3FB4F-FAD4-4745-8819-E556C92543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27273" y="1629378"/>
            <a:ext cx="768096" cy="768096"/>
          </a:xfrm>
          <a:prstGeom prst="rect">
            <a:avLst/>
          </a:prstGeom>
        </p:spPr>
      </p:pic>
      <p:pic>
        <p:nvPicPr>
          <p:cNvPr id="25" name="Picture 24" descr="A close up of a sign&#10;&#10;Description automatically generated">
            <a:extLst>
              <a:ext uri="{FF2B5EF4-FFF2-40B4-BE49-F238E27FC236}">
                <a16:creationId xmlns:a16="http://schemas.microsoft.com/office/drawing/2014/main" id="{32F808B0-E88D-41F8-89D6-A15E0491AA00}"/>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9304"/>
          <a:stretch/>
        </p:blipFill>
        <p:spPr>
          <a:xfrm>
            <a:off x="438149" y="3024965"/>
            <a:ext cx="6048376" cy="3671107"/>
          </a:xfrm>
          <a:prstGeom prst="rect">
            <a:avLst/>
          </a:prstGeom>
        </p:spPr>
      </p:pic>
      <p:pic>
        <p:nvPicPr>
          <p:cNvPr id="26" name="Picture 25">
            <a:extLst>
              <a:ext uri="{FF2B5EF4-FFF2-40B4-BE49-F238E27FC236}">
                <a16:creationId xmlns:a16="http://schemas.microsoft.com/office/drawing/2014/main" id="{AEC1E474-99FC-4A81-88CE-B32458E80649}"/>
              </a:ext>
            </a:extLst>
          </p:cNvPr>
          <p:cNvPicPr>
            <a:picLocks noChangeAspect="1"/>
          </p:cNvPicPr>
          <p:nvPr/>
        </p:nvPicPr>
        <p:blipFill rotWithShape="1">
          <a:blip r:embed="rId6">
            <a:clrChange>
              <a:clrFrom>
                <a:srgbClr val="FFFFFF"/>
              </a:clrFrom>
              <a:clrTo>
                <a:srgbClr val="FFFFFF">
                  <a:alpha val="0"/>
                </a:srgbClr>
              </a:clrTo>
            </a:clrChange>
          </a:blip>
          <a:srcRect b="60398"/>
          <a:stretch/>
        </p:blipFill>
        <p:spPr>
          <a:xfrm>
            <a:off x="5968224" y="4811723"/>
            <a:ext cx="5174313" cy="2046277"/>
          </a:xfrm>
          <a:prstGeom prst="rect">
            <a:avLst/>
          </a:prstGeom>
        </p:spPr>
      </p:pic>
      <p:sp>
        <p:nvSpPr>
          <p:cNvPr id="27" name="Rectangle 26">
            <a:extLst>
              <a:ext uri="{FF2B5EF4-FFF2-40B4-BE49-F238E27FC236}">
                <a16:creationId xmlns:a16="http://schemas.microsoft.com/office/drawing/2014/main" id="{0B02A58D-5480-446B-BAD8-400850AE6F0F}"/>
              </a:ext>
            </a:extLst>
          </p:cNvPr>
          <p:cNvSpPr/>
          <p:nvPr/>
        </p:nvSpPr>
        <p:spPr>
          <a:xfrm>
            <a:off x="1471613" y="3024965"/>
            <a:ext cx="2686050" cy="1189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lose up of a sign&#10;&#10;Description automatically generated">
            <a:extLst>
              <a:ext uri="{FF2B5EF4-FFF2-40B4-BE49-F238E27FC236}">
                <a16:creationId xmlns:a16="http://schemas.microsoft.com/office/drawing/2014/main" id="{F0371493-1DED-4058-9F49-005DCDDAEE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787" y="4925274"/>
            <a:ext cx="1851762" cy="1851762"/>
          </a:xfrm>
          <a:prstGeom prst="rect">
            <a:avLst/>
          </a:prstGeom>
        </p:spPr>
      </p:pic>
    </p:spTree>
    <p:extLst>
      <p:ext uri="{BB962C8B-B14F-4D97-AF65-F5344CB8AC3E}">
        <p14:creationId xmlns:p14="http://schemas.microsoft.com/office/powerpoint/2010/main" val="3336484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E2D880-7E8B-4162-AD7C-C2411B4A35E5}"/>
              </a:ext>
            </a:extLst>
          </p:cNvPr>
          <p:cNvSpPr>
            <a:spLocks noGrp="1"/>
          </p:cNvSpPr>
          <p:nvPr>
            <p:ph type="body" sz="half" idx="2"/>
          </p:nvPr>
        </p:nvSpPr>
        <p:spPr>
          <a:xfrm>
            <a:off x="3949917" y="1114743"/>
            <a:ext cx="7345126" cy="948084"/>
          </a:xfrm>
        </p:spPr>
        <p:txBody>
          <a:bodyPr>
            <a:normAutofit/>
          </a:bodyPr>
          <a:lstStyle/>
          <a:p>
            <a:pPr algn="ctr"/>
            <a:r>
              <a:rPr lang="en-US" sz="2400" dirty="0">
                <a:solidFill>
                  <a:schemeClr val="accent1">
                    <a:lumMod val="75000"/>
                  </a:schemeClr>
                </a:solidFill>
              </a:rPr>
              <a:t>Don’t abandon old school proven farming techniques but add next gen digital marketing strategies. </a:t>
            </a:r>
          </a:p>
        </p:txBody>
      </p:sp>
      <p:sp>
        <p:nvSpPr>
          <p:cNvPr id="10" name="Rectangle 9">
            <a:extLst>
              <a:ext uri="{FF2B5EF4-FFF2-40B4-BE49-F238E27FC236}">
                <a16:creationId xmlns:a16="http://schemas.microsoft.com/office/drawing/2014/main" id="{A59C429E-9526-4FD4-A2E2-DDFA145E3B78}"/>
              </a:ext>
              <a:ext uri="{C183D7F6-B498-43B3-948B-1728B52AA6E4}">
                <adec:decorative xmlns:adec="http://schemas.microsoft.com/office/drawing/2017/decorative" val="1"/>
              </a:ext>
            </a:extLst>
          </p:cNvPr>
          <p:cNvSpPr/>
          <p:nvPr/>
        </p:nvSpPr>
        <p:spPr>
          <a:xfrm>
            <a:off x="252041" y="890473"/>
            <a:ext cx="3127944" cy="3111085"/>
          </a:xfrm>
          <a:prstGeom prst="rect">
            <a:avLst/>
          </a:prstGeom>
          <a:solidFill>
            <a:srgbClr val="CFCFC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7" name="Chart 16">
            <a:extLst>
              <a:ext uri="{FF2B5EF4-FFF2-40B4-BE49-F238E27FC236}">
                <a16:creationId xmlns:a16="http://schemas.microsoft.com/office/drawing/2014/main" id="{1DA5ED3A-4C52-4A42-8F65-176BE0706E4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61458893"/>
              </p:ext>
            </p:extLst>
          </p:nvPr>
        </p:nvGraphicFramePr>
        <p:xfrm>
          <a:off x="529760" y="1051661"/>
          <a:ext cx="3142438" cy="2094961"/>
        </p:xfrm>
        <a:graphic>
          <a:graphicData uri="http://schemas.openxmlformats.org/drawingml/2006/chart">
            <c:chart xmlns:c="http://schemas.openxmlformats.org/drawingml/2006/chart" xmlns:r="http://schemas.openxmlformats.org/officeDocument/2006/relationships" r:id="rId2"/>
          </a:graphicData>
        </a:graphic>
      </p:graphicFrame>
      <p:sp>
        <p:nvSpPr>
          <p:cNvPr id="18" name="Oval 17">
            <a:extLst>
              <a:ext uri="{FF2B5EF4-FFF2-40B4-BE49-F238E27FC236}">
                <a16:creationId xmlns:a16="http://schemas.microsoft.com/office/drawing/2014/main" id="{624CF3B7-623E-46F2-B885-BE8B09AB400E}"/>
              </a:ext>
            </a:extLst>
          </p:cNvPr>
          <p:cNvSpPr/>
          <p:nvPr/>
        </p:nvSpPr>
        <p:spPr>
          <a:xfrm>
            <a:off x="1515874" y="1753410"/>
            <a:ext cx="717777" cy="717778"/>
          </a:xfrm>
          <a:prstGeom prst="ellipse">
            <a:avLst/>
          </a:prstGeom>
          <a:solidFill>
            <a:srgbClr val="30353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2757E063-80BD-4470-AD52-4174E648D8E6}"/>
              </a:ext>
            </a:extLst>
          </p:cNvPr>
          <p:cNvSpPr txBox="1"/>
          <p:nvPr/>
        </p:nvSpPr>
        <p:spPr>
          <a:xfrm>
            <a:off x="476116" y="3191222"/>
            <a:ext cx="2679794" cy="553998"/>
          </a:xfrm>
          <a:prstGeom prst="rect">
            <a:avLst/>
          </a:prstGeom>
          <a:noFill/>
        </p:spPr>
        <p:txBody>
          <a:bodyPr wrap="square" lIns="0" tIns="0" rIns="0" bIns="0" rtlCol="0">
            <a:spAutoFit/>
          </a:bodyPr>
          <a:lstStyle/>
          <a:p>
            <a:pPr algn="ctr"/>
            <a:r>
              <a:rPr lang="en-US" dirty="0"/>
              <a:t>In with the Old and </a:t>
            </a:r>
          </a:p>
          <a:p>
            <a:pPr algn="ctr"/>
            <a:r>
              <a:rPr lang="en-US" dirty="0"/>
              <a:t>In with the New</a:t>
            </a:r>
            <a:endParaRPr lang="en-US" sz="1400" dirty="0"/>
          </a:p>
        </p:txBody>
      </p:sp>
      <p:sp>
        <p:nvSpPr>
          <p:cNvPr id="20" name="TextBox 19">
            <a:extLst>
              <a:ext uri="{FF2B5EF4-FFF2-40B4-BE49-F238E27FC236}">
                <a16:creationId xmlns:a16="http://schemas.microsoft.com/office/drawing/2014/main" id="{AC8C1F42-5BDB-41FC-A95D-7D3C0F7B2685}"/>
              </a:ext>
            </a:extLst>
          </p:cNvPr>
          <p:cNvSpPr txBox="1"/>
          <p:nvPr/>
        </p:nvSpPr>
        <p:spPr>
          <a:xfrm>
            <a:off x="476116" y="431941"/>
            <a:ext cx="2679794" cy="369332"/>
          </a:xfrm>
          <a:prstGeom prst="rect">
            <a:avLst/>
          </a:prstGeom>
          <a:noFill/>
        </p:spPr>
        <p:txBody>
          <a:bodyPr wrap="square" rtlCol="0">
            <a:spAutoFit/>
          </a:bodyPr>
          <a:lstStyle/>
          <a:p>
            <a:pPr algn="ctr"/>
            <a:r>
              <a:rPr lang="en-US" b="1" dirty="0"/>
              <a:t>Week 4</a:t>
            </a:r>
          </a:p>
        </p:txBody>
      </p:sp>
      <p:pic>
        <p:nvPicPr>
          <p:cNvPr id="21" name="Graphic 20" descr="Send">
            <a:extLst>
              <a:ext uri="{FF2B5EF4-FFF2-40B4-BE49-F238E27FC236}">
                <a16:creationId xmlns:a16="http://schemas.microsoft.com/office/drawing/2014/main" id="{841E3662-1027-4483-AD91-A8158B12C6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3992" y="1783473"/>
            <a:ext cx="717777" cy="717777"/>
          </a:xfrm>
          <a:prstGeom prst="rect">
            <a:avLst/>
          </a:prstGeom>
        </p:spPr>
      </p:pic>
      <p:pic>
        <p:nvPicPr>
          <p:cNvPr id="7" name="Picture 6" descr="A picture containing table, computer, electronics, indoor&#10;&#10;Description automatically generated">
            <a:extLst>
              <a:ext uri="{FF2B5EF4-FFF2-40B4-BE49-F238E27FC236}">
                <a16:creationId xmlns:a16="http://schemas.microsoft.com/office/drawing/2014/main" id="{5DC1BAF1-C024-4209-B4A9-47BE1B151668}"/>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62425" y="2068277"/>
            <a:ext cx="5870765" cy="2935382"/>
          </a:xfrm>
          <a:prstGeom prst="rect">
            <a:avLst/>
          </a:prstGeom>
        </p:spPr>
      </p:pic>
      <p:pic>
        <p:nvPicPr>
          <p:cNvPr id="9" name="Picture 8" descr="A close up of a sign&#10;&#10;Description automatically generated">
            <a:extLst>
              <a:ext uri="{FF2B5EF4-FFF2-40B4-BE49-F238E27FC236}">
                <a16:creationId xmlns:a16="http://schemas.microsoft.com/office/drawing/2014/main" id="{4F75E6D5-8AA7-4462-8FE5-19C4092B4A1B}"/>
              </a:ext>
            </a:extLst>
          </p:cNvPr>
          <p:cNvPicPr>
            <a:picLocks noChangeAspect="1"/>
          </p:cNvPicPr>
          <p:nvPr/>
        </p:nvPicPr>
        <p:blipFill>
          <a:blip r:embed="rId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925339">
            <a:off x="8345796" y="3965867"/>
            <a:ext cx="4165466" cy="3122575"/>
          </a:xfrm>
          <a:prstGeom prst="rect">
            <a:avLst/>
          </a:prstGeom>
        </p:spPr>
      </p:pic>
      <p:pic>
        <p:nvPicPr>
          <p:cNvPr id="23" name="Picture 22">
            <a:extLst>
              <a:ext uri="{FF2B5EF4-FFF2-40B4-BE49-F238E27FC236}">
                <a16:creationId xmlns:a16="http://schemas.microsoft.com/office/drawing/2014/main" id="{3ADF37D5-63D2-4E8A-BF35-4D0C399A32E6}"/>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0597387">
            <a:off x="3735015" y="3429000"/>
            <a:ext cx="5160702" cy="6858000"/>
          </a:xfrm>
          <a:prstGeom prst="rect">
            <a:avLst/>
          </a:prstGeom>
        </p:spPr>
      </p:pic>
      <p:pic>
        <p:nvPicPr>
          <p:cNvPr id="12" name="Picture 11" descr="A close up of a sign&#10;&#10;Description automatically generated">
            <a:extLst>
              <a:ext uri="{FF2B5EF4-FFF2-40B4-BE49-F238E27FC236}">
                <a16:creationId xmlns:a16="http://schemas.microsoft.com/office/drawing/2014/main" id="{88035134-73EB-4D96-ADED-B606CFCC52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491" y="4450545"/>
            <a:ext cx="1851762" cy="1851762"/>
          </a:xfrm>
          <a:prstGeom prst="rect">
            <a:avLst/>
          </a:prstGeom>
        </p:spPr>
      </p:pic>
    </p:spTree>
    <p:extLst>
      <p:ext uri="{BB962C8B-B14F-4D97-AF65-F5344CB8AC3E}">
        <p14:creationId xmlns:p14="http://schemas.microsoft.com/office/powerpoint/2010/main" val="880849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E2D880-7E8B-4162-AD7C-C2411B4A35E5}"/>
              </a:ext>
            </a:extLst>
          </p:cNvPr>
          <p:cNvSpPr>
            <a:spLocks noGrp="1"/>
          </p:cNvSpPr>
          <p:nvPr>
            <p:ph type="body" sz="half" idx="2"/>
          </p:nvPr>
        </p:nvSpPr>
        <p:spPr>
          <a:xfrm>
            <a:off x="802721" y="891314"/>
            <a:ext cx="7226854" cy="3811588"/>
          </a:xfrm>
        </p:spPr>
        <p:txBody>
          <a:bodyPr>
            <a:normAutofit/>
          </a:bodyPr>
          <a:lstStyle/>
          <a:p>
            <a:pPr algn="ctr"/>
            <a:r>
              <a:rPr lang="en-US" sz="2400" dirty="0">
                <a:solidFill>
                  <a:schemeClr val="accent1">
                    <a:lumMod val="75000"/>
                  </a:schemeClr>
                </a:solidFill>
              </a:rPr>
              <a:t>In order to Dominate a Geographic Farm Area on a Budget you should become creative in the deployment of farming materials including digitally. </a:t>
            </a:r>
          </a:p>
        </p:txBody>
      </p:sp>
      <p:sp>
        <p:nvSpPr>
          <p:cNvPr id="21" name="Rectangle 20">
            <a:extLst>
              <a:ext uri="{FF2B5EF4-FFF2-40B4-BE49-F238E27FC236}">
                <a16:creationId xmlns:a16="http://schemas.microsoft.com/office/drawing/2014/main" id="{7CA199CC-02C3-41F7-883F-3062BF577C13}"/>
              </a:ext>
              <a:ext uri="{C183D7F6-B498-43B3-948B-1728B52AA6E4}">
                <adec:decorative xmlns:adec="http://schemas.microsoft.com/office/drawing/2017/decorative" val="1"/>
              </a:ext>
            </a:extLst>
          </p:cNvPr>
          <p:cNvSpPr/>
          <p:nvPr/>
        </p:nvSpPr>
        <p:spPr>
          <a:xfrm>
            <a:off x="8718132" y="731066"/>
            <a:ext cx="3127944" cy="3111085"/>
          </a:xfrm>
          <a:prstGeom prst="rect">
            <a:avLst/>
          </a:prstGeom>
          <a:solidFill>
            <a:srgbClr val="CFCFC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FC0C83D0-9017-486F-95B3-72637FC316B7}"/>
              </a:ext>
              <a:ext uri="{C183D7F6-B498-43B3-948B-1728B52AA6E4}">
                <adec:decorative xmlns:adec="http://schemas.microsoft.com/office/drawing/2017/decorative" val="1"/>
              </a:ext>
            </a:extLst>
          </p:cNvPr>
          <p:cNvGrpSpPr/>
          <p:nvPr/>
        </p:nvGrpSpPr>
        <p:grpSpPr>
          <a:xfrm>
            <a:off x="8710885" y="891314"/>
            <a:ext cx="3142438" cy="2094961"/>
            <a:chOff x="4411832" y="3562667"/>
            <a:chExt cx="3368336" cy="2245560"/>
          </a:xfrm>
        </p:grpSpPr>
        <p:graphicFrame>
          <p:nvGraphicFramePr>
            <p:cNvPr id="23" name="Chart 22">
              <a:extLst>
                <a:ext uri="{FF2B5EF4-FFF2-40B4-BE49-F238E27FC236}">
                  <a16:creationId xmlns:a16="http://schemas.microsoft.com/office/drawing/2014/main" id="{D069691C-9C1A-484B-90C1-47F005AA63AE}"/>
                </a:ext>
              </a:extLst>
            </p:cNvPr>
            <p:cNvGraphicFramePr/>
            <p:nvPr>
              <p:extLst>
                <p:ext uri="{D42A27DB-BD31-4B8C-83A1-F6EECF244321}">
                  <p14:modId xmlns:p14="http://schemas.microsoft.com/office/powerpoint/2010/main" val="2348137707"/>
                </p:ext>
              </p:extLst>
            </p:nvPr>
          </p:nvGraphicFramePr>
          <p:xfrm>
            <a:off x="4411832" y="3562667"/>
            <a:ext cx="3368336" cy="2245560"/>
          </p:xfrm>
          <a:graphic>
            <a:graphicData uri="http://schemas.openxmlformats.org/drawingml/2006/chart">
              <c:chart xmlns:c="http://schemas.openxmlformats.org/drawingml/2006/chart" xmlns:r="http://schemas.openxmlformats.org/officeDocument/2006/relationships" r:id="rId2"/>
            </a:graphicData>
          </a:graphic>
        </p:graphicFrame>
        <p:sp>
          <p:nvSpPr>
            <p:cNvPr id="24" name="Oval 23">
              <a:extLst>
                <a:ext uri="{FF2B5EF4-FFF2-40B4-BE49-F238E27FC236}">
                  <a16:creationId xmlns:a16="http://schemas.microsoft.com/office/drawing/2014/main" id="{011A2828-0B2A-4CD6-A99E-8D923269306A}"/>
                </a:ext>
              </a:extLst>
            </p:cNvPr>
            <p:cNvSpPr/>
            <p:nvPr/>
          </p:nvSpPr>
          <p:spPr>
            <a:xfrm>
              <a:off x="5678470" y="4296349"/>
              <a:ext cx="769375" cy="769375"/>
            </a:xfrm>
            <a:prstGeom prst="ellipse">
              <a:avLst/>
            </a:prstGeom>
            <a:solidFill>
              <a:srgbClr val="43CDD9"/>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8F8C25B9-F7A8-4A0E-93AC-ABF0EC2F8BF1}"/>
              </a:ext>
            </a:extLst>
          </p:cNvPr>
          <p:cNvSpPr txBox="1"/>
          <p:nvPr/>
        </p:nvSpPr>
        <p:spPr>
          <a:xfrm>
            <a:off x="8942206" y="3031815"/>
            <a:ext cx="2679794" cy="553998"/>
          </a:xfrm>
          <a:prstGeom prst="rect">
            <a:avLst/>
          </a:prstGeom>
          <a:noFill/>
        </p:spPr>
        <p:txBody>
          <a:bodyPr wrap="square" lIns="0" tIns="0" rIns="0" bIns="0" rtlCol="0">
            <a:spAutoFit/>
          </a:bodyPr>
          <a:lstStyle/>
          <a:p>
            <a:pPr algn="ctr"/>
            <a:r>
              <a:rPr lang="en-US" dirty="0"/>
              <a:t>Managing Your </a:t>
            </a:r>
          </a:p>
          <a:p>
            <a:pPr algn="ctr"/>
            <a:r>
              <a:rPr lang="en-US" dirty="0"/>
              <a:t>Distribution Team</a:t>
            </a:r>
          </a:p>
        </p:txBody>
      </p:sp>
      <p:sp>
        <p:nvSpPr>
          <p:cNvPr id="26" name="TextBox 25">
            <a:extLst>
              <a:ext uri="{FF2B5EF4-FFF2-40B4-BE49-F238E27FC236}">
                <a16:creationId xmlns:a16="http://schemas.microsoft.com/office/drawing/2014/main" id="{9DA161A3-71F3-473A-BF97-7DD07EA44632}"/>
              </a:ext>
            </a:extLst>
          </p:cNvPr>
          <p:cNvSpPr txBox="1"/>
          <p:nvPr/>
        </p:nvSpPr>
        <p:spPr>
          <a:xfrm>
            <a:off x="8817839" y="272534"/>
            <a:ext cx="2679794"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Week 5</a:t>
            </a:r>
          </a:p>
        </p:txBody>
      </p:sp>
      <p:pic>
        <p:nvPicPr>
          <p:cNvPr id="27" name="Graphic 26" descr="Meeting">
            <a:extLst>
              <a:ext uri="{FF2B5EF4-FFF2-40B4-BE49-F238E27FC236}">
                <a16:creationId xmlns:a16="http://schemas.microsoft.com/office/drawing/2014/main" id="{1E1CD06C-29BE-4AFC-81C5-5175661476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31330" y="1510529"/>
            <a:ext cx="816089" cy="816089"/>
          </a:xfrm>
          <a:prstGeom prst="rect">
            <a:avLst/>
          </a:prstGeom>
        </p:spPr>
      </p:pic>
      <p:pic>
        <p:nvPicPr>
          <p:cNvPr id="5" name="Picture 4">
            <a:extLst>
              <a:ext uri="{FF2B5EF4-FFF2-40B4-BE49-F238E27FC236}">
                <a16:creationId xmlns:a16="http://schemas.microsoft.com/office/drawing/2014/main" id="{CD6246F5-FE43-4340-BE2A-EA334A7B7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748" y="2797108"/>
            <a:ext cx="4876800" cy="48768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80F4DB50-DE59-4AFC-B736-14A72C6DDF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6222" y="4702902"/>
            <a:ext cx="1851762" cy="1851762"/>
          </a:xfrm>
          <a:prstGeom prst="rect">
            <a:avLst/>
          </a:prstGeom>
        </p:spPr>
      </p:pic>
    </p:spTree>
    <p:extLst>
      <p:ext uri="{BB962C8B-B14F-4D97-AF65-F5344CB8AC3E}">
        <p14:creationId xmlns:p14="http://schemas.microsoft.com/office/powerpoint/2010/main" val="816161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E2D880-7E8B-4162-AD7C-C2411B4A35E5}"/>
              </a:ext>
            </a:extLst>
          </p:cNvPr>
          <p:cNvSpPr>
            <a:spLocks noGrp="1"/>
          </p:cNvSpPr>
          <p:nvPr>
            <p:ph type="body" sz="half" idx="2"/>
          </p:nvPr>
        </p:nvSpPr>
        <p:spPr>
          <a:xfrm>
            <a:off x="4129088" y="1086296"/>
            <a:ext cx="7329487" cy="1185862"/>
          </a:xfrm>
        </p:spPr>
        <p:txBody>
          <a:bodyPr>
            <a:normAutofit/>
          </a:bodyPr>
          <a:lstStyle/>
          <a:p>
            <a:r>
              <a:rPr lang="en-US" sz="2400" dirty="0">
                <a:solidFill>
                  <a:schemeClr val="accent1">
                    <a:lumMod val="75000"/>
                  </a:schemeClr>
                </a:solidFill>
              </a:rPr>
              <a:t>Once you master the science of spending Dime(s) to make Dollar(s), you will want to duplicate the process. </a:t>
            </a:r>
          </a:p>
        </p:txBody>
      </p:sp>
      <p:sp>
        <p:nvSpPr>
          <p:cNvPr id="11" name="Rectangle 10">
            <a:extLst>
              <a:ext uri="{FF2B5EF4-FFF2-40B4-BE49-F238E27FC236}">
                <a16:creationId xmlns:a16="http://schemas.microsoft.com/office/drawing/2014/main" id="{2C977A50-E7F3-449B-928A-33865DE63AD5}"/>
              </a:ext>
              <a:ext uri="{C183D7F6-B498-43B3-948B-1728B52AA6E4}">
                <adec:decorative xmlns:adec="http://schemas.microsoft.com/office/drawing/2017/decorative" val="1"/>
              </a:ext>
            </a:extLst>
          </p:cNvPr>
          <p:cNvSpPr/>
          <p:nvPr/>
        </p:nvSpPr>
        <p:spPr>
          <a:xfrm>
            <a:off x="353545" y="747598"/>
            <a:ext cx="3127944" cy="3111085"/>
          </a:xfrm>
          <a:prstGeom prst="rect">
            <a:avLst/>
          </a:prstGeom>
          <a:solidFill>
            <a:srgbClr val="CFCFC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hart 11">
            <a:extLst>
              <a:ext uri="{FF2B5EF4-FFF2-40B4-BE49-F238E27FC236}">
                <a16:creationId xmlns:a16="http://schemas.microsoft.com/office/drawing/2014/main" id="{72835873-BDAB-494B-AB76-B962F4F7356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4327426"/>
              </p:ext>
            </p:extLst>
          </p:nvPr>
        </p:nvGraphicFramePr>
        <p:xfrm>
          <a:off x="346298" y="907846"/>
          <a:ext cx="3142438" cy="2094961"/>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a:extLst>
              <a:ext uri="{FF2B5EF4-FFF2-40B4-BE49-F238E27FC236}">
                <a16:creationId xmlns:a16="http://schemas.microsoft.com/office/drawing/2014/main" id="{9F55B4CB-2B70-473A-AB5C-30D3F3A9A954}"/>
              </a:ext>
              <a:ext uri="{C183D7F6-B498-43B3-948B-1728B52AA6E4}">
                <adec:decorative xmlns:adec="http://schemas.microsoft.com/office/drawing/2017/decorative" val="1"/>
              </a:ext>
            </a:extLst>
          </p:cNvPr>
          <p:cNvSpPr/>
          <p:nvPr/>
        </p:nvSpPr>
        <p:spPr>
          <a:xfrm>
            <a:off x="1558628" y="1583681"/>
            <a:ext cx="717777" cy="717777"/>
          </a:xfrm>
          <a:prstGeom prst="ellipse">
            <a:avLst/>
          </a:prstGeom>
          <a:solidFill>
            <a:srgbClr val="BABABA"/>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D7ADD5D-1E37-47F1-B83A-10D6E3570651}"/>
              </a:ext>
            </a:extLst>
          </p:cNvPr>
          <p:cNvSpPr txBox="1"/>
          <p:nvPr/>
        </p:nvSpPr>
        <p:spPr>
          <a:xfrm>
            <a:off x="577620" y="3048347"/>
            <a:ext cx="2679794" cy="276999"/>
          </a:xfrm>
          <a:prstGeom prst="rect">
            <a:avLst/>
          </a:prstGeom>
          <a:noFill/>
        </p:spPr>
        <p:txBody>
          <a:bodyPr wrap="square" lIns="0" tIns="0" rIns="0" bIns="0" rtlCol="0">
            <a:spAutoFit/>
          </a:bodyPr>
          <a:lstStyle/>
          <a:p>
            <a:pPr algn="ctr"/>
            <a:r>
              <a:rPr lang="en-US" dirty="0"/>
              <a:t>Economies of Scale</a:t>
            </a:r>
          </a:p>
        </p:txBody>
      </p:sp>
      <p:sp>
        <p:nvSpPr>
          <p:cNvPr id="15" name="TextBox 14">
            <a:extLst>
              <a:ext uri="{FF2B5EF4-FFF2-40B4-BE49-F238E27FC236}">
                <a16:creationId xmlns:a16="http://schemas.microsoft.com/office/drawing/2014/main" id="{9C57B70C-884E-4CF0-B978-3DE04095713A}"/>
              </a:ext>
            </a:extLst>
          </p:cNvPr>
          <p:cNvSpPr txBox="1"/>
          <p:nvPr/>
        </p:nvSpPr>
        <p:spPr>
          <a:xfrm>
            <a:off x="560189" y="270914"/>
            <a:ext cx="2679794"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Week 6</a:t>
            </a:r>
          </a:p>
        </p:txBody>
      </p:sp>
      <p:pic>
        <p:nvPicPr>
          <p:cNvPr id="16" name="Graphic 15" descr="Upward trend">
            <a:extLst>
              <a:ext uri="{FF2B5EF4-FFF2-40B4-BE49-F238E27FC236}">
                <a16:creationId xmlns:a16="http://schemas.microsoft.com/office/drawing/2014/main" id="{68CFA4FC-2877-44DA-813E-2F489078D2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8223" y="1651918"/>
            <a:ext cx="598586" cy="598586"/>
          </a:xfrm>
          <a:prstGeom prst="rect">
            <a:avLst/>
          </a:prstGeom>
        </p:spPr>
      </p:pic>
      <p:pic>
        <p:nvPicPr>
          <p:cNvPr id="5" name="Picture 4" descr="A screen shot of a computer keyboard&#10;&#10;Description automatically generated">
            <a:extLst>
              <a:ext uri="{FF2B5EF4-FFF2-40B4-BE49-F238E27FC236}">
                <a16:creationId xmlns:a16="http://schemas.microsoft.com/office/drawing/2014/main" id="{01E8A62C-3843-44E5-A9F4-E0A96C6E04B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29088" y="2444333"/>
            <a:ext cx="8364897" cy="5094983"/>
          </a:xfrm>
          <a:prstGeom prst="rect">
            <a:avLst/>
          </a:prstGeom>
        </p:spPr>
      </p:pic>
      <p:pic>
        <p:nvPicPr>
          <p:cNvPr id="10" name="Picture 9" descr="A close up of a sign&#10;&#10;Description automatically generated">
            <a:extLst>
              <a:ext uri="{FF2B5EF4-FFF2-40B4-BE49-F238E27FC236}">
                <a16:creationId xmlns:a16="http://schemas.microsoft.com/office/drawing/2014/main" id="{333E598E-CF44-47B1-AE59-9724C7BF01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205" y="4534518"/>
            <a:ext cx="1851762" cy="1851762"/>
          </a:xfrm>
          <a:prstGeom prst="rect">
            <a:avLst/>
          </a:prstGeom>
        </p:spPr>
      </p:pic>
    </p:spTree>
    <p:extLst>
      <p:ext uri="{BB962C8B-B14F-4D97-AF65-F5344CB8AC3E}">
        <p14:creationId xmlns:p14="http://schemas.microsoft.com/office/powerpoint/2010/main" val="3343697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D9113C-C554-4EFE-AFAF-1E2E29273C90}"/>
              </a:ext>
            </a:extLst>
          </p:cNvPr>
          <p:cNvSpPr/>
          <p:nvPr/>
        </p:nvSpPr>
        <p:spPr>
          <a:xfrm>
            <a:off x="289560" y="926515"/>
            <a:ext cx="5122412" cy="646331"/>
          </a:xfrm>
          <a:prstGeom prst="rect">
            <a:avLst/>
          </a:prstGeom>
        </p:spPr>
        <p:txBody>
          <a:bodyPr wrap="square">
            <a:spAutoFit/>
          </a:bodyPr>
          <a:lstStyle/>
          <a:p>
            <a:r>
              <a:rPr lang="en-US" dirty="0">
                <a:solidFill>
                  <a:srgbClr val="2D4E6B"/>
                </a:solidFill>
              </a:rPr>
              <a:t>Set the rules in place to </a:t>
            </a:r>
            <a:r>
              <a:rPr lang="en-US" u="sng" dirty="0">
                <a:solidFill>
                  <a:srgbClr val="2D4E6B"/>
                </a:solidFill>
              </a:rPr>
              <a:t>guarantee the success </a:t>
            </a:r>
            <a:r>
              <a:rPr lang="en-US" dirty="0">
                <a:solidFill>
                  <a:srgbClr val="2D4E6B"/>
                </a:solidFill>
              </a:rPr>
              <a:t>of your </a:t>
            </a:r>
            <a:r>
              <a:rPr lang="en-US" b="1" dirty="0">
                <a:solidFill>
                  <a:srgbClr val="2D4E6B"/>
                </a:solidFill>
              </a:rPr>
              <a:t>Geographic Farm Area Business Plan!</a:t>
            </a:r>
          </a:p>
        </p:txBody>
      </p:sp>
      <p:pic>
        <p:nvPicPr>
          <p:cNvPr id="5" name="Picture 4" descr="http://josephrmoralesdotcom.files.wordpress.com/2012/10/three-simple-rules.jpg">
            <a:extLst>
              <a:ext uri="{FF2B5EF4-FFF2-40B4-BE49-F238E27FC236}">
                <a16:creationId xmlns:a16="http://schemas.microsoft.com/office/drawing/2014/main" id="{CBF57033-E1EB-4DDA-AE00-241D289E51D2}"/>
              </a:ext>
            </a:extLst>
          </p:cNvPr>
          <p:cNvPicPr>
            <a:picLocks noChangeAspect="1" noChangeArrowheads="1"/>
          </p:cNvPicPr>
          <p:nvPr/>
        </p:nvPicPr>
        <p:blipFill rotWithShape="1">
          <a:blip r:embed="rId2" cstate="print">
            <a:clrChange>
              <a:clrFrom>
                <a:srgbClr val="FFFFFF"/>
              </a:clrFrom>
              <a:clrTo>
                <a:srgbClr val="FFFFFF">
                  <a:alpha val="0"/>
                </a:srgbClr>
              </a:clrTo>
            </a:clrChange>
            <a:duotone>
              <a:schemeClr val="accent1">
                <a:shade val="45000"/>
                <a:satMod val="135000"/>
              </a:schemeClr>
              <a:prstClr val="white"/>
            </a:duotone>
          </a:blip>
          <a:srcRect t="28752"/>
          <a:stretch/>
        </p:blipFill>
        <p:spPr bwMode="auto">
          <a:xfrm>
            <a:off x="3373437" y="2528887"/>
            <a:ext cx="7430770" cy="3970705"/>
          </a:xfrm>
          <a:prstGeom prst="rect">
            <a:avLst/>
          </a:prstGeom>
          <a:noFill/>
        </p:spPr>
      </p:pic>
      <p:pic>
        <p:nvPicPr>
          <p:cNvPr id="6" name="Picture 5" descr="A close up of a sign&#10;&#10;Description automatically generated">
            <a:extLst>
              <a:ext uri="{FF2B5EF4-FFF2-40B4-BE49-F238E27FC236}">
                <a16:creationId xmlns:a16="http://schemas.microsoft.com/office/drawing/2014/main" id="{ED287EC8-4533-4E77-998A-D4BD5A865D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99" y="4880344"/>
            <a:ext cx="1851762" cy="1851762"/>
          </a:xfrm>
          <a:prstGeom prst="rect">
            <a:avLst/>
          </a:prstGeom>
        </p:spPr>
      </p:pic>
    </p:spTree>
    <p:extLst>
      <p:ext uri="{BB962C8B-B14F-4D97-AF65-F5344CB8AC3E}">
        <p14:creationId xmlns:p14="http://schemas.microsoft.com/office/powerpoint/2010/main" val="4066564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posing for the camera&#10;&#10;Description automatically generated">
            <a:extLst>
              <a:ext uri="{FF2B5EF4-FFF2-40B4-BE49-F238E27FC236}">
                <a16:creationId xmlns:a16="http://schemas.microsoft.com/office/drawing/2014/main" id="{F3027CC3-D218-4B66-8EFE-66E9C2F10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665" y="933226"/>
            <a:ext cx="8063062" cy="5281306"/>
          </a:xfrm>
          <a:prstGeom prst="rect">
            <a:avLst/>
          </a:prstGeom>
        </p:spPr>
      </p:pic>
      <p:sp>
        <p:nvSpPr>
          <p:cNvPr id="3" name="Rectangle 2">
            <a:extLst>
              <a:ext uri="{FF2B5EF4-FFF2-40B4-BE49-F238E27FC236}">
                <a16:creationId xmlns:a16="http://schemas.microsoft.com/office/drawing/2014/main" id="{04AE0BE6-C8D3-4705-A8DD-D9AA8F3391B6}"/>
              </a:ext>
            </a:extLst>
          </p:cNvPr>
          <p:cNvSpPr/>
          <p:nvPr/>
        </p:nvSpPr>
        <p:spPr>
          <a:xfrm>
            <a:off x="4704080" y="2943570"/>
            <a:ext cx="4502331" cy="840230"/>
          </a:xfrm>
          <a:prstGeom prst="rect">
            <a:avLst/>
          </a:prstGeom>
        </p:spPr>
        <p:txBody>
          <a:bodyPr wrap="square">
            <a:spAutoFit/>
          </a:bodyPr>
          <a:lstStyle/>
          <a:p>
            <a:pPr>
              <a:lnSpc>
                <a:spcPct val="90000"/>
              </a:lnSpc>
              <a:spcAft>
                <a:spcPts val="600"/>
              </a:spcAft>
            </a:pPr>
            <a:r>
              <a:rPr lang="en-US" dirty="0">
                <a:effectLst>
                  <a:outerShdw blurRad="38100" dist="38100" dir="2700000" algn="tl">
                    <a:srgbClr val="000000">
                      <a:alpha val="43137"/>
                    </a:srgbClr>
                  </a:outerShdw>
                </a:effectLst>
              </a:rPr>
              <a:t>Never enter a Geographic Farm Area where one (1) LISTING AGENT closes more than 25% of the Listings in the Geographic Farm.</a:t>
            </a:r>
          </a:p>
        </p:txBody>
      </p:sp>
      <p:sp>
        <p:nvSpPr>
          <p:cNvPr id="5" name="Rectangle: Folded Corner 4">
            <a:extLst>
              <a:ext uri="{FF2B5EF4-FFF2-40B4-BE49-F238E27FC236}">
                <a16:creationId xmlns:a16="http://schemas.microsoft.com/office/drawing/2014/main" id="{FB12142E-DAFA-4EED-A878-E638DE74C202}"/>
              </a:ext>
            </a:extLst>
          </p:cNvPr>
          <p:cNvSpPr/>
          <p:nvPr/>
        </p:nvSpPr>
        <p:spPr>
          <a:xfrm>
            <a:off x="748938" y="2468133"/>
            <a:ext cx="3017520" cy="3586912"/>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i="1" dirty="0"/>
          </a:p>
          <a:p>
            <a:pPr algn="ctr">
              <a:lnSpc>
                <a:spcPct val="90000"/>
              </a:lnSpc>
              <a:spcAft>
                <a:spcPts val="600"/>
              </a:spcAft>
            </a:pPr>
            <a:r>
              <a:rPr lang="en-US" sz="2000" i="1" dirty="0"/>
              <a:t>This is a very rare but very dangerous occurrence. </a:t>
            </a:r>
          </a:p>
          <a:p>
            <a:pPr algn="ctr">
              <a:lnSpc>
                <a:spcPct val="90000"/>
              </a:lnSpc>
              <a:spcAft>
                <a:spcPts val="600"/>
              </a:spcAft>
            </a:pPr>
            <a:r>
              <a:rPr lang="en-US" sz="2000" i="1" dirty="0" err="1"/>
              <a:t>He/She</a:t>
            </a:r>
            <a:r>
              <a:rPr lang="en-US" sz="2000" i="1" dirty="0"/>
              <a:t> has already paid the price of time and money to dominate this farm area.</a:t>
            </a:r>
          </a:p>
        </p:txBody>
      </p:sp>
      <p:sp>
        <p:nvSpPr>
          <p:cNvPr id="8" name="Rectangle 7">
            <a:extLst>
              <a:ext uri="{FF2B5EF4-FFF2-40B4-BE49-F238E27FC236}">
                <a16:creationId xmlns:a16="http://schemas.microsoft.com/office/drawing/2014/main" id="{405D4307-A55D-4A39-B31C-7D0A1CE699B2}"/>
              </a:ext>
            </a:extLst>
          </p:cNvPr>
          <p:cNvSpPr/>
          <p:nvPr/>
        </p:nvSpPr>
        <p:spPr>
          <a:xfrm>
            <a:off x="3817959" y="3783800"/>
            <a:ext cx="977561" cy="2027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3CA79476-DD1E-4623-B280-37F8F1D95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027" y="643466"/>
            <a:ext cx="1204506" cy="1204506"/>
          </a:xfrm>
          <a:prstGeom prst="rect">
            <a:avLst/>
          </a:prstGeom>
        </p:spPr>
      </p:pic>
      <p:sp>
        <p:nvSpPr>
          <p:cNvPr id="6" name="Rectangle: Folded Corner 5">
            <a:extLst>
              <a:ext uri="{FF2B5EF4-FFF2-40B4-BE49-F238E27FC236}">
                <a16:creationId xmlns:a16="http://schemas.microsoft.com/office/drawing/2014/main" id="{01A2D930-6283-4945-8F00-8838F52791CF}"/>
              </a:ext>
            </a:extLst>
          </p:cNvPr>
          <p:cNvSpPr/>
          <p:nvPr/>
        </p:nvSpPr>
        <p:spPr>
          <a:xfrm>
            <a:off x="4243470" y="5150805"/>
            <a:ext cx="4730918" cy="90424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US" sz="2400" i="1" dirty="0">
                <a:effectLst>
                  <a:outerShdw blurRad="38100" dist="38100" dir="2700000" algn="tl">
                    <a:srgbClr val="000000">
                      <a:alpha val="43137"/>
                    </a:srgbClr>
                  </a:outerShdw>
                </a:effectLst>
              </a:rPr>
              <a:t>Steer Clear of Established Dominance</a:t>
            </a:r>
          </a:p>
        </p:txBody>
      </p:sp>
    </p:spTree>
    <p:extLst>
      <p:ext uri="{BB962C8B-B14F-4D97-AF65-F5344CB8AC3E}">
        <p14:creationId xmlns:p14="http://schemas.microsoft.com/office/powerpoint/2010/main" val="634135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posing for the camera&#10;&#10;Description automatically generated">
            <a:extLst>
              <a:ext uri="{FF2B5EF4-FFF2-40B4-BE49-F238E27FC236}">
                <a16:creationId xmlns:a16="http://schemas.microsoft.com/office/drawing/2014/main" id="{F3027CC3-D218-4B66-8EFE-66E9C2F10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65" y="933226"/>
            <a:ext cx="8063062" cy="5281306"/>
          </a:xfrm>
          <a:prstGeom prst="rect">
            <a:avLst/>
          </a:prstGeom>
        </p:spPr>
      </p:pic>
      <p:sp>
        <p:nvSpPr>
          <p:cNvPr id="4" name="Rectangle 3">
            <a:extLst>
              <a:ext uri="{FF2B5EF4-FFF2-40B4-BE49-F238E27FC236}">
                <a16:creationId xmlns:a16="http://schemas.microsoft.com/office/drawing/2014/main" id="{ED8787D0-633B-4063-A596-CAED12B6B5C1}"/>
              </a:ext>
            </a:extLst>
          </p:cNvPr>
          <p:cNvSpPr/>
          <p:nvPr/>
        </p:nvSpPr>
        <p:spPr>
          <a:xfrm>
            <a:off x="1910080" y="3840198"/>
            <a:ext cx="6096000" cy="994118"/>
          </a:xfrm>
          <a:prstGeom prst="rect">
            <a:avLst/>
          </a:prstGeom>
        </p:spPr>
        <p:txBody>
          <a:bodyPr>
            <a:spAutoFit/>
          </a:bodyPr>
          <a:lstStyle/>
          <a:p>
            <a:pPr>
              <a:lnSpc>
                <a:spcPct val="90000"/>
              </a:lnSpc>
              <a:spcAft>
                <a:spcPts val="600"/>
              </a:spcAft>
            </a:pPr>
            <a:r>
              <a:rPr lang="en-US" dirty="0">
                <a:effectLst>
                  <a:outerShdw blurRad="38100" dist="38100" dir="2700000" algn="tl">
                    <a:srgbClr val="000000">
                      <a:alpha val="43137"/>
                    </a:srgbClr>
                  </a:outerShdw>
                </a:effectLst>
              </a:rPr>
              <a:t>Never project more than 10% capture</a:t>
            </a:r>
          </a:p>
          <a:p>
            <a:pPr>
              <a:lnSpc>
                <a:spcPct val="90000"/>
              </a:lnSpc>
              <a:spcAft>
                <a:spcPts val="600"/>
              </a:spcAft>
            </a:pPr>
            <a:r>
              <a:rPr lang="en-US" dirty="0">
                <a:effectLst>
                  <a:outerShdw blurRad="38100" dist="38100" dir="2700000" algn="tl">
                    <a:srgbClr val="000000">
                      <a:alpha val="43137"/>
                    </a:srgbClr>
                  </a:outerShdw>
                </a:effectLst>
              </a:rPr>
              <a:t>of THE LISTING SIDE COMMISSION </a:t>
            </a:r>
          </a:p>
          <a:p>
            <a:pPr>
              <a:lnSpc>
                <a:spcPct val="90000"/>
              </a:lnSpc>
              <a:spcAft>
                <a:spcPts val="600"/>
              </a:spcAft>
            </a:pPr>
            <a:r>
              <a:rPr lang="en-US" dirty="0">
                <a:effectLst>
                  <a:outerShdw blurRad="38100" dist="38100" dir="2700000" algn="tl">
                    <a:srgbClr val="000000">
                      <a:alpha val="43137"/>
                    </a:srgbClr>
                  </a:outerShdw>
                </a:effectLst>
              </a:rPr>
              <a:t>during the first year of your Farm!!!</a:t>
            </a:r>
          </a:p>
        </p:txBody>
      </p:sp>
      <p:sp>
        <p:nvSpPr>
          <p:cNvPr id="5" name="Oval 4">
            <a:extLst>
              <a:ext uri="{FF2B5EF4-FFF2-40B4-BE49-F238E27FC236}">
                <a16:creationId xmlns:a16="http://schemas.microsoft.com/office/drawing/2014/main" id="{77C6C1DA-743B-42C3-B393-CABAF3400E34}"/>
              </a:ext>
            </a:extLst>
          </p:cNvPr>
          <p:cNvSpPr/>
          <p:nvPr/>
        </p:nvSpPr>
        <p:spPr>
          <a:xfrm>
            <a:off x="8504418" y="811529"/>
            <a:ext cx="2513873" cy="21793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US" b="1" dirty="0"/>
              <a:t>“CONSERVATIVE BUSINESS PLANNING”</a:t>
            </a:r>
          </a:p>
        </p:txBody>
      </p:sp>
      <p:sp>
        <p:nvSpPr>
          <p:cNvPr id="6" name="Rectangle: Single Corner Snipped 5">
            <a:extLst>
              <a:ext uri="{FF2B5EF4-FFF2-40B4-BE49-F238E27FC236}">
                <a16:creationId xmlns:a16="http://schemas.microsoft.com/office/drawing/2014/main" id="{5FF6D028-81BE-41E1-8E86-58C49085D80D}"/>
              </a:ext>
            </a:extLst>
          </p:cNvPr>
          <p:cNvSpPr/>
          <p:nvPr/>
        </p:nvSpPr>
        <p:spPr>
          <a:xfrm>
            <a:off x="8676641" y="3230880"/>
            <a:ext cx="2814694" cy="2875280"/>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25" algn="ctr">
              <a:lnSpc>
                <a:spcPct val="90000"/>
              </a:lnSpc>
              <a:spcAft>
                <a:spcPts val="600"/>
              </a:spcAft>
            </a:pPr>
            <a:r>
              <a:rPr lang="en-US" i="1" dirty="0"/>
              <a:t>Simply take a snapshot of the </a:t>
            </a:r>
            <a:r>
              <a:rPr lang="en-US" b="1" i="1" dirty="0"/>
              <a:t>HISTORICAL DATA </a:t>
            </a:r>
            <a:r>
              <a:rPr lang="en-US" i="1" dirty="0"/>
              <a:t>and determine the Total </a:t>
            </a:r>
            <a:r>
              <a:rPr lang="en-US" b="1" i="1" dirty="0"/>
              <a:t>LISTING SIDE COMMISSION </a:t>
            </a:r>
            <a:r>
              <a:rPr lang="en-US" i="1" dirty="0"/>
              <a:t>available.</a:t>
            </a:r>
          </a:p>
          <a:p>
            <a:pPr marL="111125" algn="ctr">
              <a:lnSpc>
                <a:spcPct val="90000"/>
              </a:lnSpc>
              <a:spcAft>
                <a:spcPts val="600"/>
              </a:spcAft>
            </a:pPr>
            <a:endParaRPr lang="en-US" i="1" dirty="0"/>
          </a:p>
          <a:p>
            <a:pPr marL="111125" algn="ctr">
              <a:lnSpc>
                <a:spcPct val="90000"/>
              </a:lnSpc>
              <a:spcAft>
                <a:spcPts val="600"/>
              </a:spcAft>
            </a:pPr>
            <a:r>
              <a:rPr lang="en-US" i="1" dirty="0"/>
              <a:t>Then project 10% as your GROSS REVENUE</a:t>
            </a:r>
          </a:p>
        </p:txBody>
      </p:sp>
      <p:sp>
        <p:nvSpPr>
          <p:cNvPr id="10" name="Rectangle 9">
            <a:extLst>
              <a:ext uri="{FF2B5EF4-FFF2-40B4-BE49-F238E27FC236}">
                <a16:creationId xmlns:a16="http://schemas.microsoft.com/office/drawing/2014/main" id="{BC3302F7-145D-46A2-AE71-6556F517CA8A}"/>
              </a:ext>
            </a:extLst>
          </p:cNvPr>
          <p:cNvSpPr/>
          <p:nvPr/>
        </p:nvSpPr>
        <p:spPr>
          <a:xfrm>
            <a:off x="1910080" y="3168961"/>
            <a:ext cx="4502331" cy="507831"/>
          </a:xfrm>
          <a:prstGeom prst="rect">
            <a:avLst/>
          </a:prstGeom>
        </p:spPr>
        <p:txBody>
          <a:bodyPr wrap="square">
            <a:spAutoFit/>
          </a:bodyPr>
          <a:lstStyle/>
          <a:p>
            <a:pPr>
              <a:lnSpc>
                <a:spcPct val="90000"/>
              </a:lnSpc>
              <a:spcAft>
                <a:spcPts val="600"/>
              </a:spcAft>
            </a:pPr>
            <a:r>
              <a:rPr lang="en-US" sz="1200" dirty="0"/>
              <a:t>Never enter a Geographic Farm Area where one (1) LISTING AGENT Closes more than 25% of the Listings in the Geographic Farm</a:t>
            </a:r>
            <a:r>
              <a:rPr lang="en-US" dirty="0"/>
              <a:t>.</a:t>
            </a:r>
          </a:p>
        </p:txBody>
      </p:sp>
      <p:sp>
        <p:nvSpPr>
          <p:cNvPr id="12" name="Rectangle 11">
            <a:extLst>
              <a:ext uri="{FF2B5EF4-FFF2-40B4-BE49-F238E27FC236}">
                <a16:creationId xmlns:a16="http://schemas.microsoft.com/office/drawing/2014/main" id="{BC54DA67-90DF-47D2-9B7C-689C91A94847}"/>
              </a:ext>
            </a:extLst>
          </p:cNvPr>
          <p:cNvSpPr/>
          <p:nvPr/>
        </p:nvSpPr>
        <p:spPr>
          <a:xfrm>
            <a:off x="932519" y="4834316"/>
            <a:ext cx="977561" cy="100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3E9D5C81-024F-4651-9BF4-70B7F64326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665" y="663637"/>
            <a:ext cx="1284375" cy="1284375"/>
          </a:xfrm>
          <a:prstGeom prst="rect">
            <a:avLst/>
          </a:prstGeom>
        </p:spPr>
      </p:pic>
    </p:spTree>
    <p:extLst>
      <p:ext uri="{BB962C8B-B14F-4D97-AF65-F5344CB8AC3E}">
        <p14:creationId xmlns:p14="http://schemas.microsoft.com/office/powerpoint/2010/main" val="3830208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posing for the camera&#10;&#10;Description automatically generated">
            <a:extLst>
              <a:ext uri="{FF2B5EF4-FFF2-40B4-BE49-F238E27FC236}">
                <a16:creationId xmlns:a16="http://schemas.microsoft.com/office/drawing/2014/main" id="{F3027CC3-D218-4B66-8EFE-66E9C2F10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4505" y="933226"/>
            <a:ext cx="8063062" cy="5281306"/>
          </a:xfrm>
          <a:prstGeom prst="rect">
            <a:avLst/>
          </a:prstGeom>
        </p:spPr>
      </p:pic>
      <p:sp>
        <p:nvSpPr>
          <p:cNvPr id="3" name="Rectangle 2">
            <a:extLst>
              <a:ext uri="{FF2B5EF4-FFF2-40B4-BE49-F238E27FC236}">
                <a16:creationId xmlns:a16="http://schemas.microsoft.com/office/drawing/2014/main" id="{04AE0BE6-C8D3-4705-A8DD-D9AA8F3391B6}"/>
              </a:ext>
            </a:extLst>
          </p:cNvPr>
          <p:cNvSpPr/>
          <p:nvPr/>
        </p:nvSpPr>
        <p:spPr>
          <a:xfrm>
            <a:off x="4693920" y="3088470"/>
            <a:ext cx="4502331" cy="507831"/>
          </a:xfrm>
          <a:prstGeom prst="rect">
            <a:avLst/>
          </a:prstGeom>
        </p:spPr>
        <p:txBody>
          <a:bodyPr wrap="square">
            <a:spAutoFit/>
          </a:bodyPr>
          <a:lstStyle/>
          <a:p>
            <a:pPr>
              <a:lnSpc>
                <a:spcPct val="90000"/>
              </a:lnSpc>
              <a:spcAft>
                <a:spcPts val="600"/>
              </a:spcAft>
            </a:pPr>
            <a:r>
              <a:rPr lang="en-US" sz="1200" dirty="0"/>
              <a:t>Never enter a Geographic Farm Area where one (1) LISTING AGENT Closes more than 25% of the Listings in the Geographic Farm</a:t>
            </a:r>
            <a:r>
              <a:rPr lang="en-US" dirty="0"/>
              <a:t>.</a:t>
            </a:r>
          </a:p>
        </p:txBody>
      </p:sp>
      <p:sp>
        <p:nvSpPr>
          <p:cNvPr id="4" name="Rectangle 3">
            <a:extLst>
              <a:ext uri="{FF2B5EF4-FFF2-40B4-BE49-F238E27FC236}">
                <a16:creationId xmlns:a16="http://schemas.microsoft.com/office/drawing/2014/main" id="{ED8787D0-633B-4063-A596-CAED12B6B5C1}"/>
              </a:ext>
            </a:extLst>
          </p:cNvPr>
          <p:cNvSpPr/>
          <p:nvPr/>
        </p:nvSpPr>
        <p:spPr>
          <a:xfrm>
            <a:off x="4693920" y="4076361"/>
            <a:ext cx="6096000" cy="501676"/>
          </a:xfrm>
          <a:prstGeom prst="rect">
            <a:avLst/>
          </a:prstGeom>
        </p:spPr>
        <p:txBody>
          <a:bodyPr>
            <a:spAutoFit/>
          </a:bodyPr>
          <a:lstStyle/>
          <a:p>
            <a:pPr>
              <a:lnSpc>
                <a:spcPct val="90000"/>
              </a:lnSpc>
              <a:spcAft>
                <a:spcPts val="600"/>
              </a:spcAft>
            </a:pPr>
            <a:r>
              <a:rPr lang="en-US" sz="1200" dirty="0"/>
              <a:t>Never project more than 10% capture of THE LISTING SIDE </a:t>
            </a:r>
          </a:p>
          <a:p>
            <a:pPr>
              <a:lnSpc>
                <a:spcPct val="90000"/>
              </a:lnSpc>
              <a:spcAft>
                <a:spcPts val="600"/>
              </a:spcAft>
            </a:pPr>
            <a:r>
              <a:rPr lang="en-US" sz="1200" dirty="0"/>
              <a:t>COMMISSION during the first year of your Farm!!!</a:t>
            </a:r>
          </a:p>
        </p:txBody>
      </p:sp>
      <p:sp>
        <p:nvSpPr>
          <p:cNvPr id="5" name="Rectangle 4">
            <a:extLst>
              <a:ext uri="{FF2B5EF4-FFF2-40B4-BE49-F238E27FC236}">
                <a16:creationId xmlns:a16="http://schemas.microsoft.com/office/drawing/2014/main" id="{EB6D38F9-4254-4A8E-95E1-A5AAA6B18B6F}"/>
              </a:ext>
            </a:extLst>
          </p:cNvPr>
          <p:cNvSpPr/>
          <p:nvPr/>
        </p:nvSpPr>
        <p:spPr>
          <a:xfrm>
            <a:off x="4693919" y="4867795"/>
            <a:ext cx="6096000" cy="667875"/>
          </a:xfrm>
          <a:prstGeom prst="rect">
            <a:avLst/>
          </a:prstGeom>
        </p:spPr>
        <p:txBody>
          <a:bodyPr>
            <a:spAutoFit/>
          </a:bodyPr>
          <a:lstStyle/>
          <a:p>
            <a:pPr>
              <a:lnSpc>
                <a:spcPct val="90000"/>
              </a:lnSpc>
              <a:spcAft>
                <a:spcPts val="600"/>
              </a:spcAft>
            </a:pPr>
            <a:r>
              <a:rPr lang="en-US" dirty="0">
                <a:effectLst>
                  <a:outerShdw blurRad="38100" dist="38100" dir="2700000" algn="tl">
                    <a:srgbClr val="000000">
                      <a:alpha val="43137"/>
                    </a:srgbClr>
                  </a:outerShdw>
                </a:effectLst>
              </a:rPr>
              <a:t>Never spend MORE THAN 10% of your </a:t>
            </a:r>
          </a:p>
          <a:p>
            <a:pPr>
              <a:lnSpc>
                <a:spcPct val="90000"/>
              </a:lnSpc>
              <a:spcAft>
                <a:spcPts val="600"/>
              </a:spcAft>
            </a:pPr>
            <a:r>
              <a:rPr lang="en-US" dirty="0">
                <a:effectLst>
                  <a:outerShdw blurRad="38100" dist="38100" dir="2700000" algn="tl">
                    <a:srgbClr val="000000">
                      <a:alpha val="43137"/>
                    </a:srgbClr>
                  </a:outerShdw>
                </a:effectLst>
              </a:rPr>
              <a:t>Projected Gross Revenue on Farming Activities</a:t>
            </a:r>
          </a:p>
        </p:txBody>
      </p:sp>
      <p:sp>
        <p:nvSpPr>
          <p:cNvPr id="6" name="Rectangle: Folded Corner 5">
            <a:extLst>
              <a:ext uri="{FF2B5EF4-FFF2-40B4-BE49-F238E27FC236}">
                <a16:creationId xmlns:a16="http://schemas.microsoft.com/office/drawing/2014/main" id="{C9FD40E4-B21D-47EA-8AF4-34AEF0D54EEA}"/>
              </a:ext>
            </a:extLst>
          </p:cNvPr>
          <p:cNvSpPr/>
          <p:nvPr/>
        </p:nvSpPr>
        <p:spPr>
          <a:xfrm>
            <a:off x="924560" y="933224"/>
            <a:ext cx="2558979" cy="348637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r>
              <a:rPr lang="en-US" b="1" i="1" dirty="0">
                <a:effectLst>
                  <a:outerShdw blurRad="38100" dist="38100" dir="2700000" algn="tl">
                    <a:srgbClr val="000000">
                      <a:alpha val="43137"/>
                    </a:srgbClr>
                  </a:outerShdw>
                </a:effectLst>
              </a:rPr>
              <a:t>That’s it!</a:t>
            </a:r>
          </a:p>
          <a:p>
            <a:pPr>
              <a:lnSpc>
                <a:spcPct val="90000"/>
              </a:lnSpc>
              <a:spcAft>
                <a:spcPts val="600"/>
              </a:spcAft>
            </a:pPr>
            <a:endParaRPr lang="en-US" i="1" dirty="0"/>
          </a:p>
          <a:p>
            <a:pPr algn="ctr">
              <a:lnSpc>
                <a:spcPct val="90000"/>
              </a:lnSpc>
              <a:spcAft>
                <a:spcPts val="600"/>
              </a:spcAft>
            </a:pPr>
            <a:r>
              <a:rPr lang="en-US" i="1" dirty="0"/>
              <a:t>That’s all the revenue that you have to work with for the first year of Your Geographic Farm Area!</a:t>
            </a:r>
          </a:p>
          <a:p>
            <a:pPr algn="ctr">
              <a:lnSpc>
                <a:spcPct val="90000"/>
              </a:lnSpc>
              <a:spcAft>
                <a:spcPts val="600"/>
              </a:spcAft>
            </a:pPr>
            <a:endParaRPr lang="en-US" i="1" dirty="0"/>
          </a:p>
          <a:p>
            <a:pPr algn="ctr">
              <a:lnSpc>
                <a:spcPct val="90000"/>
              </a:lnSpc>
              <a:spcAft>
                <a:spcPts val="600"/>
              </a:spcAft>
            </a:pPr>
            <a:r>
              <a:rPr lang="en-US" i="1" dirty="0"/>
              <a:t>Spend a Dime… Make a Dollar!</a:t>
            </a:r>
          </a:p>
        </p:txBody>
      </p:sp>
      <p:pic>
        <p:nvPicPr>
          <p:cNvPr id="10" name="Picture 9" descr="A close up of a sign&#10;&#10;Description automatically generated">
            <a:extLst>
              <a:ext uri="{FF2B5EF4-FFF2-40B4-BE49-F238E27FC236}">
                <a16:creationId xmlns:a16="http://schemas.microsoft.com/office/drawing/2014/main" id="{4A576737-CFEF-4486-A757-0D2A25AC99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3759" y="715426"/>
            <a:ext cx="1213808" cy="1213808"/>
          </a:xfrm>
          <a:prstGeom prst="rect">
            <a:avLst/>
          </a:prstGeom>
        </p:spPr>
      </p:pic>
    </p:spTree>
    <p:extLst>
      <p:ext uri="{BB962C8B-B14F-4D97-AF65-F5344CB8AC3E}">
        <p14:creationId xmlns:p14="http://schemas.microsoft.com/office/powerpoint/2010/main" val="4196633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84996C1-2516-4E6E-840E-EB1ED337E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2" y="1282752"/>
            <a:ext cx="5191759" cy="4127448"/>
          </a:xfrm>
          <a:prstGeom prst="rect">
            <a:avLst/>
          </a:prstGeom>
          <a:effectLst>
            <a:outerShdw blurRad="50800" dist="38100" dir="2700000" algn="tl" rotWithShape="0">
              <a:prstClr val="black">
                <a:alpha val="40000"/>
              </a:prstClr>
            </a:outerShdw>
          </a:effectLst>
        </p:spPr>
      </p:pic>
      <p:pic>
        <p:nvPicPr>
          <p:cNvPr id="22" name="Picture 21" descr="A screenshot of a cell phone&#10;&#10;Description automatically generated">
            <a:extLst>
              <a:ext uri="{FF2B5EF4-FFF2-40B4-BE49-F238E27FC236}">
                <a16:creationId xmlns:a16="http://schemas.microsoft.com/office/drawing/2014/main" id="{B278F30A-3867-4AB5-8803-412DD85A0E60}"/>
              </a:ext>
            </a:extLst>
          </p:cNvPr>
          <p:cNvPicPr>
            <a:picLocks noChangeAspect="1"/>
          </p:cNvPicPr>
          <p:nvPr/>
        </p:nvPicPr>
        <p:blipFill rotWithShape="1">
          <a:blip r:embed="rId4">
            <a:extLst>
              <a:ext uri="{28A0092B-C50C-407E-A947-70E740481C1C}">
                <a14:useLocalDpi xmlns:a14="http://schemas.microsoft.com/office/drawing/2010/main" val="0"/>
              </a:ext>
            </a:extLst>
          </a:blip>
          <a:srcRect l="3202" t="30519" r="42406" b="11703"/>
          <a:stretch/>
        </p:blipFill>
        <p:spPr>
          <a:xfrm>
            <a:off x="7126671" y="2423008"/>
            <a:ext cx="3551490" cy="2613360"/>
          </a:xfrm>
          <a:prstGeom prst="round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E6A755EE-4FAF-44E8-991D-19ED93032D55}"/>
              </a:ext>
            </a:extLst>
          </p:cNvPr>
          <p:cNvSpPr/>
          <p:nvPr/>
        </p:nvSpPr>
        <p:spPr>
          <a:xfrm>
            <a:off x="314960" y="1447800"/>
            <a:ext cx="5527040" cy="3962400"/>
          </a:xfrm>
          <a:prstGeom prst="rect">
            <a:avLst/>
          </a:prstGeom>
          <a:solidFill>
            <a:srgbClr val="FFFFF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2D4E6B"/>
              </a:solidFill>
            </a:endParaRPr>
          </a:p>
          <a:p>
            <a:pPr algn="ctr"/>
            <a:r>
              <a:rPr lang="en-US" sz="2400" b="1" dirty="0">
                <a:solidFill>
                  <a:srgbClr val="2D4E6B"/>
                </a:solidFill>
              </a:rPr>
              <a:t>Review the most recent 24 months of closings in your “potential” Farm Area.</a:t>
            </a:r>
          </a:p>
          <a:p>
            <a:pPr algn="ctr"/>
            <a:endParaRPr lang="en-US" sz="2400" b="1" dirty="0">
              <a:solidFill>
                <a:srgbClr val="2D4E6B"/>
              </a:solidFill>
            </a:endParaRPr>
          </a:p>
          <a:p>
            <a:pPr algn="ctr"/>
            <a:r>
              <a:rPr lang="en-US" sz="2400" b="1" dirty="0">
                <a:solidFill>
                  <a:srgbClr val="2D4E6B"/>
                </a:solidFill>
              </a:rPr>
              <a:t>Inventory the Names of the Listing Agent(s) and calculate if any one (1) Agent is closing more than 25%</a:t>
            </a:r>
          </a:p>
        </p:txBody>
      </p:sp>
      <p:graphicFrame>
        <p:nvGraphicFramePr>
          <p:cNvPr id="19" name="Chart 18">
            <a:extLst>
              <a:ext uri="{FF2B5EF4-FFF2-40B4-BE49-F238E27FC236}">
                <a16:creationId xmlns:a16="http://schemas.microsoft.com/office/drawing/2014/main" id="{7698AAFD-5801-45BD-A076-C3B4298388D6}"/>
              </a:ext>
            </a:extLst>
          </p:cNvPr>
          <p:cNvGraphicFramePr/>
          <p:nvPr>
            <p:extLst>
              <p:ext uri="{D42A27DB-BD31-4B8C-83A1-F6EECF244321}">
                <p14:modId xmlns:p14="http://schemas.microsoft.com/office/powerpoint/2010/main" val="194156125"/>
              </p:ext>
            </p:extLst>
          </p:nvPr>
        </p:nvGraphicFramePr>
        <p:xfrm>
          <a:off x="7253855" y="2829407"/>
          <a:ext cx="3247789" cy="2041575"/>
        </p:xfrm>
        <a:graphic>
          <a:graphicData uri="http://schemas.openxmlformats.org/drawingml/2006/chart">
            <c:chart xmlns:c="http://schemas.openxmlformats.org/drawingml/2006/chart" xmlns:r="http://schemas.openxmlformats.org/officeDocument/2006/relationships" r:id="rId5"/>
          </a:graphicData>
        </a:graphic>
      </p:graphicFrame>
      <p:sp>
        <p:nvSpPr>
          <p:cNvPr id="20" name="Rectangle 19">
            <a:extLst>
              <a:ext uri="{FF2B5EF4-FFF2-40B4-BE49-F238E27FC236}">
                <a16:creationId xmlns:a16="http://schemas.microsoft.com/office/drawing/2014/main" id="{A3E9899D-06D5-4A05-A834-D4C0B6E2FD3F}"/>
              </a:ext>
            </a:extLst>
          </p:cNvPr>
          <p:cNvSpPr/>
          <p:nvPr/>
        </p:nvSpPr>
        <p:spPr>
          <a:xfrm>
            <a:off x="4165601" y="399534"/>
            <a:ext cx="3860800" cy="584775"/>
          </a:xfrm>
          <a:prstGeom prst="rect">
            <a:avLst/>
          </a:prstGeom>
        </p:spPr>
        <p:txBody>
          <a:bodyPr wrap="none">
            <a:spAutoFit/>
          </a:bodyPr>
          <a:lstStyle/>
          <a:p>
            <a:pPr algn="ctr"/>
            <a:r>
              <a:rPr lang="en-US" sz="3200" b="1" dirty="0">
                <a:solidFill>
                  <a:srgbClr val="2D4E6B"/>
                </a:solidFill>
                <a:effectLst>
                  <a:outerShdw blurRad="38100" dist="38100" dir="2700000" algn="tl">
                    <a:srgbClr val="000000">
                      <a:alpha val="43137"/>
                    </a:srgbClr>
                  </a:outerShdw>
                </a:effectLst>
              </a:rPr>
              <a:t>Your First Assignment</a:t>
            </a:r>
          </a:p>
        </p:txBody>
      </p:sp>
      <p:sp>
        <p:nvSpPr>
          <p:cNvPr id="26" name="TextBox 25">
            <a:extLst>
              <a:ext uri="{FF2B5EF4-FFF2-40B4-BE49-F238E27FC236}">
                <a16:creationId xmlns:a16="http://schemas.microsoft.com/office/drawing/2014/main" id="{E752A24F-4695-4B64-9999-DF046142D19E}"/>
              </a:ext>
            </a:extLst>
          </p:cNvPr>
          <p:cNvSpPr txBox="1"/>
          <p:nvPr/>
        </p:nvSpPr>
        <p:spPr>
          <a:xfrm flipH="1">
            <a:off x="60961" y="5618242"/>
            <a:ext cx="5675644" cy="1200329"/>
          </a:xfrm>
          <a:prstGeom prst="rect">
            <a:avLst/>
          </a:prstGeom>
          <a:noFill/>
        </p:spPr>
        <p:txBody>
          <a:bodyPr wrap="square" rtlCol="0">
            <a:spAutoFit/>
          </a:bodyPr>
          <a:lstStyle/>
          <a:p>
            <a:pPr algn="ctr"/>
            <a:r>
              <a:rPr lang="en-US" b="1" dirty="0"/>
              <a:t>25 homes Sold</a:t>
            </a:r>
          </a:p>
          <a:p>
            <a:pPr algn="ctr"/>
            <a:r>
              <a:rPr lang="en-US" dirty="0"/>
              <a:t>3 Agent A ~ 10 Agent B ~ 1 Agent C  </a:t>
            </a:r>
          </a:p>
          <a:p>
            <a:pPr algn="ctr"/>
            <a:r>
              <a:rPr lang="en-US" dirty="0"/>
              <a:t>1 Agent D ~ 4 Agent E ~ 6 Agent F</a:t>
            </a:r>
          </a:p>
          <a:p>
            <a:pPr algn="ctr"/>
            <a:endParaRPr lang="en-US" dirty="0"/>
          </a:p>
        </p:txBody>
      </p:sp>
      <p:sp>
        <p:nvSpPr>
          <p:cNvPr id="27" name="TextBox 26">
            <a:extLst>
              <a:ext uri="{FF2B5EF4-FFF2-40B4-BE49-F238E27FC236}">
                <a16:creationId xmlns:a16="http://schemas.microsoft.com/office/drawing/2014/main" id="{A0CBB339-0E5D-494A-8924-CF255C792DBE}"/>
              </a:ext>
            </a:extLst>
          </p:cNvPr>
          <p:cNvSpPr txBox="1"/>
          <p:nvPr/>
        </p:nvSpPr>
        <p:spPr>
          <a:xfrm flipH="1">
            <a:off x="4826000" y="5618241"/>
            <a:ext cx="5675644" cy="1200329"/>
          </a:xfrm>
          <a:prstGeom prst="rect">
            <a:avLst/>
          </a:prstGeom>
          <a:noFill/>
        </p:spPr>
        <p:txBody>
          <a:bodyPr wrap="square" rtlCol="0">
            <a:spAutoFit/>
          </a:bodyPr>
          <a:lstStyle/>
          <a:p>
            <a:pPr algn="ctr"/>
            <a:r>
              <a:rPr lang="en-US" b="1" dirty="0"/>
              <a:t>25 homes Sold</a:t>
            </a:r>
          </a:p>
          <a:p>
            <a:pPr algn="ctr"/>
            <a:r>
              <a:rPr lang="en-US" dirty="0"/>
              <a:t>3 Agent A ~ 10 Agent B ~ 1 Agent C  </a:t>
            </a:r>
          </a:p>
          <a:p>
            <a:pPr algn="ctr"/>
            <a:r>
              <a:rPr lang="en-US" dirty="0"/>
              <a:t>1 Agent D ~ 4 Agent E ~ 6 Agent F</a:t>
            </a:r>
          </a:p>
          <a:p>
            <a:pPr algn="ctr"/>
            <a:endParaRPr lang="en-US" dirty="0"/>
          </a:p>
        </p:txBody>
      </p:sp>
      <p:pic>
        <p:nvPicPr>
          <p:cNvPr id="28" name="Picture 27" descr="A close up of a sign&#10;&#10;Description automatically generated">
            <a:extLst>
              <a:ext uri="{FF2B5EF4-FFF2-40B4-BE49-F238E27FC236}">
                <a16:creationId xmlns:a16="http://schemas.microsoft.com/office/drawing/2014/main" id="{52D33E12-CFAC-4746-8165-AEA54E2C67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8386" y="5498181"/>
            <a:ext cx="1200329" cy="1200329"/>
          </a:xfrm>
          <a:prstGeom prst="rect">
            <a:avLst/>
          </a:prstGeom>
        </p:spPr>
      </p:pic>
    </p:spTree>
    <p:extLst>
      <p:ext uri="{BB962C8B-B14F-4D97-AF65-F5344CB8AC3E}">
        <p14:creationId xmlns:p14="http://schemas.microsoft.com/office/powerpoint/2010/main" val="296629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1269-6852-45B4-A990-BD77664BE0F8}"/>
              </a:ext>
            </a:extLst>
          </p:cNvPr>
          <p:cNvSpPr>
            <a:spLocks noGrp="1"/>
          </p:cNvSpPr>
          <p:nvPr>
            <p:ph type="title"/>
          </p:nvPr>
        </p:nvSpPr>
        <p:spPr>
          <a:xfrm>
            <a:off x="801099" y="1396289"/>
            <a:ext cx="5006336" cy="1325563"/>
          </a:xfrm>
        </p:spPr>
        <p:txBody>
          <a:bodyPr>
            <a:normAutofit/>
          </a:bodyPr>
          <a:lstStyle/>
          <a:p>
            <a:r>
              <a:rPr lang="en-US" dirty="0"/>
              <a:t>Kerry Fitzpatrick</a:t>
            </a:r>
          </a:p>
        </p:txBody>
      </p:sp>
      <p:sp>
        <p:nvSpPr>
          <p:cNvPr id="10" name="Content Placeholder 9">
            <a:extLst>
              <a:ext uri="{FF2B5EF4-FFF2-40B4-BE49-F238E27FC236}">
                <a16:creationId xmlns:a16="http://schemas.microsoft.com/office/drawing/2014/main" id="{BC3674EA-AEC6-496F-BFEE-0BB889B47709}"/>
              </a:ext>
            </a:extLst>
          </p:cNvPr>
          <p:cNvSpPr>
            <a:spLocks noGrp="1"/>
          </p:cNvSpPr>
          <p:nvPr>
            <p:ph idx="1"/>
          </p:nvPr>
        </p:nvSpPr>
        <p:spPr>
          <a:xfrm>
            <a:off x="805543" y="2871982"/>
            <a:ext cx="5006336" cy="3181684"/>
          </a:xfrm>
        </p:spPr>
        <p:txBody>
          <a:bodyPr anchor="t">
            <a:normAutofit/>
          </a:bodyPr>
          <a:lstStyle/>
          <a:p>
            <a:r>
              <a:rPr lang="en-US" sz="1800" dirty="0"/>
              <a:t>Bachelors Degree Education</a:t>
            </a:r>
          </a:p>
          <a:p>
            <a:r>
              <a:rPr lang="en-US" sz="1800" dirty="0"/>
              <a:t>Masters Degree Administration</a:t>
            </a:r>
          </a:p>
          <a:p>
            <a:r>
              <a:rPr lang="en-US" sz="1800" dirty="0"/>
              <a:t>30 years in Residential Real Estate</a:t>
            </a:r>
          </a:p>
          <a:p>
            <a:r>
              <a:rPr lang="en-US" sz="1800" dirty="0"/>
              <a:t>10 years Administration</a:t>
            </a:r>
          </a:p>
          <a:p>
            <a:r>
              <a:rPr lang="en-US" sz="1800" dirty="0"/>
              <a:t>10 Years Teaching REALTORS®</a:t>
            </a:r>
          </a:p>
        </p:txBody>
      </p:sp>
      <p:sp>
        <p:nvSpPr>
          <p:cNvPr id="18" name="Freeform: Shape 17">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51768FE8-74BD-4914-8CEB-59F218B18334}"/>
              </a:ext>
            </a:extLst>
          </p:cNvPr>
          <p:cNvPicPr>
            <a:picLocks noChangeAspect="1"/>
          </p:cNvPicPr>
          <p:nvPr/>
        </p:nvPicPr>
        <p:blipFill rotWithShape="1">
          <a:blip r:embed="rId3">
            <a:extLst>
              <a:ext uri="{28A0092B-C50C-407E-A947-70E740481C1C}">
                <a14:useLocalDpi xmlns:a14="http://schemas.microsoft.com/office/drawing/2010/main" val="0"/>
              </a:ext>
            </a:extLst>
          </a:blip>
          <a:srcRect r="7046"/>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5707399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B2F79F-8A8E-4049-A719-B3458CB107E8}"/>
              </a:ext>
            </a:extLst>
          </p:cNvPr>
          <p:cNvSpPr/>
          <p:nvPr/>
        </p:nvSpPr>
        <p:spPr>
          <a:xfrm>
            <a:off x="323694" y="1803753"/>
            <a:ext cx="5427872" cy="3733446"/>
          </a:xfrm>
          <a:prstGeom prst="rect">
            <a:avLst/>
          </a:prstGeom>
          <a:solidFill>
            <a:srgbClr val="FFFFF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2D4E6B"/>
                </a:solidFill>
              </a:rPr>
              <a:t>   </a:t>
            </a:r>
          </a:p>
          <a:p>
            <a:endParaRPr lang="en-US" sz="2400" b="1" dirty="0">
              <a:solidFill>
                <a:srgbClr val="2D4E6B"/>
              </a:solidFill>
            </a:endParaRPr>
          </a:p>
          <a:p>
            <a:pPr algn="ctr"/>
            <a:r>
              <a:rPr lang="en-US" sz="2400" b="1" dirty="0">
                <a:solidFill>
                  <a:srgbClr val="2D4E6B"/>
                </a:solidFill>
              </a:rPr>
              <a:t>To review the most recent 24 months of closings in your “potential” Farm Area</a:t>
            </a:r>
          </a:p>
          <a:p>
            <a:pPr algn="ctr"/>
            <a:endParaRPr lang="en-US" sz="2400" b="1" dirty="0">
              <a:solidFill>
                <a:srgbClr val="2D4E6B"/>
              </a:solidFill>
            </a:endParaRPr>
          </a:p>
          <a:p>
            <a:pPr algn="ctr"/>
            <a:r>
              <a:rPr lang="en-US" sz="2400" b="1" dirty="0">
                <a:solidFill>
                  <a:srgbClr val="2D4E6B"/>
                </a:solidFill>
              </a:rPr>
              <a:t>Calculate the TOTAL LISTING SIDE COMMISSION closed per year!!!</a:t>
            </a:r>
          </a:p>
          <a:p>
            <a:pPr algn="ctr"/>
            <a:endParaRPr lang="en-US" sz="2400" b="1" dirty="0">
              <a:solidFill>
                <a:srgbClr val="2D4E6B"/>
              </a:solidFill>
            </a:endParaRPr>
          </a:p>
          <a:p>
            <a:pPr algn="ctr"/>
            <a:r>
              <a:rPr lang="en-US" sz="2400" b="1" dirty="0">
                <a:solidFill>
                  <a:srgbClr val="2D4E6B"/>
                </a:solidFill>
              </a:rPr>
              <a:t>So what is 10%</a:t>
            </a:r>
          </a:p>
          <a:p>
            <a:pPr algn="ctr"/>
            <a:endParaRPr lang="en-US" sz="2400" b="1" dirty="0">
              <a:solidFill>
                <a:srgbClr val="2D4E6B"/>
              </a:solidFill>
            </a:endParaRPr>
          </a:p>
          <a:p>
            <a:pPr algn="ctr"/>
            <a:endParaRPr lang="en-US" sz="2400" b="1" dirty="0">
              <a:solidFill>
                <a:srgbClr val="2D4E6B"/>
              </a:solidFill>
            </a:endParaRPr>
          </a:p>
        </p:txBody>
      </p:sp>
      <p:pic>
        <p:nvPicPr>
          <p:cNvPr id="6" name="Graphic 5">
            <a:extLst>
              <a:ext uri="{FF2B5EF4-FFF2-40B4-BE49-F238E27FC236}">
                <a16:creationId xmlns:a16="http://schemas.microsoft.com/office/drawing/2014/main" id="{E1C9D949-9ED1-48F5-B6F2-43FE029B37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2081" y="2511295"/>
            <a:ext cx="7510367" cy="4705495"/>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1C4072E1-6716-4BEB-B008-C015D9E21DF8}"/>
              </a:ext>
            </a:extLst>
          </p:cNvPr>
          <p:cNvPicPr>
            <a:picLocks noChangeAspect="1"/>
          </p:cNvPicPr>
          <p:nvPr/>
        </p:nvPicPr>
        <p:blipFill rotWithShape="1">
          <a:blip r:embed="rId4">
            <a:extLst>
              <a:ext uri="{28A0092B-C50C-407E-A947-70E740481C1C}">
                <a14:useLocalDpi xmlns:a14="http://schemas.microsoft.com/office/drawing/2010/main" val="0"/>
              </a:ext>
            </a:extLst>
          </a:blip>
          <a:srcRect l="3202" t="30519" r="42406" b="11703"/>
          <a:stretch/>
        </p:blipFill>
        <p:spPr>
          <a:xfrm>
            <a:off x="7870841" y="3803563"/>
            <a:ext cx="2882331" cy="2120960"/>
          </a:xfrm>
          <a:prstGeom prst="round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83B21A3-4C8F-4A29-B18E-0224C438CD93}"/>
              </a:ext>
            </a:extLst>
          </p:cNvPr>
          <p:cNvPicPr>
            <a:picLocks noChangeAspect="1"/>
          </p:cNvPicPr>
          <p:nvPr/>
        </p:nvPicPr>
        <p:blipFill>
          <a:blip r:embed="rId5" cstate="print">
            <a:duotone>
              <a:srgbClr val="4A66AC">
                <a:shade val="45000"/>
                <a:satMod val="135000"/>
              </a:srgbClr>
              <a:prstClr val="white"/>
            </a:duotone>
            <a:extLst>
              <a:ext uri="{BEBA8EAE-BF5A-486C-A8C5-ECC9F3942E4B}">
                <a14:imgProps xmlns:a14="http://schemas.microsoft.com/office/drawing/2010/main">
                  <a14:imgLayer r:embed="rId6">
                    <a14:imgEffect>
                      <a14:backgroundRemoval t="10000" b="90000" l="10000" r="90000">
                        <a14:foregroundMark x1="34754" y1="30625" x2="49836" y2="37500"/>
                        <a14:foregroundMark x1="49836" y1="37500" x2="65738" y2="28438"/>
                        <a14:foregroundMark x1="65738" y1="28438" x2="84590" y2="62500"/>
                      </a14:backgroundRemoval>
                    </a14:imgEffect>
                  </a14:imgLayer>
                </a14:imgProps>
              </a:ext>
              <a:ext uri="{28A0092B-C50C-407E-A947-70E740481C1C}">
                <a14:useLocalDpi xmlns:a14="http://schemas.microsoft.com/office/drawing/2010/main" val="0"/>
              </a:ext>
            </a:extLst>
          </a:blip>
          <a:stretch>
            <a:fillRect/>
          </a:stretch>
        </p:blipFill>
        <p:spPr>
          <a:xfrm>
            <a:off x="9468140" y="5262174"/>
            <a:ext cx="1952394" cy="1024207"/>
          </a:xfrm>
          <a:prstGeom prst="rect">
            <a:avLst/>
          </a:prstGeom>
        </p:spPr>
      </p:pic>
      <p:pic>
        <p:nvPicPr>
          <p:cNvPr id="11" name="Picture 10" descr="A close up of a sign&#10;&#10;Description automatically generated">
            <a:extLst>
              <a:ext uri="{FF2B5EF4-FFF2-40B4-BE49-F238E27FC236}">
                <a16:creationId xmlns:a16="http://schemas.microsoft.com/office/drawing/2014/main" id="{54E3D42E-9796-476B-9FF3-3B38B8AFEE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2843" y="212651"/>
            <a:ext cx="1851762" cy="1851762"/>
          </a:xfrm>
          <a:prstGeom prst="rect">
            <a:avLst/>
          </a:prstGeom>
        </p:spPr>
      </p:pic>
    </p:spTree>
    <p:extLst>
      <p:ext uri="{BB962C8B-B14F-4D97-AF65-F5344CB8AC3E}">
        <p14:creationId xmlns:p14="http://schemas.microsoft.com/office/powerpoint/2010/main" val="251927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70F09F-195A-45C6-9C02-4E6590EF0C5F}"/>
              </a:ext>
            </a:extLst>
          </p:cNvPr>
          <p:cNvSpPr/>
          <p:nvPr/>
        </p:nvSpPr>
        <p:spPr>
          <a:xfrm>
            <a:off x="414671" y="1366283"/>
            <a:ext cx="5681330" cy="4125433"/>
          </a:xfrm>
          <a:prstGeom prst="rect">
            <a:avLst/>
          </a:prstGeom>
          <a:solidFill>
            <a:srgbClr val="FFFFF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2D4E6B"/>
                </a:solidFill>
              </a:rPr>
              <a:t>    Finally …</a:t>
            </a:r>
          </a:p>
          <a:p>
            <a:pPr algn="ctr"/>
            <a:endParaRPr lang="en-US" sz="2400" b="1" dirty="0">
              <a:solidFill>
                <a:srgbClr val="2D4E6B"/>
              </a:solidFill>
            </a:endParaRPr>
          </a:p>
          <a:p>
            <a:pPr algn="ctr"/>
            <a:r>
              <a:rPr lang="en-US" sz="2400" b="1" dirty="0">
                <a:solidFill>
                  <a:srgbClr val="2D4E6B"/>
                </a:solidFill>
              </a:rPr>
              <a:t>Calculate 10% of the 10% to determine your GROSS OPERATING BUDGET</a:t>
            </a:r>
          </a:p>
          <a:p>
            <a:pPr algn="ctr"/>
            <a:endParaRPr lang="en-US" sz="2400" b="1" dirty="0">
              <a:solidFill>
                <a:srgbClr val="2D4E6B"/>
              </a:solidFill>
            </a:endParaRPr>
          </a:p>
          <a:p>
            <a:pPr algn="ctr"/>
            <a:r>
              <a:rPr lang="en-US" sz="2400" b="1" dirty="0">
                <a:solidFill>
                  <a:srgbClr val="2D4E6B"/>
                </a:solidFill>
              </a:rPr>
              <a:t>We need to evaluate the VIABILITY of this Geographic Farm Area from an ECONOMIC Perspective</a:t>
            </a:r>
          </a:p>
          <a:p>
            <a:pPr algn="ctr"/>
            <a:endParaRPr lang="en-US" sz="2400" b="1" dirty="0">
              <a:solidFill>
                <a:srgbClr val="2D4E6B"/>
              </a:solidFill>
            </a:endParaRPr>
          </a:p>
          <a:p>
            <a:pPr algn="ctr"/>
            <a:r>
              <a:rPr lang="en-US" sz="2400" b="1" dirty="0">
                <a:solidFill>
                  <a:srgbClr val="2D4E6B"/>
                </a:solidFill>
              </a:rPr>
              <a:t>What’s the budget?</a:t>
            </a:r>
          </a:p>
        </p:txBody>
      </p:sp>
      <p:pic>
        <p:nvPicPr>
          <p:cNvPr id="6" name="Picture 5" descr="A close up of a piece of paper&#10;&#10;Description automatically generated">
            <a:extLst>
              <a:ext uri="{FF2B5EF4-FFF2-40B4-BE49-F238E27FC236}">
                <a16:creationId xmlns:a16="http://schemas.microsoft.com/office/drawing/2014/main" id="{FE376102-BA21-4C48-86C7-189A631659C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47366" y="3366597"/>
            <a:ext cx="5017239" cy="2974506"/>
          </a:xfrm>
          <a:prstGeom prst="rect">
            <a:avLst/>
          </a:prstGeom>
        </p:spPr>
      </p:pic>
      <p:pic>
        <p:nvPicPr>
          <p:cNvPr id="4" name="Picture 3" descr="A close up of a sign&#10;&#10;Description automatically generated">
            <a:extLst>
              <a:ext uri="{FF2B5EF4-FFF2-40B4-BE49-F238E27FC236}">
                <a16:creationId xmlns:a16="http://schemas.microsoft.com/office/drawing/2014/main" id="{7D1D319F-CC25-4989-910D-E4EF581D96AF}"/>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b="19486"/>
          <a:stretch/>
        </p:blipFill>
        <p:spPr>
          <a:xfrm>
            <a:off x="10436522" y="5178845"/>
            <a:ext cx="1755478" cy="1286194"/>
          </a:xfrm>
          <a:prstGeom prst="rect">
            <a:avLst/>
          </a:prstGeom>
        </p:spPr>
      </p:pic>
      <p:pic>
        <p:nvPicPr>
          <p:cNvPr id="8" name="Picture 7" descr="A close up of a sign&#10;&#10;Description automatically generated">
            <a:extLst>
              <a:ext uri="{FF2B5EF4-FFF2-40B4-BE49-F238E27FC236}">
                <a16:creationId xmlns:a16="http://schemas.microsoft.com/office/drawing/2014/main" id="{EC553B2F-03F0-459B-B03F-72D68D1A1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2843" y="212651"/>
            <a:ext cx="1851762" cy="1851762"/>
          </a:xfrm>
          <a:prstGeom prst="rect">
            <a:avLst/>
          </a:prstGeom>
        </p:spPr>
      </p:pic>
    </p:spTree>
    <p:extLst>
      <p:ext uri="{BB962C8B-B14F-4D97-AF65-F5344CB8AC3E}">
        <p14:creationId xmlns:p14="http://schemas.microsoft.com/office/powerpoint/2010/main" val="352577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8">
            <a:extLst>
              <a:ext uri="{FF2B5EF4-FFF2-40B4-BE49-F238E27FC236}">
                <a16:creationId xmlns:a16="http://schemas.microsoft.com/office/drawing/2014/main" id="{A2ED0792-9EA3-4CB3-B9FA-4111E4238CDB}"/>
              </a:ext>
            </a:extLst>
          </p:cNvPr>
          <p:cNvSpPr/>
          <p:nvPr/>
        </p:nvSpPr>
        <p:spPr>
          <a:xfrm>
            <a:off x="6217920" y="1376680"/>
            <a:ext cx="5318760" cy="3520440"/>
          </a:xfrm>
          <a:prstGeom prst="roundRect">
            <a:avLst/>
          </a:prstGeom>
          <a:solidFill>
            <a:srgbClr val="2D4E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With these 3 Simple Rules</a:t>
            </a:r>
          </a:p>
          <a:p>
            <a:pPr algn="ctr"/>
            <a:endParaRPr lang="en-US" b="1" dirty="0"/>
          </a:p>
          <a:p>
            <a:pPr algn="ctr"/>
            <a:r>
              <a:rPr lang="en-US" b="1" dirty="0"/>
              <a:t>We can project the viability of your farm</a:t>
            </a:r>
          </a:p>
          <a:p>
            <a:pPr algn="ctr"/>
            <a:r>
              <a:rPr lang="en-US" b="1" dirty="0"/>
              <a:t>We can protect the  sustainability of your farm</a:t>
            </a:r>
          </a:p>
          <a:p>
            <a:pPr algn="ctr"/>
            <a:endParaRPr lang="en-US" b="1" dirty="0"/>
          </a:p>
          <a:p>
            <a:pPr algn="ctr"/>
            <a:r>
              <a:rPr lang="en-US" b="1" dirty="0"/>
              <a:t>We can Manage Your Expectations of…</a:t>
            </a:r>
          </a:p>
          <a:p>
            <a:pPr algn="ctr"/>
            <a:r>
              <a:rPr lang="en-US" b="1" dirty="0"/>
              <a:t>Monthly</a:t>
            </a:r>
          </a:p>
          <a:p>
            <a:pPr algn="ctr"/>
            <a:r>
              <a:rPr lang="en-US" b="1" dirty="0"/>
              <a:t>Quarterly</a:t>
            </a:r>
          </a:p>
          <a:p>
            <a:pPr algn="ctr"/>
            <a:r>
              <a:rPr lang="en-US" b="1" dirty="0"/>
              <a:t>Annual Results</a:t>
            </a:r>
          </a:p>
        </p:txBody>
      </p:sp>
    </p:spTree>
    <p:extLst>
      <p:ext uri="{BB962C8B-B14F-4D97-AF65-F5344CB8AC3E}">
        <p14:creationId xmlns:p14="http://schemas.microsoft.com/office/powerpoint/2010/main" val="315290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01A500-8734-4D16-B6C9-50F4208AF0B2}"/>
              </a:ext>
            </a:extLst>
          </p:cNvPr>
          <p:cNvSpPr/>
          <p:nvPr/>
        </p:nvSpPr>
        <p:spPr>
          <a:xfrm>
            <a:off x="829340" y="1074509"/>
            <a:ext cx="8027581" cy="4708981"/>
          </a:xfrm>
          <a:prstGeom prst="rect">
            <a:avLst/>
          </a:prstGeom>
        </p:spPr>
        <p:txBody>
          <a:bodyPr wrap="square">
            <a:spAutoFit/>
          </a:bodyPr>
          <a:lstStyle/>
          <a:p>
            <a:r>
              <a:rPr lang="en-US" sz="2000" b="1" dirty="0"/>
              <a:t>Sample Geographic Farm Area: </a:t>
            </a:r>
            <a:r>
              <a:rPr lang="en-US" dirty="0"/>
              <a:t>		SLEEPY HOLLOW    750 Homes</a:t>
            </a:r>
          </a:p>
          <a:p>
            <a:r>
              <a:rPr lang="en-US" dirty="0"/>
              <a:t>					Average Sale Price	    $335,000</a:t>
            </a:r>
          </a:p>
          <a:p>
            <a:endParaRPr lang="en-US" dirty="0"/>
          </a:p>
          <a:p>
            <a:pPr lvl="8"/>
            <a:r>
              <a:rPr lang="en-US" dirty="0"/>
              <a:t>2020    24 Sales</a:t>
            </a:r>
          </a:p>
          <a:p>
            <a:pPr marL="342900" indent="-342900"/>
            <a:r>
              <a:rPr lang="en-US" dirty="0"/>
              <a:t>					2021    21 Sales</a:t>
            </a:r>
          </a:p>
          <a:p>
            <a:pPr marL="342900" indent="-342900"/>
            <a:r>
              <a:rPr lang="en-US" dirty="0"/>
              <a:t>					2022    29 Sales</a:t>
            </a:r>
          </a:p>
          <a:p>
            <a:pPr marL="342900" indent="-342900"/>
            <a:r>
              <a:rPr lang="en-US" dirty="0"/>
              <a:t>				Q1 x 4	2023      7 x 4  = 28 Sales</a:t>
            </a:r>
          </a:p>
          <a:p>
            <a:pPr marL="342900" indent="-342900"/>
            <a:endParaRPr lang="en-US" dirty="0"/>
          </a:p>
          <a:p>
            <a:pPr marL="342900" indent="-342900"/>
            <a:r>
              <a:rPr lang="en-US" dirty="0"/>
              <a:t>I’m Going to project 26 Sales per year inside of SLEEPY HOLLOW	@ $335,000</a:t>
            </a:r>
          </a:p>
          <a:p>
            <a:pPr marL="342900" indent="-342900"/>
            <a:endParaRPr lang="en-US" dirty="0"/>
          </a:p>
          <a:p>
            <a:pPr marL="342900" indent="-342900"/>
            <a:r>
              <a:rPr lang="en-US" b="1" dirty="0"/>
              <a:t>$8,710,000 total volume per year 	$522,600 GCI potential      $261,300 Listing</a:t>
            </a:r>
          </a:p>
          <a:p>
            <a:pPr marL="342900" indent="-342900"/>
            <a:endParaRPr lang="en-US" b="1" dirty="0"/>
          </a:p>
          <a:p>
            <a:pPr marL="342900" indent="-342900"/>
            <a:r>
              <a:rPr lang="en-US" dirty="0"/>
              <a:t>$261,300 TOTAL LISTING SIDE COMMISSION POTENTIAL = </a:t>
            </a:r>
            <a:r>
              <a:rPr lang="en-US" b="1" dirty="0"/>
              <a:t>$26,130 Projected Income</a:t>
            </a:r>
          </a:p>
          <a:p>
            <a:pPr marL="342900" indent="-342900"/>
            <a:endParaRPr lang="en-US" b="1" dirty="0"/>
          </a:p>
          <a:p>
            <a:pPr marL="342900" indent="-342900"/>
            <a:r>
              <a:rPr lang="en-US" b="1" dirty="0"/>
              <a:t>			</a:t>
            </a:r>
            <a:r>
              <a:rPr lang="en-US" sz="2800" b="1" dirty="0"/>
              <a:t>$2613 Marketing Budget Per Year</a:t>
            </a:r>
            <a:endParaRPr lang="en-US" dirty="0"/>
          </a:p>
        </p:txBody>
      </p:sp>
      <p:pic>
        <p:nvPicPr>
          <p:cNvPr id="3" name="Picture 2" descr="A close up of a sign&#10;&#10;Description automatically generated">
            <a:extLst>
              <a:ext uri="{FF2B5EF4-FFF2-40B4-BE49-F238E27FC236}">
                <a16:creationId xmlns:a16="http://schemas.microsoft.com/office/drawing/2014/main" id="{5369DF47-4AD7-476E-95D1-7FE61DC137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2843" y="212651"/>
            <a:ext cx="1851762" cy="1851762"/>
          </a:xfrm>
          <a:prstGeom prst="rect">
            <a:avLst/>
          </a:prstGeom>
        </p:spPr>
      </p:pic>
    </p:spTree>
    <p:extLst>
      <p:ext uri="{BB962C8B-B14F-4D97-AF65-F5344CB8AC3E}">
        <p14:creationId xmlns:p14="http://schemas.microsoft.com/office/powerpoint/2010/main" val="413016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E22E8-D0C7-41AC-9FF3-C61E292FF667}"/>
              </a:ext>
            </a:extLst>
          </p:cNvPr>
          <p:cNvSpPr/>
          <p:nvPr/>
        </p:nvSpPr>
        <p:spPr>
          <a:xfrm>
            <a:off x="2881423" y="1276527"/>
            <a:ext cx="8497777" cy="4154984"/>
          </a:xfrm>
          <a:prstGeom prst="rect">
            <a:avLst/>
          </a:prstGeom>
        </p:spPr>
        <p:txBody>
          <a:bodyPr wrap="square">
            <a:spAutoFit/>
          </a:bodyPr>
          <a:lstStyle/>
          <a:p>
            <a:r>
              <a:rPr lang="en-US" sz="2000" b="1" dirty="0"/>
              <a:t>Sample Geographic Farm Area: </a:t>
            </a:r>
            <a:r>
              <a:rPr lang="en-US" dirty="0"/>
              <a:t>		FOX RIDGE	 900 Homes</a:t>
            </a:r>
          </a:p>
          <a:p>
            <a:r>
              <a:rPr lang="en-US" dirty="0"/>
              <a:t>					Average Sale Price	    $285,000</a:t>
            </a:r>
          </a:p>
          <a:p>
            <a:pPr lvl="8"/>
            <a:r>
              <a:rPr lang="en-US" dirty="0"/>
              <a:t>2020    29 Sales</a:t>
            </a:r>
          </a:p>
          <a:p>
            <a:pPr marL="342900" indent="-342900"/>
            <a:r>
              <a:rPr lang="en-US" dirty="0"/>
              <a:t>					2021    31 Sales</a:t>
            </a:r>
          </a:p>
          <a:p>
            <a:pPr marL="342900" indent="-342900"/>
            <a:r>
              <a:rPr lang="en-US" dirty="0"/>
              <a:t>					2022    34 Sales</a:t>
            </a:r>
          </a:p>
          <a:p>
            <a:pPr marL="342900" indent="-342900"/>
            <a:r>
              <a:rPr lang="en-US" dirty="0"/>
              <a:t>				Q1 x 4	2023       9 x 4  =  36 Sales</a:t>
            </a:r>
          </a:p>
          <a:p>
            <a:pPr marL="342900" indent="-342900"/>
            <a:endParaRPr lang="en-US" dirty="0"/>
          </a:p>
          <a:p>
            <a:pPr marL="342900" indent="-342900"/>
            <a:r>
              <a:rPr lang="en-US" dirty="0"/>
              <a:t>I’m Going to project 34 Sales per year inside of FOX RIDGE	@ $285,000</a:t>
            </a:r>
          </a:p>
          <a:p>
            <a:pPr marL="342900" indent="-342900"/>
            <a:endParaRPr lang="en-US" dirty="0"/>
          </a:p>
          <a:p>
            <a:pPr marL="342900" indent="-342900"/>
            <a:r>
              <a:rPr lang="en-US" b="1" dirty="0"/>
              <a:t>$9,690,000  total volume per year 	$581,400 GCI potential      $290,700 Listing</a:t>
            </a:r>
          </a:p>
          <a:p>
            <a:pPr marL="342900" indent="-342900"/>
            <a:endParaRPr lang="en-US" b="1" dirty="0"/>
          </a:p>
          <a:p>
            <a:pPr marL="342900" indent="-342900"/>
            <a:r>
              <a:rPr lang="en-US" dirty="0"/>
              <a:t>$290,700 TOTAL LISTING SIDE COMMISSION POTENTIAL = </a:t>
            </a:r>
            <a:r>
              <a:rPr lang="en-US" b="1" dirty="0"/>
              <a:t>$29,070 Projected Income</a:t>
            </a:r>
          </a:p>
          <a:p>
            <a:pPr marL="342900" indent="-342900"/>
            <a:endParaRPr lang="en-US" b="1" dirty="0"/>
          </a:p>
          <a:p>
            <a:pPr marL="342900" indent="-342900"/>
            <a:r>
              <a:rPr lang="en-US" b="1" dirty="0"/>
              <a:t>			</a:t>
            </a:r>
            <a:r>
              <a:rPr lang="en-US" sz="2800" b="1" dirty="0"/>
              <a:t>$2907 Marketing Budget Per Year</a:t>
            </a:r>
            <a:endParaRPr lang="en-US" dirty="0"/>
          </a:p>
        </p:txBody>
      </p:sp>
      <p:pic>
        <p:nvPicPr>
          <p:cNvPr id="3" name="Picture 2" descr="A close up of a sign&#10;&#10;Description automatically generated">
            <a:extLst>
              <a:ext uri="{FF2B5EF4-FFF2-40B4-BE49-F238E27FC236}">
                <a16:creationId xmlns:a16="http://schemas.microsoft.com/office/drawing/2014/main" id="{F72A3D83-FB8B-4C0D-BA30-9459CE9F1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257" y="148628"/>
            <a:ext cx="1851762" cy="1851762"/>
          </a:xfrm>
          <a:prstGeom prst="rect">
            <a:avLst/>
          </a:prstGeom>
        </p:spPr>
      </p:pic>
    </p:spTree>
    <p:extLst>
      <p:ext uri="{BB962C8B-B14F-4D97-AF65-F5344CB8AC3E}">
        <p14:creationId xmlns:p14="http://schemas.microsoft.com/office/powerpoint/2010/main" val="130923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animEffect transition="in" filter="fade">
                                      <p:cBhvr>
                                        <p:cTn id="45" dur="500"/>
                                        <p:tgtEl>
                                          <p:spTgt spid="2">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13" end="13"/>
                                            </p:txEl>
                                          </p:spTgt>
                                        </p:tgtEl>
                                        <p:attrNameLst>
                                          <p:attrName>style.visibility</p:attrName>
                                        </p:attrNameLst>
                                      </p:cBhvr>
                                      <p:to>
                                        <p:strVal val="visible"/>
                                      </p:to>
                                    </p:set>
                                    <p:animEffect transition="in" filter="fade">
                                      <p:cBhvr>
                                        <p:cTn id="50"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540BC9-2AAD-44AA-B180-F045555199BB}"/>
              </a:ext>
            </a:extLst>
          </p:cNvPr>
          <p:cNvSpPr/>
          <p:nvPr/>
        </p:nvSpPr>
        <p:spPr>
          <a:xfrm>
            <a:off x="2507381" y="235901"/>
            <a:ext cx="6096000" cy="434734"/>
          </a:xfrm>
          <a:prstGeom prst="rect">
            <a:avLst/>
          </a:prstGeom>
        </p:spPr>
        <p:txBody>
          <a:bodyPr>
            <a:spAutoFit/>
          </a:bodyPr>
          <a:lstStyle/>
          <a:p>
            <a:pPr algn="ctr">
              <a:lnSpc>
                <a:spcPct val="119000"/>
              </a:lnSpc>
            </a:pPr>
            <a:r>
              <a:rPr lang="en-US" sz="2000" b="1" kern="1400" dirty="0">
                <a:solidFill>
                  <a:srgbClr val="000000"/>
                </a:solidFill>
                <a:latin typeface="Calibri" panose="020F0502020204030204" pitchFamily="34" charset="0"/>
              </a:rPr>
              <a:t>Having all of the information is Key!</a:t>
            </a:r>
            <a:r>
              <a:rPr lang="en-US" sz="1200" kern="1400" dirty="0">
                <a:solidFill>
                  <a:srgbClr val="000000"/>
                </a:solidFill>
                <a:latin typeface="Calibri" panose="020F0502020204030204" pitchFamily="34" charset="0"/>
              </a:rPr>
              <a:t> </a:t>
            </a:r>
            <a:endParaRPr lang="en-US" sz="1200" kern="1400" dirty="0">
              <a:ln>
                <a:noFill/>
              </a:ln>
              <a:solidFill>
                <a:srgbClr val="000000"/>
              </a:solidFill>
              <a:effectLst/>
              <a:latin typeface="Calibri" panose="020F0502020204030204" pitchFamily="34" charset="0"/>
            </a:endParaRPr>
          </a:p>
        </p:txBody>
      </p:sp>
      <p:pic>
        <p:nvPicPr>
          <p:cNvPr id="3" name="Picture 2">
            <a:extLst>
              <a:ext uri="{FF2B5EF4-FFF2-40B4-BE49-F238E27FC236}">
                <a16:creationId xmlns:a16="http://schemas.microsoft.com/office/drawing/2014/main" id="{DC640560-C28C-4EAE-AC21-0F7E07585E0C}"/>
              </a:ext>
            </a:extLst>
          </p:cNvPr>
          <p:cNvPicPr>
            <a:picLocks noChangeAspect="1"/>
          </p:cNvPicPr>
          <p:nvPr/>
        </p:nvPicPr>
        <p:blipFill rotWithShape="1">
          <a:blip r:embed="rId2"/>
          <a:srcRect t="3533"/>
          <a:stretch/>
        </p:blipFill>
        <p:spPr>
          <a:xfrm>
            <a:off x="378059" y="927411"/>
            <a:ext cx="9127904" cy="4953081"/>
          </a:xfrm>
          <a:prstGeom prst="rect">
            <a:avLst/>
          </a:prstGeom>
        </p:spPr>
      </p:pic>
      <p:pic>
        <p:nvPicPr>
          <p:cNvPr id="4" name="Picture 3">
            <a:extLst>
              <a:ext uri="{FF2B5EF4-FFF2-40B4-BE49-F238E27FC236}">
                <a16:creationId xmlns:a16="http://schemas.microsoft.com/office/drawing/2014/main" id="{C8670C9D-7008-4526-ACE2-7A218630DF3E}"/>
              </a:ext>
            </a:extLst>
          </p:cNvPr>
          <p:cNvPicPr>
            <a:picLocks noChangeAspect="1"/>
          </p:cNvPicPr>
          <p:nvPr/>
        </p:nvPicPr>
        <p:blipFill rotWithShape="1">
          <a:blip r:embed="rId3"/>
          <a:srcRect t="3796"/>
          <a:stretch/>
        </p:blipFill>
        <p:spPr>
          <a:xfrm>
            <a:off x="944879" y="1625600"/>
            <a:ext cx="8805477" cy="4765039"/>
          </a:xfrm>
          <a:prstGeom prst="rect">
            <a:avLst/>
          </a:prstGeom>
        </p:spPr>
      </p:pic>
      <p:pic>
        <p:nvPicPr>
          <p:cNvPr id="5" name="Picture 4">
            <a:extLst>
              <a:ext uri="{FF2B5EF4-FFF2-40B4-BE49-F238E27FC236}">
                <a16:creationId xmlns:a16="http://schemas.microsoft.com/office/drawing/2014/main" id="{67731596-E026-444D-B536-3AC6DD46253A}"/>
              </a:ext>
            </a:extLst>
          </p:cNvPr>
          <p:cNvPicPr>
            <a:picLocks noChangeAspect="1"/>
          </p:cNvPicPr>
          <p:nvPr/>
        </p:nvPicPr>
        <p:blipFill>
          <a:blip r:embed="rId4"/>
          <a:stretch>
            <a:fillRect/>
          </a:stretch>
        </p:blipFill>
        <p:spPr>
          <a:xfrm>
            <a:off x="-175623" y="417264"/>
            <a:ext cx="2438611" cy="2438611"/>
          </a:xfrm>
          <a:prstGeom prst="rect">
            <a:avLst/>
          </a:prstGeom>
        </p:spPr>
      </p:pic>
      <p:pic>
        <p:nvPicPr>
          <p:cNvPr id="6" name="Picture 5">
            <a:extLst>
              <a:ext uri="{FF2B5EF4-FFF2-40B4-BE49-F238E27FC236}">
                <a16:creationId xmlns:a16="http://schemas.microsoft.com/office/drawing/2014/main" id="{4C5C64ED-E4E6-4B34-A682-A41C24C2F06D}"/>
              </a:ext>
            </a:extLst>
          </p:cNvPr>
          <p:cNvPicPr>
            <a:picLocks noChangeAspect="1"/>
          </p:cNvPicPr>
          <p:nvPr/>
        </p:nvPicPr>
        <p:blipFill>
          <a:blip r:embed="rId5"/>
          <a:stretch>
            <a:fillRect/>
          </a:stretch>
        </p:blipFill>
        <p:spPr>
          <a:xfrm>
            <a:off x="10201576" y="4839127"/>
            <a:ext cx="1847248" cy="1853345"/>
          </a:xfrm>
          <a:prstGeom prst="rect">
            <a:avLst/>
          </a:prstGeom>
        </p:spPr>
      </p:pic>
    </p:spTree>
    <p:extLst>
      <p:ext uri="{BB962C8B-B14F-4D97-AF65-F5344CB8AC3E}">
        <p14:creationId xmlns:p14="http://schemas.microsoft.com/office/powerpoint/2010/main" val="403380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rol 1">
            <a:extLst>
              <a:ext uri="{FF2B5EF4-FFF2-40B4-BE49-F238E27FC236}">
                <a16:creationId xmlns:a16="http://schemas.microsoft.com/office/drawing/2014/main" id="{02F573E4-5750-4F73-9BBD-4C19DB4BD2A7}"/>
              </a:ext>
            </a:extLst>
          </p:cNvPr>
          <p:cNvSpPr>
            <a:spLocks noChangeArrowheads="1" noChangeShapeType="1"/>
          </p:cNvSpPr>
          <p:nvPr/>
        </p:nvSpPr>
        <p:spPr bwMode="auto">
          <a:xfrm>
            <a:off x="2321878" y="3660458"/>
            <a:ext cx="6843712" cy="116681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id="{BE88BF91-4BCE-4963-9A2B-95BA2BE5880B}"/>
              </a:ext>
            </a:extLst>
          </p:cNvPr>
          <p:cNvGraphicFramePr>
            <a:graphicFrameLocks noGrp="1"/>
          </p:cNvGraphicFramePr>
          <p:nvPr>
            <p:extLst>
              <p:ext uri="{D42A27DB-BD31-4B8C-83A1-F6EECF244321}">
                <p14:modId xmlns:p14="http://schemas.microsoft.com/office/powerpoint/2010/main" val="533026409"/>
              </p:ext>
            </p:extLst>
          </p:nvPr>
        </p:nvGraphicFramePr>
        <p:xfrm>
          <a:off x="643467" y="1147304"/>
          <a:ext cx="10905065" cy="4563395"/>
        </p:xfrm>
        <a:graphic>
          <a:graphicData uri="http://schemas.openxmlformats.org/drawingml/2006/table">
            <a:tbl>
              <a:tblPr/>
              <a:tblGrid>
                <a:gridCol w="4001424">
                  <a:extLst>
                    <a:ext uri="{9D8B030D-6E8A-4147-A177-3AD203B41FA5}">
                      <a16:colId xmlns:a16="http://schemas.microsoft.com/office/drawing/2014/main" val="1272799031"/>
                    </a:ext>
                  </a:extLst>
                </a:gridCol>
                <a:gridCol w="1319029">
                  <a:extLst>
                    <a:ext uri="{9D8B030D-6E8A-4147-A177-3AD203B41FA5}">
                      <a16:colId xmlns:a16="http://schemas.microsoft.com/office/drawing/2014/main" val="1362747940"/>
                    </a:ext>
                  </a:extLst>
                </a:gridCol>
                <a:gridCol w="4532982">
                  <a:extLst>
                    <a:ext uri="{9D8B030D-6E8A-4147-A177-3AD203B41FA5}">
                      <a16:colId xmlns:a16="http://schemas.microsoft.com/office/drawing/2014/main" val="86686906"/>
                    </a:ext>
                  </a:extLst>
                </a:gridCol>
                <a:gridCol w="1051630">
                  <a:extLst>
                    <a:ext uri="{9D8B030D-6E8A-4147-A177-3AD203B41FA5}">
                      <a16:colId xmlns:a16="http://schemas.microsoft.com/office/drawing/2014/main" val="3081350723"/>
                    </a:ext>
                  </a:extLst>
                </a:gridCol>
              </a:tblGrid>
              <a:tr h="912679">
                <a:tc>
                  <a:txBody>
                    <a:bodyPr/>
                    <a:lstStyle/>
                    <a:p>
                      <a:pPr marR="0" indent="0" algn="r"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Name of Subdivision</a:t>
                      </a:r>
                    </a:p>
                  </a:txBody>
                  <a:tcPr marL="119532" marR="119532" marT="119532" marB="0" anchor="b">
                    <a:lnL>
                      <a:noFill/>
                    </a:lnL>
                    <a:lnR>
                      <a:noFill/>
                    </a:lnR>
                    <a:lnT>
                      <a:noFill/>
                    </a:lnT>
                    <a:lnB>
                      <a:noFill/>
                    </a:lnB>
                  </a:tcPr>
                </a:tc>
                <a:tc>
                  <a:txBody>
                    <a:bodyPr/>
                    <a:lstStyle/>
                    <a:p>
                      <a:pPr marR="0" indent="0" algn="r"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 </a:t>
                      </a:r>
                    </a:p>
                  </a:txBody>
                  <a:tcPr marL="119532" marR="119532" marT="119532" marB="0" anchor="b">
                    <a:lnL>
                      <a:noFill/>
                    </a:lnL>
                    <a:lnR>
                      <a:noFill/>
                    </a:lnR>
                    <a:lnT>
                      <a:noFill/>
                    </a:lnT>
                    <a:lnB w="6350" cap="flat" cmpd="sng" algn="ctr">
                      <a:solidFill>
                        <a:srgbClr val="5B9BD5"/>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Number of Homes</a:t>
                      </a:r>
                    </a:p>
                  </a:txBody>
                  <a:tcPr marL="119532" marR="119532" marT="119532" marB="0" anchor="b">
                    <a:lnL>
                      <a:noFill/>
                    </a:lnL>
                    <a:lnR>
                      <a:noFill/>
                    </a:lnR>
                    <a:lnT>
                      <a:noFill/>
                    </a:lnT>
                    <a:lnB>
                      <a:noFill/>
                    </a:lnB>
                  </a:tcPr>
                </a:tc>
                <a:tc>
                  <a:txBody>
                    <a:bodyPr/>
                    <a:lstStyle/>
                    <a:p>
                      <a:pPr marR="0" indent="0" algn="l"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 </a:t>
                      </a:r>
                    </a:p>
                  </a:txBody>
                  <a:tcPr marL="119532" marR="119532" marT="119532" marB="119532" anchor="b">
                    <a:lnL>
                      <a:noFill/>
                    </a:lnL>
                    <a:lnR>
                      <a:noFill/>
                    </a:lnR>
                    <a:lnT>
                      <a:noFill/>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94731207"/>
                  </a:ext>
                </a:extLst>
              </a:tr>
              <a:tr h="912679">
                <a:tc>
                  <a:txBody>
                    <a:bodyPr/>
                    <a:lstStyle/>
                    <a:p>
                      <a:pPr marR="0" indent="0" algn="r"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Tax Folio Number</a:t>
                      </a:r>
                    </a:p>
                  </a:txBody>
                  <a:tcPr marL="119532" marR="119532" marT="119532" marB="0" anchor="b">
                    <a:lnL>
                      <a:noFill/>
                    </a:lnL>
                    <a:lnR>
                      <a:noFill/>
                    </a:lnR>
                    <a:lnT>
                      <a:noFill/>
                    </a:lnT>
                    <a:lnB>
                      <a:noFill/>
                    </a:lnB>
                  </a:tcPr>
                </a:tc>
                <a:tc>
                  <a:txBody>
                    <a:bodyPr/>
                    <a:lstStyle/>
                    <a:p>
                      <a:pPr marR="0" indent="0" algn="r"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 </a:t>
                      </a:r>
                    </a:p>
                  </a:txBody>
                  <a:tcPr marL="119532" marR="119532" marT="119532"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Public Elementary School</a:t>
                      </a:r>
                    </a:p>
                  </a:txBody>
                  <a:tcPr marL="119532" marR="119532" marT="119532" marB="0" anchor="b">
                    <a:lnL>
                      <a:noFill/>
                    </a:lnL>
                    <a:lnR>
                      <a:noFill/>
                    </a:lnR>
                    <a:lnT>
                      <a:noFill/>
                    </a:lnT>
                    <a:lnB>
                      <a:noFill/>
                    </a:lnB>
                  </a:tcPr>
                </a:tc>
                <a:tc>
                  <a:txBody>
                    <a:bodyPr/>
                    <a:lstStyle/>
                    <a:p>
                      <a:pPr marR="0" indent="0" algn="l"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 </a:t>
                      </a:r>
                    </a:p>
                  </a:txBody>
                  <a:tcPr marL="119532" marR="119532" marT="119532" marB="119532"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268872001"/>
                  </a:ext>
                </a:extLst>
              </a:tr>
              <a:tr h="912679">
                <a:tc>
                  <a:txBody>
                    <a:bodyPr/>
                    <a:lstStyle/>
                    <a:p>
                      <a:pPr marR="0" indent="0" algn="r" rtl="0">
                        <a:lnSpc>
                          <a:spcPct val="119000"/>
                        </a:lnSpc>
                        <a:spcBef>
                          <a:spcPts val="0"/>
                        </a:spcBef>
                        <a:spcAft>
                          <a:spcPts val="600"/>
                        </a:spcAft>
                      </a:pPr>
                      <a:r>
                        <a:rPr lang="en-US" sz="3300" kern="1400">
                          <a:ln>
                            <a:noFill/>
                          </a:ln>
                          <a:solidFill>
                            <a:srgbClr val="000000"/>
                          </a:solidFill>
                          <a:effectLst/>
                          <a:latin typeface="Calibri" panose="020F0502020204030204" pitchFamily="34" charset="0"/>
                        </a:rPr>
                        <a:t> </a:t>
                      </a:r>
                    </a:p>
                  </a:txBody>
                  <a:tcPr marL="119532" marR="119532" marT="119532" marB="0" anchor="b">
                    <a:lnL>
                      <a:noFill/>
                    </a:lnL>
                    <a:lnR>
                      <a:noFill/>
                    </a:lnR>
                    <a:lnT>
                      <a:noFill/>
                    </a:lnT>
                    <a:lnB>
                      <a:noFill/>
                    </a:lnB>
                  </a:tcPr>
                </a:tc>
                <a:tc>
                  <a:txBody>
                    <a:bodyPr/>
                    <a:lstStyle/>
                    <a:p>
                      <a:pPr marR="0" indent="0" algn="r" rtl="0">
                        <a:lnSpc>
                          <a:spcPct val="119000"/>
                        </a:lnSpc>
                        <a:spcBef>
                          <a:spcPts val="0"/>
                        </a:spcBef>
                        <a:spcAft>
                          <a:spcPts val="600"/>
                        </a:spcAft>
                      </a:pPr>
                      <a:r>
                        <a:rPr lang="en-US" sz="3300" kern="1400">
                          <a:ln>
                            <a:noFill/>
                          </a:ln>
                          <a:solidFill>
                            <a:srgbClr val="000000"/>
                          </a:solidFill>
                          <a:effectLst/>
                          <a:latin typeface="Calibri" panose="020F0502020204030204" pitchFamily="34" charset="0"/>
                        </a:rPr>
                        <a:t> </a:t>
                      </a:r>
                    </a:p>
                  </a:txBody>
                  <a:tcPr marL="119532" marR="119532" marT="119532" marB="0" anchor="b">
                    <a:lnL>
                      <a:noFill/>
                    </a:lnL>
                    <a:lnR>
                      <a:noFill/>
                    </a:lnR>
                    <a:lnT w="6350" cap="flat" cmpd="sng" algn="ctr">
                      <a:solidFill>
                        <a:srgbClr val="5B9BD5"/>
                      </a:solidFill>
                      <a:prstDash val="solid"/>
                      <a:round/>
                      <a:headEnd type="none" w="med" len="med"/>
                      <a:tailEnd type="none" w="med" len="med"/>
                    </a:lnT>
                    <a:lnB>
                      <a:noFill/>
                    </a:lnB>
                  </a:tcPr>
                </a:tc>
                <a:tc>
                  <a:txBody>
                    <a:bodyPr/>
                    <a:lstStyle/>
                    <a:p>
                      <a:pPr marR="0" indent="0" algn="r"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Public Middle School</a:t>
                      </a:r>
                    </a:p>
                  </a:txBody>
                  <a:tcPr marL="119532" marR="119532" marT="119532" marB="0" anchor="b">
                    <a:lnL>
                      <a:noFill/>
                    </a:lnL>
                    <a:lnR>
                      <a:noFill/>
                    </a:lnR>
                    <a:lnT>
                      <a:noFill/>
                    </a:lnT>
                    <a:lnB>
                      <a:noFill/>
                    </a:lnB>
                  </a:tcPr>
                </a:tc>
                <a:tc>
                  <a:txBody>
                    <a:bodyPr/>
                    <a:lstStyle/>
                    <a:p>
                      <a:pPr marR="0" indent="0" algn="l"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 </a:t>
                      </a:r>
                    </a:p>
                  </a:txBody>
                  <a:tcPr marL="119532" marR="119532" marT="119532" marB="119532"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698759476"/>
                  </a:ext>
                </a:extLst>
              </a:tr>
              <a:tr h="912679">
                <a:tc>
                  <a:txBody>
                    <a:bodyPr/>
                    <a:lstStyle/>
                    <a:p>
                      <a:pPr marR="0" indent="0" algn="r" rtl="0">
                        <a:lnSpc>
                          <a:spcPct val="119000"/>
                        </a:lnSpc>
                        <a:spcBef>
                          <a:spcPts val="0"/>
                        </a:spcBef>
                        <a:spcAft>
                          <a:spcPts val="600"/>
                        </a:spcAft>
                      </a:pPr>
                      <a:r>
                        <a:rPr lang="en-US" sz="3300" kern="1400">
                          <a:ln>
                            <a:noFill/>
                          </a:ln>
                          <a:solidFill>
                            <a:srgbClr val="000000"/>
                          </a:solidFill>
                          <a:effectLst/>
                          <a:latin typeface="Calibri" panose="020F0502020204030204" pitchFamily="34" charset="0"/>
                        </a:rPr>
                        <a:t> </a:t>
                      </a:r>
                    </a:p>
                  </a:txBody>
                  <a:tcPr marL="119532" marR="119532" marT="119532" marB="0" anchor="b">
                    <a:lnL>
                      <a:noFill/>
                    </a:lnL>
                    <a:lnR>
                      <a:noFill/>
                    </a:lnR>
                    <a:lnT>
                      <a:noFill/>
                    </a:lnT>
                    <a:lnB>
                      <a:noFill/>
                    </a:lnB>
                  </a:tcPr>
                </a:tc>
                <a:tc>
                  <a:txBody>
                    <a:bodyPr/>
                    <a:lstStyle/>
                    <a:p>
                      <a:pPr marR="0" indent="0" algn="r" rtl="0">
                        <a:lnSpc>
                          <a:spcPct val="119000"/>
                        </a:lnSpc>
                        <a:spcBef>
                          <a:spcPts val="0"/>
                        </a:spcBef>
                        <a:spcAft>
                          <a:spcPts val="600"/>
                        </a:spcAft>
                      </a:pPr>
                      <a:r>
                        <a:rPr lang="en-US" sz="3300" kern="1400">
                          <a:ln>
                            <a:noFill/>
                          </a:ln>
                          <a:solidFill>
                            <a:srgbClr val="000000"/>
                          </a:solidFill>
                          <a:effectLst/>
                          <a:latin typeface="Calibri" panose="020F0502020204030204" pitchFamily="34" charset="0"/>
                        </a:rPr>
                        <a:t> </a:t>
                      </a:r>
                    </a:p>
                  </a:txBody>
                  <a:tcPr marL="119532" marR="119532" marT="119532" marB="0" anchor="b">
                    <a:lnL>
                      <a:noFill/>
                    </a:lnL>
                    <a:lnR>
                      <a:noFill/>
                    </a:lnR>
                    <a:lnT>
                      <a:noFill/>
                    </a:lnT>
                    <a:lnB>
                      <a:noFill/>
                    </a:lnB>
                  </a:tcPr>
                </a:tc>
                <a:tc>
                  <a:txBody>
                    <a:bodyPr/>
                    <a:lstStyle/>
                    <a:p>
                      <a:pPr marR="0" indent="0" algn="r"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Public High School</a:t>
                      </a:r>
                    </a:p>
                  </a:txBody>
                  <a:tcPr marL="119532" marR="119532" marT="119532" marB="0" anchor="b">
                    <a:lnL>
                      <a:noFill/>
                    </a:lnL>
                    <a:lnR>
                      <a:noFill/>
                    </a:lnR>
                    <a:lnT>
                      <a:noFill/>
                    </a:lnT>
                    <a:lnB>
                      <a:noFill/>
                    </a:lnB>
                  </a:tcPr>
                </a:tc>
                <a:tc>
                  <a:txBody>
                    <a:bodyPr/>
                    <a:lstStyle/>
                    <a:p>
                      <a:pPr marR="0" indent="0" algn="l"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 </a:t>
                      </a:r>
                    </a:p>
                  </a:txBody>
                  <a:tcPr marL="119532" marR="119532" marT="119532" marB="119532"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217558602"/>
                  </a:ext>
                </a:extLst>
              </a:tr>
              <a:tr h="912679">
                <a:tc>
                  <a:txBody>
                    <a:bodyPr/>
                    <a:lstStyle/>
                    <a:p>
                      <a:pPr marR="0" indent="0" algn="l"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 </a:t>
                      </a:r>
                    </a:p>
                  </a:txBody>
                  <a:tcPr marL="119532" marR="119532" marT="119532" marB="119532" anchor="b">
                    <a:lnL>
                      <a:noFill/>
                    </a:lnL>
                    <a:lnR>
                      <a:noFill/>
                    </a:lnR>
                    <a:lnT>
                      <a:noFill/>
                    </a:lnT>
                    <a:lnB>
                      <a:noFill/>
                    </a:lnB>
                  </a:tcPr>
                </a:tc>
                <a:tc>
                  <a:txBody>
                    <a:bodyPr/>
                    <a:lstStyle/>
                    <a:p>
                      <a:pPr marR="0" indent="0" algn="l"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 </a:t>
                      </a:r>
                    </a:p>
                  </a:txBody>
                  <a:tcPr marL="119532" marR="119532" marT="119532" marB="119532" anchor="b">
                    <a:lnL>
                      <a:noFill/>
                    </a:lnL>
                    <a:lnR>
                      <a:noFill/>
                    </a:lnR>
                    <a:lnT>
                      <a:noFill/>
                    </a:lnT>
                    <a:lnB>
                      <a:noFill/>
                    </a:lnB>
                  </a:tcPr>
                </a:tc>
                <a:tc>
                  <a:txBody>
                    <a:bodyPr/>
                    <a:lstStyle/>
                    <a:p>
                      <a:pPr marR="0" indent="0" algn="l" rtl="0">
                        <a:lnSpc>
                          <a:spcPct val="119000"/>
                        </a:lnSpc>
                        <a:spcBef>
                          <a:spcPts val="0"/>
                        </a:spcBef>
                        <a:spcAft>
                          <a:spcPts val="600"/>
                        </a:spcAft>
                      </a:pPr>
                      <a:r>
                        <a:rPr lang="en-US" sz="3300" kern="1400">
                          <a:ln>
                            <a:noFill/>
                          </a:ln>
                          <a:solidFill>
                            <a:srgbClr val="000000"/>
                          </a:solidFill>
                          <a:effectLst/>
                          <a:latin typeface="Calibri" panose="020F0502020204030204" pitchFamily="34" charset="0"/>
                        </a:rPr>
                        <a:t> </a:t>
                      </a:r>
                    </a:p>
                  </a:txBody>
                  <a:tcPr marL="119532" marR="119532" marT="119532" marB="119532" anchor="b">
                    <a:lnL>
                      <a:noFill/>
                    </a:lnL>
                    <a:lnR>
                      <a:noFill/>
                    </a:lnR>
                    <a:lnT>
                      <a:noFill/>
                    </a:lnT>
                    <a:lnB>
                      <a:noFill/>
                    </a:lnB>
                  </a:tcPr>
                </a:tc>
                <a:tc>
                  <a:txBody>
                    <a:bodyPr/>
                    <a:lstStyle/>
                    <a:p>
                      <a:pPr marR="0" indent="0" algn="l" rtl="0">
                        <a:lnSpc>
                          <a:spcPct val="119000"/>
                        </a:lnSpc>
                        <a:spcBef>
                          <a:spcPts val="0"/>
                        </a:spcBef>
                        <a:spcAft>
                          <a:spcPts val="600"/>
                        </a:spcAft>
                      </a:pPr>
                      <a:r>
                        <a:rPr lang="en-US" sz="3300" kern="1400" dirty="0">
                          <a:ln>
                            <a:noFill/>
                          </a:ln>
                          <a:solidFill>
                            <a:srgbClr val="000000"/>
                          </a:solidFill>
                          <a:effectLst/>
                          <a:latin typeface="Calibri" panose="020F0502020204030204" pitchFamily="34" charset="0"/>
                        </a:rPr>
                        <a:t> </a:t>
                      </a:r>
                    </a:p>
                  </a:txBody>
                  <a:tcPr marL="119532" marR="119532" marT="119532" marB="119532" anchor="b">
                    <a:lnL>
                      <a:noFill/>
                    </a:lnL>
                    <a:lnR>
                      <a:noFill/>
                    </a:lnR>
                    <a:lnT w="6350" cap="flat" cmpd="sng" algn="ctr">
                      <a:solidFill>
                        <a:srgbClr val="5B9BD5"/>
                      </a:solidFill>
                      <a:prstDash val="solid"/>
                      <a:round/>
                      <a:headEnd type="none" w="med" len="med"/>
                      <a:tailEnd type="none" w="med" len="med"/>
                    </a:lnT>
                    <a:lnB>
                      <a:noFill/>
                    </a:lnB>
                  </a:tcPr>
                </a:tc>
                <a:extLst>
                  <a:ext uri="{0D108BD9-81ED-4DB2-BD59-A6C34878D82A}">
                    <a16:rowId xmlns:a16="http://schemas.microsoft.com/office/drawing/2014/main" val="3896419692"/>
                  </a:ext>
                </a:extLst>
              </a:tr>
            </a:tbl>
          </a:graphicData>
        </a:graphic>
      </p:graphicFrame>
      <p:pic>
        <p:nvPicPr>
          <p:cNvPr id="4" name="Picture 3">
            <a:extLst>
              <a:ext uri="{FF2B5EF4-FFF2-40B4-BE49-F238E27FC236}">
                <a16:creationId xmlns:a16="http://schemas.microsoft.com/office/drawing/2014/main" id="{E94E9664-6E64-4630-AB81-3FEDD542AFFE}"/>
              </a:ext>
            </a:extLst>
          </p:cNvPr>
          <p:cNvPicPr>
            <a:picLocks noChangeAspect="1"/>
          </p:cNvPicPr>
          <p:nvPr/>
        </p:nvPicPr>
        <p:blipFill>
          <a:blip r:embed="rId2"/>
          <a:stretch>
            <a:fillRect/>
          </a:stretch>
        </p:blipFill>
        <p:spPr>
          <a:xfrm>
            <a:off x="528569" y="4519697"/>
            <a:ext cx="1847248" cy="1853345"/>
          </a:xfrm>
          <a:prstGeom prst="rect">
            <a:avLst/>
          </a:prstGeom>
        </p:spPr>
      </p:pic>
    </p:spTree>
    <p:extLst>
      <p:ext uri="{BB962C8B-B14F-4D97-AF65-F5344CB8AC3E}">
        <p14:creationId xmlns:p14="http://schemas.microsoft.com/office/powerpoint/2010/main" val="39207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06FE8196-1DED-4F98-BDA6-4DDFEF3EA9CD}"/>
              </a:ext>
            </a:extLst>
          </p:cNvPr>
          <p:cNvGraphicFramePr>
            <a:graphicFrameLocks noGrp="1"/>
          </p:cNvGraphicFramePr>
          <p:nvPr>
            <p:extLst>
              <p:ext uri="{D42A27DB-BD31-4B8C-83A1-F6EECF244321}">
                <p14:modId xmlns:p14="http://schemas.microsoft.com/office/powerpoint/2010/main" val="1253884424"/>
              </p:ext>
            </p:extLst>
          </p:nvPr>
        </p:nvGraphicFramePr>
        <p:xfrm>
          <a:off x="1558801" y="643467"/>
          <a:ext cx="9074402" cy="5571072"/>
        </p:xfrm>
        <a:graphic>
          <a:graphicData uri="http://schemas.openxmlformats.org/drawingml/2006/table">
            <a:tbl>
              <a:tblPr/>
              <a:tblGrid>
                <a:gridCol w="1929344">
                  <a:extLst>
                    <a:ext uri="{9D8B030D-6E8A-4147-A177-3AD203B41FA5}">
                      <a16:colId xmlns:a16="http://schemas.microsoft.com/office/drawing/2014/main" val="2840411307"/>
                    </a:ext>
                  </a:extLst>
                </a:gridCol>
                <a:gridCol w="568205">
                  <a:extLst>
                    <a:ext uri="{9D8B030D-6E8A-4147-A177-3AD203B41FA5}">
                      <a16:colId xmlns:a16="http://schemas.microsoft.com/office/drawing/2014/main" val="3783415306"/>
                    </a:ext>
                  </a:extLst>
                </a:gridCol>
                <a:gridCol w="1200529">
                  <a:extLst>
                    <a:ext uri="{9D8B030D-6E8A-4147-A177-3AD203B41FA5}">
                      <a16:colId xmlns:a16="http://schemas.microsoft.com/office/drawing/2014/main" val="3277586326"/>
                    </a:ext>
                  </a:extLst>
                </a:gridCol>
                <a:gridCol w="568205">
                  <a:extLst>
                    <a:ext uri="{9D8B030D-6E8A-4147-A177-3AD203B41FA5}">
                      <a16:colId xmlns:a16="http://schemas.microsoft.com/office/drawing/2014/main" val="3070789196"/>
                    </a:ext>
                  </a:extLst>
                </a:gridCol>
                <a:gridCol w="3187952">
                  <a:extLst>
                    <a:ext uri="{9D8B030D-6E8A-4147-A177-3AD203B41FA5}">
                      <a16:colId xmlns:a16="http://schemas.microsoft.com/office/drawing/2014/main" val="678657513"/>
                    </a:ext>
                  </a:extLst>
                </a:gridCol>
                <a:gridCol w="568205">
                  <a:extLst>
                    <a:ext uri="{9D8B030D-6E8A-4147-A177-3AD203B41FA5}">
                      <a16:colId xmlns:a16="http://schemas.microsoft.com/office/drawing/2014/main" val="3039868109"/>
                    </a:ext>
                  </a:extLst>
                </a:gridCol>
                <a:gridCol w="1051962">
                  <a:extLst>
                    <a:ext uri="{9D8B030D-6E8A-4147-A177-3AD203B41FA5}">
                      <a16:colId xmlns:a16="http://schemas.microsoft.com/office/drawing/2014/main" val="962533905"/>
                    </a:ext>
                  </a:extLst>
                </a:gridCol>
              </a:tblGrid>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The</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a:noFill/>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Mall is </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a:noFill/>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a:noFill/>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1316923756"/>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The</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Field 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3067817562"/>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The</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Theatre 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1229636942"/>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Church:</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1146134676"/>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Church:</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1990640035"/>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Church:</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119294712"/>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Temple:</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645076610"/>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Park:</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3574762321"/>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Park:</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3952630260"/>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Other Recreation:</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2776958105"/>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Other Recreation:</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1834389863"/>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Major Medical:</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2937649968"/>
                  </a:ext>
                </a:extLst>
              </a:tr>
              <a:tr h="428544">
                <a:tc>
                  <a:txBody>
                    <a:bodyPr/>
                    <a:lstStyle/>
                    <a:p>
                      <a:pPr marR="0" indent="0" algn="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Airport:</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is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Miles ~  Google Maps estimates</a:t>
                      </a:r>
                    </a:p>
                  </a:txBody>
                  <a:tcPr marL="64584" marR="64584" marT="64584" marB="0" anchor="b">
                    <a:lnL>
                      <a:noFill/>
                    </a:lnL>
                    <a:lnR>
                      <a:noFill/>
                    </a:lnR>
                    <a:lnT>
                      <a:noFill/>
                    </a:lnT>
                    <a:lnB>
                      <a:noFill/>
                    </a:lnB>
                  </a:tcPr>
                </a:tc>
                <a:tc>
                  <a:txBody>
                    <a:bodyPr/>
                    <a:lstStyle/>
                    <a:p>
                      <a:pPr marR="0" indent="0" algn="l" rtl="0">
                        <a:lnSpc>
                          <a:spcPct val="119000"/>
                        </a:lnSpc>
                        <a:spcBef>
                          <a:spcPts val="0"/>
                        </a:spcBef>
                        <a:spcAft>
                          <a:spcPts val="600"/>
                        </a:spcAft>
                      </a:pPr>
                      <a:r>
                        <a:rPr lang="en-US" sz="1800" kern="1400">
                          <a:ln>
                            <a:noFill/>
                          </a:ln>
                          <a:solidFill>
                            <a:srgbClr val="000000"/>
                          </a:solidFill>
                          <a:effectLst/>
                          <a:latin typeface="Calibri" panose="020F0502020204030204" pitchFamily="34" charset="0"/>
                        </a:rPr>
                        <a:t> </a:t>
                      </a:r>
                    </a:p>
                  </a:txBody>
                  <a:tcPr marL="64584" marR="64584" marT="64584"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Minutes</a:t>
                      </a:r>
                    </a:p>
                  </a:txBody>
                  <a:tcPr marL="64584" marR="64584" marT="64584" marB="0" anchor="b">
                    <a:lnL>
                      <a:noFill/>
                    </a:lnL>
                    <a:lnR>
                      <a:noFill/>
                    </a:lnR>
                    <a:lnT>
                      <a:noFill/>
                    </a:lnT>
                    <a:lnB>
                      <a:noFill/>
                    </a:lnB>
                  </a:tcPr>
                </a:tc>
                <a:extLst>
                  <a:ext uri="{0D108BD9-81ED-4DB2-BD59-A6C34878D82A}">
                    <a16:rowId xmlns:a16="http://schemas.microsoft.com/office/drawing/2014/main" val="647255223"/>
                  </a:ext>
                </a:extLst>
              </a:tr>
            </a:tbl>
          </a:graphicData>
        </a:graphic>
      </p:graphicFrame>
      <p:pic>
        <p:nvPicPr>
          <p:cNvPr id="4" name="Picture 3">
            <a:extLst>
              <a:ext uri="{FF2B5EF4-FFF2-40B4-BE49-F238E27FC236}">
                <a16:creationId xmlns:a16="http://schemas.microsoft.com/office/drawing/2014/main" id="{0EB748CB-30D3-4537-877C-9EAB210B6EBB}"/>
              </a:ext>
            </a:extLst>
          </p:cNvPr>
          <p:cNvPicPr>
            <a:picLocks noChangeAspect="1"/>
          </p:cNvPicPr>
          <p:nvPr/>
        </p:nvPicPr>
        <p:blipFill>
          <a:blip r:embed="rId2"/>
          <a:stretch>
            <a:fillRect/>
          </a:stretch>
        </p:blipFill>
        <p:spPr>
          <a:xfrm>
            <a:off x="477012" y="480060"/>
            <a:ext cx="1847248" cy="1853345"/>
          </a:xfrm>
          <a:prstGeom prst="rect">
            <a:avLst/>
          </a:prstGeom>
        </p:spPr>
      </p:pic>
    </p:spTree>
    <p:extLst>
      <p:ext uri="{BB962C8B-B14F-4D97-AF65-F5344CB8AC3E}">
        <p14:creationId xmlns:p14="http://schemas.microsoft.com/office/powerpoint/2010/main" val="3985736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AB67D125-E0C5-4A21-BF5A-35AD2A469301}"/>
              </a:ext>
            </a:extLst>
          </p:cNvPr>
          <p:cNvGraphicFramePr>
            <a:graphicFrameLocks noGrp="1"/>
          </p:cNvGraphicFramePr>
          <p:nvPr>
            <p:extLst>
              <p:ext uri="{D42A27DB-BD31-4B8C-83A1-F6EECF244321}">
                <p14:modId xmlns:p14="http://schemas.microsoft.com/office/powerpoint/2010/main" val="1355503565"/>
              </p:ext>
            </p:extLst>
          </p:nvPr>
        </p:nvGraphicFramePr>
        <p:xfrm>
          <a:off x="1442658" y="643467"/>
          <a:ext cx="9306683" cy="5571072"/>
        </p:xfrm>
        <a:graphic>
          <a:graphicData uri="http://schemas.openxmlformats.org/drawingml/2006/table">
            <a:tbl>
              <a:tblPr/>
              <a:tblGrid>
                <a:gridCol w="8485943">
                  <a:extLst>
                    <a:ext uri="{9D8B030D-6E8A-4147-A177-3AD203B41FA5}">
                      <a16:colId xmlns:a16="http://schemas.microsoft.com/office/drawing/2014/main" val="559713372"/>
                    </a:ext>
                  </a:extLst>
                </a:gridCol>
                <a:gridCol w="820740">
                  <a:extLst>
                    <a:ext uri="{9D8B030D-6E8A-4147-A177-3AD203B41FA5}">
                      <a16:colId xmlns:a16="http://schemas.microsoft.com/office/drawing/2014/main" val="1850601962"/>
                    </a:ext>
                  </a:extLst>
                </a:gridCol>
              </a:tblGrid>
              <a:tr h="619008">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Number of Families facing LisPendens  # </a:t>
                      </a:r>
                    </a:p>
                  </a:txBody>
                  <a:tcPr marL="93288" marR="93288" marT="93288" marB="0" anchor="b">
                    <a:lnL>
                      <a:noFill/>
                    </a:lnL>
                    <a:lnR>
                      <a:noFill/>
                    </a:lnR>
                    <a:lnT>
                      <a:noFill/>
                    </a:lnT>
                    <a:lnB>
                      <a:noFill/>
                    </a:lnB>
                  </a:tcPr>
                </a:tc>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 </a:t>
                      </a:r>
                    </a:p>
                  </a:txBody>
                  <a:tcPr marL="93288" marR="93288" marT="93288" marB="0" anchor="b">
                    <a:lnL>
                      <a:noFill/>
                    </a:lnL>
                    <a:lnR>
                      <a:noFill/>
                    </a:lnR>
                    <a:lnT>
                      <a:noFill/>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237451677"/>
                  </a:ext>
                </a:extLst>
              </a:tr>
              <a:tr h="619008">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Number of Families Renting #</a:t>
                      </a:r>
                    </a:p>
                  </a:txBody>
                  <a:tcPr marL="93288" marR="93288" marT="93288" marB="0" anchor="b">
                    <a:lnL>
                      <a:noFill/>
                    </a:lnL>
                    <a:lnR>
                      <a:noFill/>
                    </a:lnR>
                    <a:lnT>
                      <a:noFill/>
                    </a:lnT>
                    <a:lnB>
                      <a:noFill/>
                    </a:lnB>
                  </a:tcPr>
                </a:tc>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 </a:t>
                      </a:r>
                    </a:p>
                  </a:txBody>
                  <a:tcPr marL="93288" marR="93288" marT="93288"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934372959"/>
                  </a:ext>
                </a:extLst>
              </a:tr>
              <a:tr h="619008">
                <a:tc>
                  <a:txBody>
                    <a:bodyPr/>
                    <a:lstStyle/>
                    <a:p>
                      <a:pPr marR="0" indent="0" algn="r" rtl="0">
                        <a:lnSpc>
                          <a:spcPct val="119000"/>
                        </a:lnSpc>
                        <a:spcBef>
                          <a:spcPts val="0"/>
                        </a:spcBef>
                        <a:spcAft>
                          <a:spcPts val="600"/>
                        </a:spcAft>
                      </a:pPr>
                      <a:r>
                        <a:rPr lang="en-US" sz="2600" kern="1400" dirty="0">
                          <a:ln>
                            <a:noFill/>
                          </a:ln>
                          <a:solidFill>
                            <a:srgbClr val="000000"/>
                          </a:solidFill>
                          <a:effectLst/>
                          <a:latin typeface="Calibri" panose="020F0502020204030204" pitchFamily="34" charset="0"/>
                        </a:rPr>
                        <a:t>Number of Absentee Owners #</a:t>
                      </a:r>
                    </a:p>
                  </a:txBody>
                  <a:tcPr marL="93288" marR="93288" marT="93288" marB="0" anchor="b">
                    <a:lnL>
                      <a:noFill/>
                    </a:lnL>
                    <a:lnR>
                      <a:noFill/>
                    </a:lnR>
                    <a:lnT>
                      <a:noFill/>
                    </a:lnT>
                    <a:lnB>
                      <a:noFill/>
                    </a:lnB>
                  </a:tcPr>
                </a:tc>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 </a:t>
                      </a:r>
                    </a:p>
                  </a:txBody>
                  <a:tcPr marL="93288" marR="93288" marT="93288"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818598438"/>
                  </a:ext>
                </a:extLst>
              </a:tr>
              <a:tr h="619008">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Homes purchased in the last 36 months  #</a:t>
                      </a:r>
                    </a:p>
                  </a:txBody>
                  <a:tcPr marL="93288" marR="93288" marT="93288" marB="0" anchor="b">
                    <a:lnL>
                      <a:noFill/>
                    </a:lnL>
                    <a:lnR>
                      <a:noFill/>
                    </a:lnR>
                    <a:lnT>
                      <a:noFill/>
                    </a:lnT>
                    <a:lnB>
                      <a:noFill/>
                    </a:lnB>
                  </a:tcPr>
                </a:tc>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 </a:t>
                      </a:r>
                    </a:p>
                  </a:txBody>
                  <a:tcPr marL="93288" marR="93288" marT="93288"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53987845"/>
                  </a:ext>
                </a:extLst>
              </a:tr>
              <a:tr h="619008">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Homes purchased 3 to 5 years #</a:t>
                      </a:r>
                    </a:p>
                  </a:txBody>
                  <a:tcPr marL="93288" marR="93288" marT="93288" marB="0" anchor="b">
                    <a:lnL>
                      <a:noFill/>
                    </a:lnL>
                    <a:lnR>
                      <a:noFill/>
                    </a:lnR>
                    <a:lnT>
                      <a:noFill/>
                    </a:lnT>
                    <a:lnB>
                      <a:noFill/>
                    </a:lnB>
                  </a:tcPr>
                </a:tc>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 </a:t>
                      </a:r>
                    </a:p>
                  </a:txBody>
                  <a:tcPr marL="93288" marR="93288" marT="93288"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116022896"/>
                  </a:ext>
                </a:extLst>
              </a:tr>
              <a:tr h="619008">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Homes purchased 5-10 years #</a:t>
                      </a:r>
                    </a:p>
                  </a:txBody>
                  <a:tcPr marL="93288" marR="93288" marT="93288" marB="0" anchor="b">
                    <a:lnL>
                      <a:noFill/>
                    </a:lnL>
                    <a:lnR>
                      <a:noFill/>
                    </a:lnR>
                    <a:lnT>
                      <a:noFill/>
                    </a:lnT>
                    <a:lnB>
                      <a:noFill/>
                    </a:lnB>
                  </a:tcPr>
                </a:tc>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 </a:t>
                      </a:r>
                    </a:p>
                  </a:txBody>
                  <a:tcPr marL="93288" marR="93288" marT="93288"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642185020"/>
                  </a:ext>
                </a:extLst>
              </a:tr>
              <a:tr h="619008">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Homes purchased 10-15 years #</a:t>
                      </a:r>
                    </a:p>
                  </a:txBody>
                  <a:tcPr marL="93288" marR="93288" marT="93288" marB="0" anchor="b">
                    <a:lnL>
                      <a:noFill/>
                    </a:lnL>
                    <a:lnR>
                      <a:noFill/>
                    </a:lnR>
                    <a:lnT>
                      <a:noFill/>
                    </a:lnT>
                    <a:lnB>
                      <a:noFill/>
                    </a:lnB>
                  </a:tcPr>
                </a:tc>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 </a:t>
                      </a:r>
                    </a:p>
                  </a:txBody>
                  <a:tcPr marL="93288" marR="93288" marT="93288"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534504160"/>
                  </a:ext>
                </a:extLst>
              </a:tr>
              <a:tr h="619008">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Homes purchased 15-20 years #</a:t>
                      </a:r>
                    </a:p>
                  </a:txBody>
                  <a:tcPr marL="93288" marR="93288" marT="93288" marB="0" anchor="b">
                    <a:lnL>
                      <a:noFill/>
                    </a:lnL>
                    <a:lnR>
                      <a:noFill/>
                    </a:lnR>
                    <a:lnT>
                      <a:noFill/>
                    </a:lnT>
                    <a:lnB>
                      <a:noFill/>
                    </a:lnB>
                  </a:tcPr>
                </a:tc>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 </a:t>
                      </a:r>
                    </a:p>
                  </a:txBody>
                  <a:tcPr marL="93288" marR="93288" marT="93288"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15976440"/>
                  </a:ext>
                </a:extLst>
              </a:tr>
              <a:tr h="619008">
                <a:tc>
                  <a:txBody>
                    <a:bodyPr/>
                    <a:lstStyle/>
                    <a:p>
                      <a:pPr marR="0" indent="0" algn="r" rtl="0">
                        <a:lnSpc>
                          <a:spcPct val="119000"/>
                        </a:lnSpc>
                        <a:spcBef>
                          <a:spcPts val="0"/>
                        </a:spcBef>
                        <a:spcAft>
                          <a:spcPts val="600"/>
                        </a:spcAft>
                      </a:pPr>
                      <a:r>
                        <a:rPr lang="en-US" sz="2600" kern="1400">
                          <a:ln>
                            <a:noFill/>
                          </a:ln>
                          <a:solidFill>
                            <a:srgbClr val="000000"/>
                          </a:solidFill>
                          <a:effectLst/>
                          <a:latin typeface="Calibri" panose="020F0502020204030204" pitchFamily="34" charset="0"/>
                        </a:rPr>
                        <a:t>Homes purchased 20 + Years #</a:t>
                      </a:r>
                    </a:p>
                  </a:txBody>
                  <a:tcPr marL="93288" marR="93288" marT="93288" marB="0" anchor="b">
                    <a:lnL>
                      <a:noFill/>
                    </a:lnL>
                    <a:lnR>
                      <a:noFill/>
                    </a:lnR>
                    <a:lnT>
                      <a:noFill/>
                    </a:lnT>
                    <a:lnB>
                      <a:noFill/>
                    </a:lnB>
                  </a:tcPr>
                </a:tc>
                <a:tc>
                  <a:txBody>
                    <a:bodyPr/>
                    <a:lstStyle/>
                    <a:p>
                      <a:pPr marR="0" indent="0" algn="r" rtl="0">
                        <a:lnSpc>
                          <a:spcPct val="119000"/>
                        </a:lnSpc>
                        <a:spcBef>
                          <a:spcPts val="0"/>
                        </a:spcBef>
                        <a:spcAft>
                          <a:spcPts val="600"/>
                        </a:spcAft>
                      </a:pPr>
                      <a:r>
                        <a:rPr lang="en-US" sz="2600" kern="1400" dirty="0">
                          <a:ln>
                            <a:noFill/>
                          </a:ln>
                          <a:solidFill>
                            <a:srgbClr val="000000"/>
                          </a:solidFill>
                          <a:effectLst/>
                          <a:latin typeface="Calibri" panose="020F0502020204030204" pitchFamily="34" charset="0"/>
                        </a:rPr>
                        <a:t> </a:t>
                      </a:r>
                    </a:p>
                  </a:txBody>
                  <a:tcPr marL="93288" marR="93288" marT="93288" marB="0" anchor="b">
                    <a:lnL>
                      <a:noFill/>
                    </a:lnL>
                    <a:lnR>
                      <a:noFill/>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937449729"/>
                  </a:ext>
                </a:extLst>
              </a:tr>
            </a:tbl>
          </a:graphicData>
        </a:graphic>
      </p:graphicFrame>
      <p:sp>
        <p:nvSpPr>
          <p:cNvPr id="3" name="Control 1">
            <a:extLst>
              <a:ext uri="{FF2B5EF4-FFF2-40B4-BE49-F238E27FC236}">
                <a16:creationId xmlns:a16="http://schemas.microsoft.com/office/drawing/2014/main" id="{E74D8B89-A7D9-40EA-BA0C-15E3D23FF67D}"/>
              </a:ext>
            </a:extLst>
          </p:cNvPr>
          <p:cNvSpPr>
            <a:spLocks noChangeArrowheads="1" noChangeShapeType="1"/>
          </p:cNvSpPr>
          <p:nvPr/>
        </p:nvSpPr>
        <p:spPr bwMode="auto">
          <a:xfrm>
            <a:off x="4465638" y="10385425"/>
            <a:ext cx="4241800" cy="227965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177017BF-255B-4088-BB61-CD7AA3D7A152}"/>
              </a:ext>
            </a:extLst>
          </p:cNvPr>
          <p:cNvPicPr>
            <a:picLocks noChangeAspect="1"/>
          </p:cNvPicPr>
          <p:nvPr/>
        </p:nvPicPr>
        <p:blipFill>
          <a:blip r:embed="rId2"/>
          <a:stretch>
            <a:fillRect/>
          </a:stretch>
        </p:blipFill>
        <p:spPr>
          <a:xfrm>
            <a:off x="426211" y="4524595"/>
            <a:ext cx="1847248" cy="1853345"/>
          </a:xfrm>
          <a:prstGeom prst="rect">
            <a:avLst/>
          </a:prstGeom>
        </p:spPr>
      </p:pic>
    </p:spTree>
    <p:extLst>
      <p:ext uri="{BB962C8B-B14F-4D97-AF65-F5344CB8AC3E}">
        <p14:creationId xmlns:p14="http://schemas.microsoft.com/office/powerpoint/2010/main" val="1174452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6746628" y="1783959"/>
            <a:ext cx="4645250" cy="2889114"/>
          </a:xfrm>
        </p:spPr>
        <p:txBody>
          <a:bodyPr anchor="b">
            <a:normAutofit/>
          </a:bodyPr>
          <a:lstStyle/>
          <a:p>
            <a:pPr algn="l"/>
            <a:r>
              <a:rPr lang="en-US" dirty="0"/>
              <a:t>Farming Fridays</a:t>
            </a:r>
            <a:endParaRPr lang="en-US"/>
          </a:p>
        </p:txBody>
      </p:sp>
      <p:sp>
        <p:nvSpPr>
          <p:cNvPr id="4" name="Subtitle 3">
            <a:extLst>
              <a:ext uri="{FF2B5EF4-FFF2-40B4-BE49-F238E27FC236}">
                <a16:creationId xmlns:a16="http://schemas.microsoft.com/office/drawing/2014/main" id="{9CA982C5-8822-5F41-B151-CBFC3278D992}"/>
              </a:ext>
            </a:extLst>
          </p:cNvPr>
          <p:cNvSpPr>
            <a:spLocks noGrp="1"/>
          </p:cNvSpPr>
          <p:nvPr>
            <p:ph type="subTitle" idx="1"/>
          </p:nvPr>
        </p:nvSpPr>
        <p:spPr>
          <a:xfrm>
            <a:off x="6746627" y="4750893"/>
            <a:ext cx="4645250" cy="1147863"/>
          </a:xfrm>
        </p:spPr>
        <p:txBody>
          <a:bodyPr anchor="t">
            <a:normAutofit/>
          </a:bodyPr>
          <a:lstStyle/>
          <a:p>
            <a:pPr algn="l"/>
            <a:r>
              <a:rPr lang="en-US" sz="2000"/>
              <a:t>DOES YOUR REAL ESTATE CAREER HAVE A FOUNDATION?</a:t>
            </a:r>
          </a:p>
        </p:txBody>
      </p:sp>
      <p:pic>
        <p:nvPicPr>
          <p:cNvPr id="5" name="Picture 4">
            <a:extLst>
              <a:ext uri="{FF2B5EF4-FFF2-40B4-BE49-F238E27FC236}">
                <a16:creationId xmlns:a16="http://schemas.microsoft.com/office/drawing/2014/main" id="{FB5DBD6C-E8A8-B349-AC85-61C44AAEA056}"/>
              </a:ext>
            </a:extLst>
          </p:cNvPr>
          <p:cNvPicPr>
            <a:picLocks noChangeAspect="1"/>
          </p:cNvPicPr>
          <p:nvPr/>
        </p:nvPicPr>
        <p:blipFill rotWithShape="1">
          <a:blip r:embed="rId3"/>
          <a:srcRect l="23424" r="17941"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275101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uple of people posing for the camera&#10;&#10;Description automatically generated">
            <a:extLst>
              <a:ext uri="{FF2B5EF4-FFF2-40B4-BE49-F238E27FC236}">
                <a16:creationId xmlns:a16="http://schemas.microsoft.com/office/drawing/2014/main" id="{138DD332-2140-4BC9-B528-58796C1C29E1}"/>
              </a:ext>
            </a:extLst>
          </p:cNvPr>
          <p:cNvPicPr>
            <a:picLocks noChangeAspect="1"/>
          </p:cNvPicPr>
          <p:nvPr/>
        </p:nvPicPr>
        <p:blipFill rotWithShape="1">
          <a:blip r:embed="rId2">
            <a:extLst>
              <a:ext uri="{28A0092B-C50C-407E-A947-70E740481C1C}">
                <a14:useLocalDpi xmlns:a14="http://schemas.microsoft.com/office/drawing/2010/main" val="0"/>
              </a:ext>
            </a:extLst>
          </a:blip>
          <a:srcRect t="18498" r="-1" b="29698"/>
          <a:stretch/>
        </p:blipFill>
        <p:spPr>
          <a:xfrm>
            <a:off x="1131570" y="0"/>
            <a:ext cx="9928860" cy="6858001"/>
          </a:xfrm>
          <a:prstGeom prst="rect">
            <a:avLst/>
          </a:prstGeom>
        </p:spPr>
      </p:pic>
      <p:pic>
        <p:nvPicPr>
          <p:cNvPr id="8" name="Picture 7">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D16B2B6-751A-476B-9F1E-22A2568E5AE2}"/>
              </a:ext>
            </a:extLst>
          </p:cNvPr>
          <p:cNvSpPr txBox="1"/>
          <p:nvPr/>
        </p:nvSpPr>
        <p:spPr>
          <a:xfrm>
            <a:off x="3518772" y="5780780"/>
            <a:ext cx="5249386" cy="1077218"/>
          </a:xfrm>
          <a:prstGeom prst="rect">
            <a:avLst/>
          </a:prstGeom>
          <a:noFill/>
        </p:spPr>
        <p:txBody>
          <a:bodyPr wrap="none" rtlCol="0">
            <a:spAutoFit/>
          </a:bodyPr>
          <a:lstStyle/>
          <a:p>
            <a:pPr algn="ctr"/>
            <a:r>
              <a:rPr lang="en-US" sz="3200" b="1" dirty="0"/>
              <a:t>In Memory and Appreciation </a:t>
            </a:r>
          </a:p>
          <a:p>
            <a:pPr algn="ctr"/>
            <a:r>
              <a:rPr lang="en-US" sz="3200" b="1" dirty="0"/>
              <a:t>Joseph “Chip” Isabella</a:t>
            </a:r>
          </a:p>
        </p:txBody>
      </p:sp>
      <p:sp>
        <p:nvSpPr>
          <p:cNvPr id="7" name="TextBox 6">
            <a:extLst>
              <a:ext uri="{FF2B5EF4-FFF2-40B4-BE49-F238E27FC236}">
                <a16:creationId xmlns:a16="http://schemas.microsoft.com/office/drawing/2014/main" id="{13F9B67F-FE42-4ADA-86F4-C860CFEDBFA3}"/>
              </a:ext>
            </a:extLst>
          </p:cNvPr>
          <p:cNvSpPr txBox="1"/>
          <p:nvPr/>
        </p:nvSpPr>
        <p:spPr>
          <a:xfrm>
            <a:off x="3501839" y="5780778"/>
            <a:ext cx="5249386" cy="1077218"/>
          </a:xfrm>
          <a:prstGeom prst="rect">
            <a:avLst/>
          </a:prstGeom>
          <a:noFill/>
        </p:spPr>
        <p:txBody>
          <a:bodyPr wrap="none" rtlCol="0">
            <a:spAutoFit/>
          </a:bodyPr>
          <a:lstStyle/>
          <a:p>
            <a:pPr algn="ctr"/>
            <a:r>
              <a:rPr lang="en-US" sz="3200" b="1" dirty="0">
                <a:solidFill>
                  <a:schemeClr val="bg1"/>
                </a:solidFill>
                <a:effectLst>
                  <a:outerShdw blurRad="38100" dist="38100" dir="2700000" algn="tl">
                    <a:srgbClr val="000000">
                      <a:alpha val="43137"/>
                    </a:srgbClr>
                  </a:outerShdw>
                </a:effectLst>
              </a:rPr>
              <a:t>In Memory and Appreciation </a:t>
            </a:r>
          </a:p>
          <a:p>
            <a:pPr algn="ctr"/>
            <a:r>
              <a:rPr lang="en-US" sz="3200" b="1" dirty="0">
                <a:solidFill>
                  <a:schemeClr val="bg1"/>
                </a:solidFill>
                <a:effectLst>
                  <a:outerShdw blurRad="38100" dist="38100" dir="2700000" algn="tl">
                    <a:srgbClr val="000000">
                      <a:alpha val="43137"/>
                    </a:srgbClr>
                  </a:outerShdw>
                </a:effectLst>
              </a:rPr>
              <a:t>Joseph “Chip” Isabella</a:t>
            </a:r>
          </a:p>
        </p:txBody>
      </p:sp>
    </p:spTree>
    <p:extLst>
      <p:ext uri="{BB962C8B-B14F-4D97-AF65-F5344CB8AC3E}">
        <p14:creationId xmlns:p14="http://schemas.microsoft.com/office/powerpoint/2010/main" val="2785418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CDAEBD2E-73CE-4C95-A8B1-190F77EE8BA8}"/>
              </a:ext>
            </a:extLst>
          </p:cNvPr>
          <p:cNvGrpSpPr/>
          <p:nvPr/>
        </p:nvGrpSpPr>
        <p:grpSpPr>
          <a:xfrm>
            <a:off x="501044" y="481781"/>
            <a:ext cx="11248516" cy="6376219"/>
            <a:chOff x="501044" y="481781"/>
            <a:chExt cx="11248516" cy="6376219"/>
          </a:xfrm>
        </p:grpSpPr>
        <p:sp>
          <p:nvSpPr>
            <p:cNvPr id="4" name="Freeform: Shape 3">
              <a:extLst>
                <a:ext uri="{FF2B5EF4-FFF2-40B4-BE49-F238E27FC236}">
                  <a16:creationId xmlns:a16="http://schemas.microsoft.com/office/drawing/2014/main" id="{20F57870-52CD-4579-99B3-1582A5E75C91}"/>
                </a:ext>
              </a:extLst>
            </p:cNvPr>
            <p:cNvSpPr/>
            <p:nvPr/>
          </p:nvSpPr>
          <p:spPr>
            <a:xfrm>
              <a:off x="501044" y="481781"/>
              <a:ext cx="10953537" cy="5624051"/>
            </a:xfrm>
            <a:custGeom>
              <a:avLst/>
              <a:gdLst>
                <a:gd name="connsiteX0" fmla="*/ 0 w 7305870"/>
                <a:gd name="connsiteY0" fmla="*/ 3963980 h 4019963"/>
                <a:gd name="connsiteX1" fmla="*/ 419878 w 7305870"/>
                <a:gd name="connsiteY1" fmla="*/ 2116518 h 4019963"/>
                <a:gd name="connsiteX2" fmla="*/ 1035698 w 7305870"/>
                <a:gd name="connsiteY2" fmla="*/ 511653 h 4019963"/>
                <a:gd name="connsiteX3" fmla="*/ 1548882 w 7305870"/>
                <a:gd name="connsiteY3" fmla="*/ 7800 h 4019963"/>
                <a:gd name="connsiteX4" fmla="*/ 2220686 w 7305870"/>
                <a:gd name="connsiteY4" fmla="*/ 259727 h 4019963"/>
                <a:gd name="connsiteX5" fmla="*/ 2761861 w 7305870"/>
                <a:gd name="connsiteY5" fmla="*/ 968853 h 4019963"/>
                <a:gd name="connsiteX6" fmla="*/ 3153747 w 7305870"/>
                <a:gd name="connsiteY6" fmla="*/ 1957898 h 4019963"/>
                <a:gd name="connsiteX7" fmla="*/ 3526972 w 7305870"/>
                <a:gd name="connsiteY7" fmla="*/ 2704347 h 4019963"/>
                <a:gd name="connsiteX8" fmla="*/ 3974841 w 7305870"/>
                <a:gd name="connsiteY8" fmla="*/ 3245522 h 4019963"/>
                <a:gd name="connsiteX9" fmla="*/ 5131837 w 7305870"/>
                <a:gd name="connsiteY9" fmla="*/ 3562763 h 4019963"/>
                <a:gd name="connsiteX10" fmla="*/ 6214188 w 7305870"/>
                <a:gd name="connsiteY10" fmla="*/ 3712053 h 4019963"/>
                <a:gd name="connsiteX11" fmla="*/ 7305870 w 7305870"/>
                <a:gd name="connsiteY11" fmla="*/ 4019963 h 4019963"/>
                <a:gd name="connsiteX12" fmla="*/ 7305870 w 7305870"/>
                <a:gd name="connsiteY12" fmla="*/ 4019963 h 4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5870" h="4019963">
                  <a:moveTo>
                    <a:pt x="0" y="3963980"/>
                  </a:moveTo>
                  <a:cubicBezTo>
                    <a:pt x="123631" y="3327943"/>
                    <a:pt x="247262" y="2691906"/>
                    <a:pt x="419878" y="2116518"/>
                  </a:cubicBezTo>
                  <a:cubicBezTo>
                    <a:pt x="592494" y="1541130"/>
                    <a:pt x="847531" y="863106"/>
                    <a:pt x="1035698" y="511653"/>
                  </a:cubicBezTo>
                  <a:cubicBezTo>
                    <a:pt x="1223865" y="160200"/>
                    <a:pt x="1351384" y="49788"/>
                    <a:pt x="1548882" y="7800"/>
                  </a:cubicBezTo>
                  <a:cubicBezTo>
                    <a:pt x="1746380" y="-34188"/>
                    <a:pt x="2018523" y="99552"/>
                    <a:pt x="2220686" y="259727"/>
                  </a:cubicBezTo>
                  <a:cubicBezTo>
                    <a:pt x="2422849" y="419902"/>
                    <a:pt x="2606351" y="685825"/>
                    <a:pt x="2761861" y="968853"/>
                  </a:cubicBezTo>
                  <a:cubicBezTo>
                    <a:pt x="2917371" y="1251881"/>
                    <a:pt x="3026229" y="1668649"/>
                    <a:pt x="3153747" y="1957898"/>
                  </a:cubicBezTo>
                  <a:cubicBezTo>
                    <a:pt x="3281266" y="2247147"/>
                    <a:pt x="3390123" y="2489743"/>
                    <a:pt x="3526972" y="2704347"/>
                  </a:cubicBezTo>
                  <a:cubicBezTo>
                    <a:pt x="3663821" y="2918951"/>
                    <a:pt x="3707364" y="3102453"/>
                    <a:pt x="3974841" y="3245522"/>
                  </a:cubicBezTo>
                  <a:cubicBezTo>
                    <a:pt x="4242318" y="3388591"/>
                    <a:pt x="4758613" y="3485008"/>
                    <a:pt x="5131837" y="3562763"/>
                  </a:cubicBezTo>
                  <a:cubicBezTo>
                    <a:pt x="5505061" y="3640518"/>
                    <a:pt x="5851849" y="3635853"/>
                    <a:pt x="6214188" y="3712053"/>
                  </a:cubicBezTo>
                  <a:cubicBezTo>
                    <a:pt x="6576527" y="3788253"/>
                    <a:pt x="7305870" y="4019963"/>
                    <a:pt x="7305870" y="4019963"/>
                  </a:cubicBezTo>
                  <a:lnTo>
                    <a:pt x="7305870" y="4019963"/>
                  </a:lnTo>
                </a:path>
              </a:pathLst>
            </a:custGeom>
            <a:gradFill flip="none" rotWithShape="1">
              <a:gsLst>
                <a:gs pos="20765">
                  <a:schemeClr val="tx2">
                    <a:lumMod val="75000"/>
                  </a:schemeClr>
                </a:gs>
                <a:gs pos="83000">
                  <a:schemeClr val="accent1">
                    <a:lumMod val="40000"/>
                    <a:lumOff val="60000"/>
                  </a:schemeClr>
                </a:gs>
                <a:gs pos="65000">
                  <a:schemeClr val="accent1">
                    <a:lumMod val="40000"/>
                    <a:lumOff val="60000"/>
                  </a:schemeClr>
                </a:gs>
                <a:gs pos="64000">
                  <a:schemeClr val="tx2">
                    <a:lumMod val="60000"/>
                    <a:lumOff val="40000"/>
                  </a:schemeClr>
                </a:gs>
                <a:gs pos="45000">
                  <a:schemeClr val="tx2">
                    <a:lumMod val="60000"/>
                    <a:lumOff val="40000"/>
                  </a:schemeClr>
                </a:gs>
                <a:gs pos="44000">
                  <a:schemeClr val="tx2">
                    <a:lumMod val="75000"/>
                  </a:schemeClr>
                </a:gs>
                <a:gs pos="20000">
                  <a:schemeClr val="tx2">
                    <a:lumMod val="50000"/>
                  </a:schemeClr>
                </a:gs>
                <a:gs pos="93000">
                  <a:schemeClr val="bg1"/>
                </a:gs>
                <a:gs pos="100000">
                  <a:schemeClr val="bg1"/>
                </a:gs>
                <a:gs pos="0">
                  <a:schemeClr val="tx2">
                    <a:lumMod val="50000"/>
                  </a:schemeClr>
                </a:gs>
              </a:gsLst>
              <a:lin ang="0" scaled="1"/>
              <a:tileRect/>
            </a:gradFill>
            <a:ln w="88900" cap="rnd" cmpd="sng">
              <a:solidFill>
                <a:schemeClr val="bg1">
                  <a:lumMod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911CAFD5-70E7-42A4-BDE7-3D37C29C7E01}"/>
                </a:ext>
              </a:extLst>
            </p:cNvPr>
            <p:cNvCxnSpPr>
              <a:cxnSpLocks/>
            </p:cNvCxnSpPr>
            <p:nvPr/>
          </p:nvCxnSpPr>
          <p:spPr>
            <a:xfrm>
              <a:off x="2733368" y="560439"/>
              <a:ext cx="0" cy="62365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CEF86D-07FB-4EEC-8DA9-43821FD21610}"/>
                </a:ext>
              </a:extLst>
            </p:cNvPr>
            <p:cNvCxnSpPr>
              <a:cxnSpLocks/>
            </p:cNvCxnSpPr>
            <p:nvPr/>
          </p:nvCxnSpPr>
          <p:spPr>
            <a:xfrm>
              <a:off x="5343833" y="3490452"/>
              <a:ext cx="0" cy="330658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907DC6-EB9E-4417-9D4D-3A5FC33FD894}"/>
                </a:ext>
              </a:extLst>
            </p:cNvPr>
            <p:cNvCxnSpPr>
              <a:cxnSpLocks/>
            </p:cNvCxnSpPr>
            <p:nvPr/>
          </p:nvCxnSpPr>
          <p:spPr>
            <a:xfrm>
              <a:off x="7570841" y="5358581"/>
              <a:ext cx="0" cy="1438453"/>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4B8507-4566-4E6F-9545-654542BB371E}"/>
                </a:ext>
              </a:extLst>
            </p:cNvPr>
            <p:cNvCxnSpPr>
              <a:cxnSpLocks/>
              <a:stCxn id="4" idx="10"/>
            </p:cNvCxnSpPr>
            <p:nvPr/>
          </p:nvCxnSpPr>
          <p:spPr>
            <a:xfrm flipH="1">
              <a:off x="9797849" y="5675057"/>
              <a:ext cx="19996" cy="114164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C9A309-A053-4646-97CF-F5ED6CBB1E73}"/>
                </a:ext>
              </a:extLst>
            </p:cNvPr>
            <p:cNvCxnSpPr>
              <a:cxnSpLocks/>
            </p:cNvCxnSpPr>
            <p:nvPr/>
          </p:nvCxnSpPr>
          <p:spPr>
            <a:xfrm>
              <a:off x="10452025" y="5850193"/>
              <a:ext cx="0" cy="1007807"/>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88961C8-B250-4A8A-9673-1427F1327227}"/>
                </a:ext>
              </a:extLst>
            </p:cNvPr>
            <p:cNvCxnSpPr>
              <a:cxnSpLocks/>
            </p:cNvCxnSpPr>
            <p:nvPr/>
          </p:nvCxnSpPr>
          <p:spPr>
            <a:xfrm>
              <a:off x="501044" y="6057006"/>
              <a:ext cx="10953537" cy="7832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DC77D8E-12B8-4CEA-A987-469C70A17039}"/>
                </a:ext>
              </a:extLst>
            </p:cNvPr>
            <p:cNvSpPr txBox="1"/>
            <p:nvPr/>
          </p:nvSpPr>
          <p:spPr>
            <a:xfrm>
              <a:off x="501044" y="6233654"/>
              <a:ext cx="2232324" cy="373625"/>
            </a:xfrm>
            <a:prstGeom prst="rect">
              <a:avLst/>
            </a:prstGeom>
            <a:noFill/>
          </p:spPr>
          <p:txBody>
            <a:bodyPr wrap="square" rtlCol="0">
              <a:spAutoFit/>
            </a:bodyPr>
            <a:lstStyle/>
            <a:p>
              <a:pPr algn="ctr"/>
              <a:r>
                <a:rPr lang="en-US" dirty="0"/>
                <a:t>$0.00…..</a:t>
              </a:r>
            </a:p>
          </p:txBody>
        </p:sp>
        <p:sp>
          <p:nvSpPr>
            <p:cNvPr id="30" name="TextBox 29">
              <a:extLst>
                <a:ext uri="{FF2B5EF4-FFF2-40B4-BE49-F238E27FC236}">
                  <a16:creationId xmlns:a16="http://schemas.microsoft.com/office/drawing/2014/main" id="{03AD9F76-0DD4-4B80-A365-DEEDE7BBCF15}"/>
                </a:ext>
              </a:extLst>
            </p:cNvPr>
            <p:cNvSpPr txBox="1"/>
            <p:nvPr/>
          </p:nvSpPr>
          <p:spPr>
            <a:xfrm>
              <a:off x="2733368" y="6233654"/>
              <a:ext cx="2610465" cy="373625"/>
            </a:xfrm>
            <a:prstGeom prst="rect">
              <a:avLst/>
            </a:prstGeom>
            <a:noFill/>
          </p:spPr>
          <p:txBody>
            <a:bodyPr wrap="square" rtlCol="0">
              <a:spAutoFit/>
            </a:bodyPr>
            <a:lstStyle/>
            <a:p>
              <a:pPr algn="ctr"/>
              <a:r>
                <a:rPr lang="en-US" dirty="0"/>
                <a:t>…..$39,999</a:t>
              </a:r>
            </a:p>
          </p:txBody>
        </p:sp>
        <p:sp>
          <p:nvSpPr>
            <p:cNvPr id="31" name="TextBox 30">
              <a:extLst>
                <a:ext uri="{FF2B5EF4-FFF2-40B4-BE49-F238E27FC236}">
                  <a16:creationId xmlns:a16="http://schemas.microsoft.com/office/drawing/2014/main" id="{DE590A9A-2EED-4903-8C2C-7169BAADC1C7}"/>
                </a:ext>
              </a:extLst>
            </p:cNvPr>
            <p:cNvSpPr txBox="1"/>
            <p:nvPr/>
          </p:nvSpPr>
          <p:spPr>
            <a:xfrm>
              <a:off x="5382867" y="6233654"/>
              <a:ext cx="2227008" cy="373625"/>
            </a:xfrm>
            <a:prstGeom prst="rect">
              <a:avLst/>
            </a:prstGeom>
            <a:noFill/>
          </p:spPr>
          <p:txBody>
            <a:bodyPr wrap="square" rtlCol="0">
              <a:spAutoFit/>
            </a:bodyPr>
            <a:lstStyle/>
            <a:p>
              <a:pPr algn="ctr"/>
              <a:r>
                <a:rPr lang="en-US" dirty="0"/>
                <a:t>$40,000</a:t>
              </a:r>
            </a:p>
          </p:txBody>
        </p:sp>
        <p:sp>
          <p:nvSpPr>
            <p:cNvPr id="32" name="TextBox 31">
              <a:extLst>
                <a:ext uri="{FF2B5EF4-FFF2-40B4-BE49-F238E27FC236}">
                  <a16:creationId xmlns:a16="http://schemas.microsoft.com/office/drawing/2014/main" id="{62CB029E-7399-4882-83A5-27D722B51EF1}"/>
                </a:ext>
              </a:extLst>
            </p:cNvPr>
            <p:cNvSpPr txBox="1"/>
            <p:nvPr/>
          </p:nvSpPr>
          <p:spPr>
            <a:xfrm>
              <a:off x="7553485" y="6233654"/>
              <a:ext cx="2227008" cy="373625"/>
            </a:xfrm>
            <a:prstGeom prst="rect">
              <a:avLst/>
            </a:prstGeom>
            <a:noFill/>
          </p:spPr>
          <p:txBody>
            <a:bodyPr wrap="square" rtlCol="0">
              <a:spAutoFit/>
            </a:bodyPr>
            <a:lstStyle/>
            <a:p>
              <a:pPr algn="ctr"/>
              <a:r>
                <a:rPr lang="en-US" dirty="0"/>
                <a:t>$60,000</a:t>
              </a:r>
            </a:p>
          </p:txBody>
        </p:sp>
        <p:sp>
          <p:nvSpPr>
            <p:cNvPr id="33" name="TextBox 32">
              <a:extLst>
                <a:ext uri="{FF2B5EF4-FFF2-40B4-BE49-F238E27FC236}">
                  <a16:creationId xmlns:a16="http://schemas.microsoft.com/office/drawing/2014/main" id="{51FE4E36-AD34-47B4-A8BC-BD8875596E4B}"/>
                </a:ext>
              </a:extLst>
            </p:cNvPr>
            <p:cNvSpPr txBox="1"/>
            <p:nvPr/>
          </p:nvSpPr>
          <p:spPr>
            <a:xfrm>
              <a:off x="9729320" y="6269589"/>
              <a:ext cx="806580" cy="369332"/>
            </a:xfrm>
            <a:prstGeom prst="rect">
              <a:avLst/>
            </a:prstGeom>
            <a:noFill/>
          </p:spPr>
          <p:txBody>
            <a:bodyPr wrap="square" rtlCol="0">
              <a:spAutoFit/>
            </a:bodyPr>
            <a:lstStyle/>
            <a:p>
              <a:pPr algn="ctr"/>
              <a:r>
                <a:rPr lang="en-US" dirty="0"/>
                <a:t>$100K</a:t>
              </a:r>
            </a:p>
          </p:txBody>
        </p:sp>
        <p:sp>
          <p:nvSpPr>
            <p:cNvPr id="34" name="TextBox 33">
              <a:extLst>
                <a:ext uri="{FF2B5EF4-FFF2-40B4-BE49-F238E27FC236}">
                  <a16:creationId xmlns:a16="http://schemas.microsoft.com/office/drawing/2014/main" id="{B4BF4EE3-246E-43C5-9E2B-8C48B884EEF4}"/>
                </a:ext>
              </a:extLst>
            </p:cNvPr>
            <p:cNvSpPr txBox="1"/>
            <p:nvPr/>
          </p:nvSpPr>
          <p:spPr>
            <a:xfrm>
              <a:off x="10255385" y="6150703"/>
              <a:ext cx="1494175" cy="646331"/>
            </a:xfrm>
            <a:prstGeom prst="rect">
              <a:avLst/>
            </a:prstGeom>
            <a:noFill/>
          </p:spPr>
          <p:txBody>
            <a:bodyPr wrap="square" rtlCol="0">
              <a:spAutoFit/>
            </a:bodyPr>
            <a:lstStyle/>
            <a:p>
              <a:pPr algn="ctr"/>
              <a:r>
                <a:rPr lang="en-US" dirty="0"/>
                <a:t>$250K – </a:t>
              </a:r>
            </a:p>
            <a:p>
              <a:pPr algn="ctr"/>
              <a:r>
                <a:rPr lang="en-US" dirty="0"/>
                <a:t>2 Million</a:t>
              </a:r>
            </a:p>
          </p:txBody>
        </p:sp>
        <p:sp>
          <p:nvSpPr>
            <p:cNvPr id="35" name="TextBox 34">
              <a:extLst>
                <a:ext uri="{FF2B5EF4-FFF2-40B4-BE49-F238E27FC236}">
                  <a16:creationId xmlns:a16="http://schemas.microsoft.com/office/drawing/2014/main" id="{E1DC3256-E30B-4571-9AF4-C854D35FFCD9}"/>
                </a:ext>
              </a:extLst>
            </p:cNvPr>
            <p:cNvSpPr txBox="1"/>
            <p:nvPr/>
          </p:nvSpPr>
          <p:spPr>
            <a:xfrm rot="16200000">
              <a:off x="1617206" y="2790195"/>
              <a:ext cx="222700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$18,000</a:t>
              </a:r>
            </a:p>
          </p:txBody>
        </p:sp>
        <p:cxnSp>
          <p:nvCxnSpPr>
            <p:cNvPr id="62" name="Straight Connector 61">
              <a:extLst>
                <a:ext uri="{FF2B5EF4-FFF2-40B4-BE49-F238E27FC236}">
                  <a16:creationId xmlns:a16="http://schemas.microsoft.com/office/drawing/2014/main" id="{33738401-1D39-4DA9-825B-19A6DB619415}"/>
                </a:ext>
              </a:extLst>
            </p:cNvPr>
            <p:cNvCxnSpPr>
              <a:cxnSpLocks/>
            </p:cNvCxnSpPr>
            <p:nvPr/>
          </p:nvCxnSpPr>
          <p:spPr>
            <a:xfrm>
              <a:off x="501044" y="6795689"/>
              <a:ext cx="11002900" cy="34786"/>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2BBAB41-056E-492B-AEB0-8F1AD8288CAE}"/>
                </a:ext>
              </a:extLst>
            </p:cNvPr>
            <p:cNvCxnSpPr>
              <a:cxnSpLocks/>
            </p:cNvCxnSpPr>
            <p:nvPr/>
          </p:nvCxnSpPr>
          <p:spPr>
            <a:xfrm>
              <a:off x="11493615" y="6105832"/>
              <a:ext cx="0" cy="752168"/>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87E79C2-EA01-4AC4-8879-86FF871340A5}"/>
                </a:ext>
              </a:extLst>
            </p:cNvPr>
            <p:cNvCxnSpPr>
              <a:cxnSpLocks/>
            </p:cNvCxnSpPr>
            <p:nvPr/>
          </p:nvCxnSpPr>
          <p:spPr>
            <a:xfrm>
              <a:off x="501044" y="6057006"/>
              <a:ext cx="0" cy="752168"/>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2" name="Picture 21" descr="A close up of a sign&#10;&#10;Description automatically generated">
            <a:extLst>
              <a:ext uri="{FF2B5EF4-FFF2-40B4-BE49-F238E27FC236}">
                <a16:creationId xmlns:a16="http://schemas.microsoft.com/office/drawing/2014/main" id="{A7C0E659-5599-456F-BF66-707B75B5E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2843" y="212651"/>
            <a:ext cx="1851762" cy="1851762"/>
          </a:xfrm>
          <a:prstGeom prst="rect">
            <a:avLst/>
          </a:prstGeom>
        </p:spPr>
      </p:pic>
    </p:spTree>
    <p:extLst>
      <p:ext uri="{BB962C8B-B14F-4D97-AF65-F5344CB8AC3E}">
        <p14:creationId xmlns:p14="http://schemas.microsoft.com/office/powerpoint/2010/main" val="3475686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1675E691-CF7C-482E-A3B2-B892483C363C}"/>
              </a:ext>
            </a:extLst>
          </p:cNvPr>
          <p:cNvGrpSpPr/>
          <p:nvPr/>
        </p:nvGrpSpPr>
        <p:grpSpPr>
          <a:xfrm>
            <a:off x="1973526" y="2108474"/>
            <a:ext cx="9776034" cy="4749526"/>
            <a:chOff x="501044" y="481781"/>
            <a:chExt cx="11248516" cy="6376219"/>
          </a:xfrm>
        </p:grpSpPr>
        <p:sp>
          <p:nvSpPr>
            <p:cNvPr id="89" name="Freeform: Shape 88">
              <a:extLst>
                <a:ext uri="{FF2B5EF4-FFF2-40B4-BE49-F238E27FC236}">
                  <a16:creationId xmlns:a16="http://schemas.microsoft.com/office/drawing/2014/main" id="{EF07325D-480F-4475-BF7C-836F3EA90E3B}"/>
                </a:ext>
              </a:extLst>
            </p:cNvPr>
            <p:cNvSpPr/>
            <p:nvPr/>
          </p:nvSpPr>
          <p:spPr>
            <a:xfrm>
              <a:off x="501044" y="481781"/>
              <a:ext cx="10953537" cy="5624051"/>
            </a:xfrm>
            <a:custGeom>
              <a:avLst/>
              <a:gdLst>
                <a:gd name="connsiteX0" fmla="*/ 0 w 7305870"/>
                <a:gd name="connsiteY0" fmla="*/ 3963980 h 4019963"/>
                <a:gd name="connsiteX1" fmla="*/ 419878 w 7305870"/>
                <a:gd name="connsiteY1" fmla="*/ 2116518 h 4019963"/>
                <a:gd name="connsiteX2" fmla="*/ 1035698 w 7305870"/>
                <a:gd name="connsiteY2" fmla="*/ 511653 h 4019963"/>
                <a:gd name="connsiteX3" fmla="*/ 1548882 w 7305870"/>
                <a:gd name="connsiteY3" fmla="*/ 7800 h 4019963"/>
                <a:gd name="connsiteX4" fmla="*/ 2220686 w 7305870"/>
                <a:gd name="connsiteY4" fmla="*/ 259727 h 4019963"/>
                <a:gd name="connsiteX5" fmla="*/ 2761861 w 7305870"/>
                <a:gd name="connsiteY5" fmla="*/ 968853 h 4019963"/>
                <a:gd name="connsiteX6" fmla="*/ 3153747 w 7305870"/>
                <a:gd name="connsiteY6" fmla="*/ 1957898 h 4019963"/>
                <a:gd name="connsiteX7" fmla="*/ 3526972 w 7305870"/>
                <a:gd name="connsiteY7" fmla="*/ 2704347 h 4019963"/>
                <a:gd name="connsiteX8" fmla="*/ 3974841 w 7305870"/>
                <a:gd name="connsiteY8" fmla="*/ 3245522 h 4019963"/>
                <a:gd name="connsiteX9" fmla="*/ 5131837 w 7305870"/>
                <a:gd name="connsiteY9" fmla="*/ 3562763 h 4019963"/>
                <a:gd name="connsiteX10" fmla="*/ 6214188 w 7305870"/>
                <a:gd name="connsiteY10" fmla="*/ 3712053 h 4019963"/>
                <a:gd name="connsiteX11" fmla="*/ 7305870 w 7305870"/>
                <a:gd name="connsiteY11" fmla="*/ 4019963 h 4019963"/>
                <a:gd name="connsiteX12" fmla="*/ 7305870 w 7305870"/>
                <a:gd name="connsiteY12" fmla="*/ 4019963 h 4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5870" h="4019963">
                  <a:moveTo>
                    <a:pt x="0" y="3963980"/>
                  </a:moveTo>
                  <a:cubicBezTo>
                    <a:pt x="123631" y="3327943"/>
                    <a:pt x="247262" y="2691906"/>
                    <a:pt x="419878" y="2116518"/>
                  </a:cubicBezTo>
                  <a:cubicBezTo>
                    <a:pt x="592494" y="1541130"/>
                    <a:pt x="847531" y="863106"/>
                    <a:pt x="1035698" y="511653"/>
                  </a:cubicBezTo>
                  <a:cubicBezTo>
                    <a:pt x="1223865" y="160200"/>
                    <a:pt x="1351384" y="49788"/>
                    <a:pt x="1548882" y="7800"/>
                  </a:cubicBezTo>
                  <a:cubicBezTo>
                    <a:pt x="1746380" y="-34188"/>
                    <a:pt x="2018523" y="99552"/>
                    <a:pt x="2220686" y="259727"/>
                  </a:cubicBezTo>
                  <a:cubicBezTo>
                    <a:pt x="2422849" y="419902"/>
                    <a:pt x="2606351" y="685825"/>
                    <a:pt x="2761861" y="968853"/>
                  </a:cubicBezTo>
                  <a:cubicBezTo>
                    <a:pt x="2917371" y="1251881"/>
                    <a:pt x="3026229" y="1668649"/>
                    <a:pt x="3153747" y="1957898"/>
                  </a:cubicBezTo>
                  <a:cubicBezTo>
                    <a:pt x="3281266" y="2247147"/>
                    <a:pt x="3390123" y="2489743"/>
                    <a:pt x="3526972" y="2704347"/>
                  </a:cubicBezTo>
                  <a:cubicBezTo>
                    <a:pt x="3663821" y="2918951"/>
                    <a:pt x="3707364" y="3102453"/>
                    <a:pt x="3974841" y="3245522"/>
                  </a:cubicBezTo>
                  <a:cubicBezTo>
                    <a:pt x="4242318" y="3388591"/>
                    <a:pt x="4758613" y="3485008"/>
                    <a:pt x="5131837" y="3562763"/>
                  </a:cubicBezTo>
                  <a:cubicBezTo>
                    <a:pt x="5505061" y="3640518"/>
                    <a:pt x="5851849" y="3635853"/>
                    <a:pt x="6214188" y="3712053"/>
                  </a:cubicBezTo>
                  <a:cubicBezTo>
                    <a:pt x="6576527" y="3788253"/>
                    <a:pt x="7305870" y="4019963"/>
                    <a:pt x="7305870" y="4019963"/>
                  </a:cubicBezTo>
                  <a:lnTo>
                    <a:pt x="7305870" y="4019963"/>
                  </a:lnTo>
                </a:path>
              </a:pathLst>
            </a:custGeom>
            <a:gradFill flip="none" rotWithShape="1">
              <a:gsLst>
                <a:gs pos="20765">
                  <a:schemeClr val="tx2">
                    <a:lumMod val="75000"/>
                  </a:schemeClr>
                </a:gs>
                <a:gs pos="83000">
                  <a:schemeClr val="accent1">
                    <a:lumMod val="40000"/>
                    <a:lumOff val="60000"/>
                  </a:schemeClr>
                </a:gs>
                <a:gs pos="65000">
                  <a:schemeClr val="accent1">
                    <a:lumMod val="40000"/>
                    <a:lumOff val="60000"/>
                  </a:schemeClr>
                </a:gs>
                <a:gs pos="64000">
                  <a:schemeClr val="tx2">
                    <a:lumMod val="60000"/>
                    <a:lumOff val="40000"/>
                  </a:schemeClr>
                </a:gs>
                <a:gs pos="45000">
                  <a:schemeClr val="tx2">
                    <a:lumMod val="60000"/>
                    <a:lumOff val="40000"/>
                  </a:schemeClr>
                </a:gs>
                <a:gs pos="44000">
                  <a:schemeClr val="tx2">
                    <a:lumMod val="75000"/>
                  </a:schemeClr>
                </a:gs>
                <a:gs pos="20000">
                  <a:schemeClr val="tx2">
                    <a:lumMod val="50000"/>
                  </a:schemeClr>
                </a:gs>
                <a:gs pos="93000">
                  <a:schemeClr val="bg1"/>
                </a:gs>
                <a:gs pos="100000">
                  <a:schemeClr val="bg1"/>
                </a:gs>
                <a:gs pos="0">
                  <a:schemeClr val="tx2">
                    <a:lumMod val="50000"/>
                  </a:schemeClr>
                </a:gs>
              </a:gsLst>
              <a:lin ang="0" scaled="1"/>
              <a:tileRect/>
            </a:gradFill>
            <a:ln w="88900" cap="rnd" cmpd="sng">
              <a:solidFill>
                <a:schemeClr val="bg1">
                  <a:lumMod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3" name="Straight Connector 92">
              <a:extLst>
                <a:ext uri="{FF2B5EF4-FFF2-40B4-BE49-F238E27FC236}">
                  <a16:creationId xmlns:a16="http://schemas.microsoft.com/office/drawing/2014/main" id="{F3960F65-0086-45A7-B368-518FE120D807}"/>
                </a:ext>
              </a:extLst>
            </p:cNvPr>
            <p:cNvCxnSpPr>
              <a:cxnSpLocks/>
            </p:cNvCxnSpPr>
            <p:nvPr/>
          </p:nvCxnSpPr>
          <p:spPr>
            <a:xfrm>
              <a:off x="2733368" y="560439"/>
              <a:ext cx="0" cy="62365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D87C46F-2250-4671-A7A8-824B0FB6CB4B}"/>
                </a:ext>
              </a:extLst>
            </p:cNvPr>
            <p:cNvCxnSpPr>
              <a:cxnSpLocks/>
            </p:cNvCxnSpPr>
            <p:nvPr/>
          </p:nvCxnSpPr>
          <p:spPr>
            <a:xfrm>
              <a:off x="5343833" y="3490452"/>
              <a:ext cx="0" cy="330658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7216898-998E-4BB8-B7A7-DFA7D44FF729}"/>
                </a:ext>
              </a:extLst>
            </p:cNvPr>
            <p:cNvCxnSpPr>
              <a:cxnSpLocks/>
            </p:cNvCxnSpPr>
            <p:nvPr/>
          </p:nvCxnSpPr>
          <p:spPr>
            <a:xfrm>
              <a:off x="7570841" y="5358581"/>
              <a:ext cx="0" cy="1438453"/>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450FBA9-7410-4139-9094-3EA02EE2C895}"/>
                </a:ext>
              </a:extLst>
            </p:cNvPr>
            <p:cNvCxnSpPr>
              <a:cxnSpLocks/>
              <a:stCxn id="89" idx="10"/>
            </p:cNvCxnSpPr>
            <p:nvPr/>
          </p:nvCxnSpPr>
          <p:spPr>
            <a:xfrm flipH="1">
              <a:off x="9797849" y="5675057"/>
              <a:ext cx="19996" cy="114164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CEEF13B-7F7D-4D47-8D92-5C118F28624C}"/>
                </a:ext>
              </a:extLst>
            </p:cNvPr>
            <p:cNvCxnSpPr>
              <a:cxnSpLocks/>
            </p:cNvCxnSpPr>
            <p:nvPr/>
          </p:nvCxnSpPr>
          <p:spPr>
            <a:xfrm>
              <a:off x="10452025" y="5850193"/>
              <a:ext cx="0" cy="1007807"/>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0997CB2-2155-41C7-A253-14020EE017B0}"/>
                </a:ext>
              </a:extLst>
            </p:cNvPr>
            <p:cNvCxnSpPr>
              <a:cxnSpLocks/>
            </p:cNvCxnSpPr>
            <p:nvPr/>
          </p:nvCxnSpPr>
          <p:spPr>
            <a:xfrm>
              <a:off x="501044" y="6057006"/>
              <a:ext cx="10953537" cy="7832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279A850A-6B11-438F-8332-C53A72C6646B}"/>
                </a:ext>
              </a:extLst>
            </p:cNvPr>
            <p:cNvSpPr txBox="1"/>
            <p:nvPr/>
          </p:nvSpPr>
          <p:spPr>
            <a:xfrm>
              <a:off x="501044" y="6233654"/>
              <a:ext cx="2232324" cy="373625"/>
            </a:xfrm>
            <a:prstGeom prst="rect">
              <a:avLst/>
            </a:prstGeom>
            <a:noFill/>
          </p:spPr>
          <p:txBody>
            <a:bodyPr wrap="square" rtlCol="0">
              <a:spAutoFit/>
            </a:bodyPr>
            <a:lstStyle/>
            <a:p>
              <a:pPr algn="ctr"/>
              <a:r>
                <a:rPr lang="en-US" dirty="0"/>
                <a:t>$0.00…..</a:t>
              </a:r>
            </a:p>
          </p:txBody>
        </p:sp>
        <p:sp>
          <p:nvSpPr>
            <p:cNvPr id="100" name="TextBox 99">
              <a:extLst>
                <a:ext uri="{FF2B5EF4-FFF2-40B4-BE49-F238E27FC236}">
                  <a16:creationId xmlns:a16="http://schemas.microsoft.com/office/drawing/2014/main" id="{A7978DE9-223F-4778-BC30-06E44999F337}"/>
                </a:ext>
              </a:extLst>
            </p:cNvPr>
            <p:cNvSpPr txBox="1"/>
            <p:nvPr/>
          </p:nvSpPr>
          <p:spPr>
            <a:xfrm>
              <a:off x="2733368" y="6233654"/>
              <a:ext cx="2610465" cy="373625"/>
            </a:xfrm>
            <a:prstGeom prst="rect">
              <a:avLst/>
            </a:prstGeom>
            <a:noFill/>
          </p:spPr>
          <p:txBody>
            <a:bodyPr wrap="square" rtlCol="0">
              <a:spAutoFit/>
            </a:bodyPr>
            <a:lstStyle/>
            <a:p>
              <a:pPr algn="ctr"/>
              <a:r>
                <a:rPr lang="en-US" dirty="0"/>
                <a:t>…..$39,999</a:t>
              </a:r>
            </a:p>
          </p:txBody>
        </p:sp>
        <p:sp>
          <p:nvSpPr>
            <p:cNvPr id="101" name="TextBox 100">
              <a:extLst>
                <a:ext uri="{FF2B5EF4-FFF2-40B4-BE49-F238E27FC236}">
                  <a16:creationId xmlns:a16="http://schemas.microsoft.com/office/drawing/2014/main" id="{E88521E2-70EB-4DAE-BD3A-5CBD7D5AD942}"/>
                </a:ext>
              </a:extLst>
            </p:cNvPr>
            <p:cNvSpPr txBox="1"/>
            <p:nvPr/>
          </p:nvSpPr>
          <p:spPr>
            <a:xfrm>
              <a:off x="5382867" y="6233654"/>
              <a:ext cx="2227008" cy="373625"/>
            </a:xfrm>
            <a:prstGeom prst="rect">
              <a:avLst/>
            </a:prstGeom>
            <a:noFill/>
          </p:spPr>
          <p:txBody>
            <a:bodyPr wrap="square" rtlCol="0">
              <a:spAutoFit/>
            </a:bodyPr>
            <a:lstStyle/>
            <a:p>
              <a:pPr algn="ctr"/>
              <a:r>
                <a:rPr lang="en-US" dirty="0"/>
                <a:t>$40,000</a:t>
              </a:r>
            </a:p>
          </p:txBody>
        </p:sp>
        <p:sp>
          <p:nvSpPr>
            <p:cNvPr id="102" name="TextBox 101">
              <a:extLst>
                <a:ext uri="{FF2B5EF4-FFF2-40B4-BE49-F238E27FC236}">
                  <a16:creationId xmlns:a16="http://schemas.microsoft.com/office/drawing/2014/main" id="{4B55E3E7-9675-426B-8A5B-C886F7257232}"/>
                </a:ext>
              </a:extLst>
            </p:cNvPr>
            <p:cNvSpPr txBox="1"/>
            <p:nvPr/>
          </p:nvSpPr>
          <p:spPr>
            <a:xfrm>
              <a:off x="7553485" y="6233654"/>
              <a:ext cx="2227008" cy="373625"/>
            </a:xfrm>
            <a:prstGeom prst="rect">
              <a:avLst/>
            </a:prstGeom>
            <a:noFill/>
          </p:spPr>
          <p:txBody>
            <a:bodyPr wrap="square" rtlCol="0">
              <a:spAutoFit/>
            </a:bodyPr>
            <a:lstStyle/>
            <a:p>
              <a:pPr algn="ctr"/>
              <a:r>
                <a:rPr lang="en-US" dirty="0"/>
                <a:t>$60,000</a:t>
              </a:r>
            </a:p>
          </p:txBody>
        </p:sp>
        <p:sp>
          <p:nvSpPr>
            <p:cNvPr id="103" name="TextBox 102">
              <a:extLst>
                <a:ext uri="{FF2B5EF4-FFF2-40B4-BE49-F238E27FC236}">
                  <a16:creationId xmlns:a16="http://schemas.microsoft.com/office/drawing/2014/main" id="{C7556C55-8667-4A9F-8BE3-97F41EB48ED3}"/>
                </a:ext>
              </a:extLst>
            </p:cNvPr>
            <p:cNvSpPr txBox="1"/>
            <p:nvPr/>
          </p:nvSpPr>
          <p:spPr>
            <a:xfrm>
              <a:off x="9729320" y="6269589"/>
              <a:ext cx="806580" cy="369332"/>
            </a:xfrm>
            <a:prstGeom prst="rect">
              <a:avLst/>
            </a:prstGeom>
            <a:noFill/>
          </p:spPr>
          <p:txBody>
            <a:bodyPr wrap="square" rtlCol="0">
              <a:spAutoFit/>
            </a:bodyPr>
            <a:lstStyle/>
            <a:p>
              <a:pPr algn="ctr"/>
              <a:r>
                <a:rPr lang="en-US" dirty="0"/>
                <a:t>$100K</a:t>
              </a:r>
            </a:p>
          </p:txBody>
        </p:sp>
        <p:sp>
          <p:nvSpPr>
            <p:cNvPr id="104" name="TextBox 103">
              <a:extLst>
                <a:ext uri="{FF2B5EF4-FFF2-40B4-BE49-F238E27FC236}">
                  <a16:creationId xmlns:a16="http://schemas.microsoft.com/office/drawing/2014/main" id="{4338281F-298B-4616-AAC7-9006546862D4}"/>
                </a:ext>
              </a:extLst>
            </p:cNvPr>
            <p:cNvSpPr txBox="1"/>
            <p:nvPr/>
          </p:nvSpPr>
          <p:spPr>
            <a:xfrm>
              <a:off x="10255385" y="6150703"/>
              <a:ext cx="1494175" cy="646331"/>
            </a:xfrm>
            <a:prstGeom prst="rect">
              <a:avLst/>
            </a:prstGeom>
            <a:noFill/>
          </p:spPr>
          <p:txBody>
            <a:bodyPr wrap="square" rtlCol="0">
              <a:spAutoFit/>
            </a:bodyPr>
            <a:lstStyle/>
            <a:p>
              <a:pPr algn="ctr"/>
              <a:r>
                <a:rPr lang="en-US" dirty="0"/>
                <a:t>$250K – </a:t>
              </a:r>
            </a:p>
            <a:p>
              <a:pPr algn="ctr"/>
              <a:r>
                <a:rPr lang="en-US" dirty="0"/>
                <a:t>2 Million</a:t>
              </a:r>
            </a:p>
          </p:txBody>
        </p:sp>
        <p:sp>
          <p:nvSpPr>
            <p:cNvPr id="105" name="TextBox 104">
              <a:extLst>
                <a:ext uri="{FF2B5EF4-FFF2-40B4-BE49-F238E27FC236}">
                  <a16:creationId xmlns:a16="http://schemas.microsoft.com/office/drawing/2014/main" id="{09B8A2E8-B862-4D1B-91EB-B6678F72776F}"/>
                </a:ext>
              </a:extLst>
            </p:cNvPr>
            <p:cNvSpPr txBox="1"/>
            <p:nvPr/>
          </p:nvSpPr>
          <p:spPr>
            <a:xfrm rot="16200000">
              <a:off x="1617206" y="2790195"/>
              <a:ext cx="222700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$18,000</a:t>
              </a:r>
            </a:p>
          </p:txBody>
        </p:sp>
        <p:cxnSp>
          <p:nvCxnSpPr>
            <p:cNvPr id="106" name="Straight Connector 105">
              <a:extLst>
                <a:ext uri="{FF2B5EF4-FFF2-40B4-BE49-F238E27FC236}">
                  <a16:creationId xmlns:a16="http://schemas.microsoft.com/office/drawing/2014/main" id="{DAB7C64B-DA03-41F6-9D7E-B7B8B8FC1F56}"/>
                </a:ext>
              </a:extLst>
            </p:cNvPr>
            <p:cNvCxnSpPr>
              <a:cxnSpLocks/>
            </p:cNvCxnSpPr>
            <p:nvPr/>
          </p:nvCxnSpPr>
          <p:spPr>
            <a:xfrm>
              <a:off x="501044" y="6795689"/>
              <a:ext cx="11002900" cy="34786"/>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1A864A8-9C92-4A10-8F74-551621A37976}"/>
                </a:ext>
              </a:extLst>
            </p:cNvPr>
            <p:cNvCxnSpPr>
              <a:cxnSpLocks/>
            </p:cNvCxnSpPr>
            <p:nvPr/>
          </p:nvCxnSpPr>
          <p:spPr>
            <a:xfrm>
              <a:off x="11493615" y="6105832"/>
              <a:ext cx="0" cy="752168"/>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7762B4F-2E29-473B-9689-05A5B38740E3}"/>
                </a:ext>
              </a:extLst>
            </p:cNvPr>
            <p:cNvCxnSpPr>
              <a:cxnSpLocks/>
            </p:cNvCxnSpPr>
            <p:nvPr/>
          </p:nvCxnSpPr>
          <p:spPr>
            <a:xfrm>
              <a:off x="501044" y="6057006"/>
              <a:ext cx="0" cy="752168"/>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87"/>
          <p:cNvSpPr/>
          <p:nvPr/>
        </p:nvSpPr>
        <p:spPr>
          <a:xfrm>
            <a:off x="7656268" y="1888825"/>
            <a:ext cx="2562199" cy="984885"/>
          </a:xfrm>
          <a:prstGeom prst="rect">
            <a:avLst/>
          </a:prstGeom>
          <a:gradFill flip="none" rotWithShape="1">
            <a:gsLst>
              <a:gs pos="100000">
                <a:schemeClr val="bg1"/>
              </a:gs>
              <a:gs pos="54000">
                <a:srgbClr val="515A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7033862" y="1877372"/>
            <a:ext cx="957552" cy="1055137"/>
            <a:chOff x="1072536" y="1083143"/>
            <a:chExt cx="788715" cy="788715"/>
          </a:xfrm>
        </p:grpSpPr>
        <p:sp>
          <p:nvSpPr>
            <p:cNvPr id="8" name="Oval 7"/>
            <p:cNvSpPr/>
            <p:nvPr/>
          </p:nvSpPr>
          <p:spPr>
            <a:xfrm>
              <a:off x="1072536" y="1083143"/>
              <a:ext cx="788715" cy="788715"/>
            </a:xfrm>
            <a:prstGeom prst="ellipse">
              <a:avLst/>
            </a:prstGeom>
            <a:solidFill>
              <a:srgbClr val="30353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p:cNvGrpSpPr/>
            <p:nvPr/>
          </p:nvGrpSpPr>
          <p:grpSpPr>
            <a:xfrm>
              <a:off x="1276148" y="1369137"/>
              <a:ext cx="381490" cy="216726"/>
              <a:chOff x="3283332" y="3275035"/>
              <a:chExt cx="479215" cy="272245"/>
            </a:xfrm>
          </p:grpSpPr>
          <p:sp>
            <p:nvSpPr>
              <p:cNvPr id="68" name="Freeform 11"/>
              <p:cNvSpPr>
                <a:spLocks noEditPoints="1"/>
              </p:cNvSpPr>
              <p:nvPr/>
            </p:nvSpPr>
            <p:spPr bwMode="auto">
              <a:xfrm>
                <a:off x="3283332" y="3275035"/>
                <a:ext cx="479215" cy="272245"/>
              </a:xfrm>
              <a:custGeom>
                <a:avLst/>
                <a:gdLst>
                  <a:gd name="T0" fmla="*/ 2004 w 2048"/>
                  <a:gd name="T1" fmla="*/ 0 h 1162"/>
                  <a:gd name="T2" fmla="*/ 44 w 2048"/>
                  <a:gd name="T3" fmla="*/ 0 h 1162"/>
                  <a:gd name="T4" fmla="*/ 0 w 2048"/>
                  <a:gd name="T5" fmla="*/ 44 h 1162"/>
                  <a:gd name="T6" fmla="*/ 0 w 2048"/>
                  <a:gd name="T7" fmla="*/ 1118 h 1162"/>
                  <a:gd name="T8" fmla="*/ 44 w 2048"/>
                  <a:gd name="T9" fmla="*/ 1162 h 1162"/>
                  <a:gd name="T10" fmla="*/ 2004 w 2048"/>
                  <a:gd name="T11" fmla="*/ 1162 h 1162"/>
                  <a:gd name="T12" fmla="*/ 2048 w 2048"/>
                  <a:gd name="T13" fmla="*/ 1118 h 1162"/>
                  <a:gd name="T14" fmla="*/ 2048 w 2048"/>
                  <a:gd name="T15" fmla="*/ 44 h 1162"/>
                  <a:gd name="T16" fmla="*/ 2004 w 2048"/>
                  <a:gd name="T17" fmla="*/ 0 h 1162"/>
                  <a:gd name="T18" fmla="*/ 88 w 2048"/>
                  <a:gd name="T19" fmla="*/ 88 h 1162"/>
                  <a:gd name="T20" fmla="*/ 312 w 2048"/>
                  <a:gd name="T21" fmla="*/ 88 h 1162"/>
                  <a:gd name="T22" fmla="*/ 88 w 2048"/>
                  <a:gd name="T23" fmla="*/ 311 h 1162"/>
                  <a:gd name="T24" fmla="*/ 88 w 2048"/>
                  <a:gd name="T25" fmla="*/ 88 h 1162"/>
                  <a:gd name="T26" fmla="*/ 88 w 2048"/>
                  <a:gd name="T27" fmla="*/ 1074 h 1162"/>
                  <a:gd name="T28" fmla="*/ 88 w 2048"/>
                  <a:gd name="T29" fmla="*/ 851 h 1162"/>
                  <a:gd name="T30" fmla="*/ 312 w 2048"/>
                  <a:gd name="T31" fmla="*/ 1074 h 1162"/>
                  <a:gd name="T32" fmla="*/ 88 w 2048"/>
                  <a:gd name="T33" fmla="*/ 1074 h 1162"/>
                  <a:gd name="T34" fmla="*/ 1960 w 2048"/>
                  <a:gd name="T35" fmla="*/ 1074 h 1162"/>
                  <a:gd name="T36" fmla="*/ 1736 w 2048"/>
                  <a:gd name="T37" fmla="*/ 1074 h 1162"/>
                  <a:gd name="T38" fmla="*/ 1960 w 2048"/>
                  <a:gd name="T39" fmla="*/ 851 h 1162"/>
                  <a:gd name="T40" fmla="*/ 1960 w 2048"/>
                  <a:gd name="T41" fmla="*/ 1074 h 1162"/>
                  <a:gd name="T42" fmla="*/ 1960 w 2048"/>
                  <a:gd name="T43" fmla="*/ 762 h 1162"/>
                  <a:gd name="T44" fmla="*/ 1648 w 2048"/>
                  <a:gd name="T45" fmla="*/ 1074 h 1162"/>
                  <a:gd name="T46" fmla="*/ 400 w 2048"/>
                  <a:gd name="T47" fmla="*/ 1074 h 1162"/>
                  <a:gd name="T48" fmla="*/ 88 w 2048"/>
                  <a:gd name="T49" fmla="*/ 762 h 1162"/>
                  <a:gd name="T50" fmla="*/ 88 w 2048"/>
                  <a:gd name="T51" fmla="*/ 400 h 1162"/>
                  <a:gd name="T52" fmla="*/ 400 w 2048"/>
                  <a:gd name="T53" fmla="*/ 88 h 1162"/>
                  <a:gd name="T54" fmla="*/ 1648 w 2048"/>
                  <a:gd name="T55" fmla="*/ 88 h 1162"/>
                  <a:gd name="T56" fmla="*/ 1960 w 2048"/>
                  <a:gd name="T57" fmla="*/ 400 h 1162"/>
                  <a:gd name="T58" fmla="*/ 1960 w 2048"/>
                  <a:gd name="T59" fmla="*/ 762 h 1162"/>
                  <a:gd name="T60" fmla="*/ 1960 w 2048"/>
                  <a:gd name="T61" fmla="*/ 311 h 1162"/>
                  <a:gd name="T62" fmla="*/ 1736 w 2048"/>
                  <a:gd name="T63" fmla="*/ 88 h 1162"/>
                  <a:gd name="T64" fmla="*/ 1960 w 2048"/>
                  <a:gd name="T65" fmla="*/ 88 h 1162"/>
                  <a:gd name="T66" fmla="*/ 1960 w 2048"/>
                  <a:gd name="T67" fmla="*/ 31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48" h="1162">
                    <a:moveTo>
                      <a:pt x="2004" y="0"/>
                    </a:moveTo>
                    <a:cubicBezTo>
                      <a:pt x="44" y="0"/>
                      <a:pt x="44" y="0"/>
                      <a:pt x="44" y="0"/>
                    </a:cubicBezTo>
                    <a:cubicBezTo>
                      <a:pt x="20" y="0"/>
                      <a:pt x="0" y="19"/>
                      <a:pt x="0" y="44"/>
                    </a:cubicBezTo>
                    <a:cubicBezTo>
                      <a:pt x="0" y="1118"/>
                      <a:pt x="0" y="1118"/>
                      <a:pt x="0" y="1118"/>
                    </a:cubicBezTo>
                    <a:cubicBezTo>
                      <a:pt x="0" y="1143"/>
                      <a:pt x="20" y="1162"/>
                      <a:pt x="44" y="1162"/>
                    </a:cubicBezTo>
                    <a:cubicBezTo>
                      <a:pt x="2004" y="1162"/>
                      <a:pt x="2004" y="1162"/>
                      <a:pt x="2004" y="1162"/>
                    </a:cubicBezTo>
                    <a:cubicBezTo>
                      <a:pt x="2028" y="1162"/>
                      <a:pt x="2048" y="1143"/>
                      <a:pt x="2048" y="1118"/>
                    </a:cubicBezTo>
                    <a:cubicBezTo>
                      <a:pt x="2048" y="44"/>
                      <a:pt x="2048" y="44"/>
                      <a:pt x="2048" y="44"/>
                    </a:cubicBezTo>
                    <a:cubicBezTo>
                      <a:pt x="2048" y="19"/>
                      <a:pt x="2028" y="0"/>
                      <a:pt x="2004" y="0"/>
                    </a:cubicBezTo>
                    <a:close/>
                    <a:moveTo>
                      <a:pt x="88" y="88"/>
                    </a:moveTo>
                    <a:cubicBezTo>
                      <a:pt x="312" y="88"/>
                      <a:pt x="312" y="88"/>
                      <a:pt x="312" y="88"/>
                    </a:cubicBezTo>
                    <a:cubicBezTo>
                      <a:pt x="293" y="202"/>
                      <a:pt x="202" y="292"/>
                      <a:pt x="88" y="311"/>
                    </a:cubicBezTo>
                    <a:lnTo>
                      <a:pt x="88" y="88"/>
                    </a:lnTo>
                    <a:close/>
                    <a:moveTo>
                      <a:pt x="88" y="1074"/>
                    </a:moveTo>
                    <a:cubicBezTo>
                      <a:pt x="88" y="851"/>
                      <a:pt x="88" y="851"/>
                      <a:pt x="88" y="851"/>
                    </a:cubicBezTo>
                    <a:cubicBezTo>
                      <a:pt x="202" y="870"/>
                      <a:pt x="293" y="960"/>
                      <a:pt x="312" y="1074"/>
                    </a:cubicBezTo>
                    <a:lnTo>
                      <a:pt x="88" y="1074"/>
                    </a:lnTo>
                    <a:close/>
                    <a:moveTo>
                      <a:pt x="1960" y="1074"/>
                    </a:moveTo>
                    <a:cubicBezTo>
                      <a:pt x="1736" y="1074"/>
                      <a:pt x="1736" y="1074"/>
                      <a:pt x="1736" y="1074"/>
                    </a:cubicBezTo>
                    <a:cubicBezTo>
                      <a:pt x="1755" y="960"/>
                      <a:pt x="1846" y="870"/>
                      <a:pt x="1960" y="851"/>
                    </a:cubicBezTo>
                    <a:lnTo>
                      <a:pt x="1960" y="1074"/>
                    </a:lnTo>
                    <a:close/>
                    <a:moveTo>
                      <a:pt x="1960" y="762"/>
                    </a:moveTo>
                    <a:cubicBezTo>
                      <a:pt x="1797" y="782"/>
                      <a:pt x="1668" y="911"/>
                      <a:pt x="1648" y="1074"/>
                    </a:cubicBezTo>
                    <a:cubicBezTo>
                      <a:pt x="400" y="1074"/>
                      <a:pt x="400" y="1074"/>
                      <a:pt x="400" y="1074"/>
                    </a:cubicBezTo>
                    <a:cubicBezTo>
                      <a:pt x="380" y="911"/>
                      <a:pt x="251" y="782"/>
                      <a:pt x="88" y="762"/>
                    </a:cubicBezTo>
                    <a:cubicBezTo>
                      <a:pt x="88" y="400"/>
                      <a:pt x="88" y="400"/>
                      <a:pt x="88" y="400"/>
                    </a:cubicBezTo>
                    <a:cubicBezTo>
                      <a:pt x="251" y="380"/>
                      <a:pt x="380" y="251"/>
                      <a:pt x="400" y="88"/>
                    </a:cubicBezTo>
                    <a:cubicBezTo>
                      <a:pt x="1648" y="88"/>
                      <a:pt x="1648" y="88"/>
                      <a:pt x="1648" y="88"/>
                    </a:cubicBezTo>
                    <a:cubicBezTo>
                      <a:pt x="1668" y="251"/>
                      <a:pt x="1797" y="380"/>
                      <a:pt x="1960" y="400"/>
                    </a:cubicBezTo>
                    <a:cubicBezTo>
                      <a:pt x="1960" y="762"/>
                      <a:pt x="1960" y="762"/>
                      <a:pt x="1960" y="762"/>
                    </a:cubicBezTo>
                    <a:close/>
                    <a:moveTo>
                      <a:pt x="1960" y="311"/>
                    </a:moveTo>
                    <a:cubicBezTo>
                      <a:pt x="1846" y="292"/>
                      <a:pt x="1755" y="202"/>
                      <a:pt x="1736" y="88"/>
                    </a:cubicBezTo>
                    <a:cubicBezTo>
                      <a:pt x="1960" y="88"/>
                      <a:pt x="1960" y="88"/>
                      <a:pt x="1960" y="88"/>
                    </a:cubicBezTo>
                    <a:lnTo>
                      <a:pt x="1960" y="3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2"/>
              <p:cNvSpPr>
                <a:spLocks noEditPoints="1"/>
              </p:cNvSpPr>
              <p:nvPr/>
            </p:nvSpPr>
            <p:spPr bwMode="auto">
              <a:xfrm>
                <a:off x="3381245" y="3337126"/>
                <a:ext cx="282594" cy="148859"/>
              </a:xfrm>
              <a:custGeom>
                <a:avLst/>
                <a:gdLst>
                  <a:gd name="T0" fmla="*/ 1169 w 1208"/>
                  <a:gd name="T1" fmla="*/ 127 h 634"/>
                  <a:gd name="T2" fmla="*/ 1081 w 1208"/>
                  <a:gd name="T3" fmla="*/ 39 h 634"/>
                  <a:gd name="T4" fmla="*/ 1041 w 1208"/>
                  <a:gd name="T5" fmla="*/ 0 h 634"/>
                  <a:gd name="T6" fmla="*/ 167 w 1208"/>
                  <a:gd name="T7" fmla="*/ 0 h 634"/>
                  <a:gd name="T8" fmla="*/ 127 w 1208"/>
                  <a:gd name="T9" fmla="*/ 39 h 634"/>
                  <a:gd name="T10" fmla="*/ 39 w 1208"/>
                  <a:gd name="T11" fmla="*/ 127 h 634"/>
                  <a:gd name="T12" fmla="*/ 0 w 1208"/>
                  <a:gd name="T13" fmla="*/ 167 h 634"/>
                  <a:gd name="T14" fmla="*/ 0 w 1208"/>
                  <a:gd name="T15" fmla="*/ 467 h 634"/>
                  <a:gd name="T16" fmla="*/ 39 w 1208"/>
                  <a:gd name="T17" fmla="*/ 507 h 634"/>
                  <a:gd name="T18" fmla="*/ 127 w 1208"/>
                  <a:gd name="T19" fmla="*/ 595 h 634"/>
                  <a:gd name="T20" fmla="*/ 167 w 1208"/>
                  <a:gd name="T21" fmla="*/ 634 h 634"/>
                  <a:gd name="T22" fmla="*/ 1041 w 1208"/>
                  <a:gd name="T23" fmla="*/ 634 h 634"/>
                  <a:gd name="T24" fmla="*/ 1081 w 1208"/>
                  <a:gd name="T25" fmla="*/ 595 h 634"/>
                  <a:gd name="T26" fmla="*/ 1169 w 1208"/>
                  <a:gd name="T27" fmla="*/ 507 h 634"/>
                  <a:gd name="T28" fmla="*/ 1208 w 1208"/>
                  <a:gd name="T29" fmla="*/ 467 h 634"/>
                  <a:gd name="T30" fmla="*/ 1208 w 1208"/>
                  <a:gd name="T31" fmla="*/ 167 h 634"/>
                  <a:gd name="T32" fmla="*/ 1169 w 1208"/>
                  <a:gd name="T33" fmla="*/ 127 h 634"/>
                  <a:gd name="T34" fmla="*/ 1129 w 1208"/>
                  <a:gd name="T35" fmla="*/ 432 h 634"/>
                  <a:gd name="T36" fmla="*/ 1006 w 1208"/>
                  <a:gd name="T37" fmla="*/ 555 h 634"/>
                  <a:gd name="T38" fmla="*/ 202 w 1208"/>
                  <a:gd name="T39" fmla="*/ 555 h 634"/>
                  <a:gd name="T40" fmla="*/ 79 w 1208"/>
                  <a:gd name="T41" fmla="*/ 432 h 634"/>
                  <a:gd name="T42" fmla="*/ 79 w 1208"/>
                  <a:gd name="T43" fmla="*/ 202 h 634"/>
                  <a:gd name="T44" fmla="*/ 202 w 1208"/>
                  <a:gd name="T45" fmla="*/ 79 h 634"/>
                  <a:gd name="T46" fmla="*/ 1006 w 1208"/>
                  <a:gd name="T47" fmla="*/ 79 h 634"/>
                  <a:gd name="T48" fmla="*/ 1129 w 1208"/>
                  <a:gd name="T49" fmla="*/ 202 h 634"/>
                  <a:gd name="T50" fmla="*/ 1129 w 1208"/>
                  <a:gd name="T51" fmla="*/ 432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8" h="634">
                    <a:moveTo>
                      <a:pt x="1169" y="127"/>
                    </a:moveTo>
                    <a:cubicBezTo>
                      <a:pt x="1120" y="127"/>
                      <a:pt x="1081" y="88"/>
                      <a:pt x="1081" y="39"/>
                    </a:cubicBezTo>
                    <a:cubicBezTo>
                      <a:pt x="1081" y="17"/>
                      <a:pt x="1063" y="0"/>
                      <a:pt x="1041" y="0"/>
                    </a:cubicBezTo>
                    <a:cubicBezTo>
                      <a:pt x="167" y="0"/>
                      <a:pt x="167" y="0"/>
                      <a:pt x="167" y="0"/>
                    </a:cubicBezTo>
                    <a:cubicBezTo>
                      <a:pt x="145" y="0"/>
                      <a:pt x="127" y="17"/>
                      <a:pt x="127" y="39"/>
                    </a:cubicBezTo>
                    <a:cubicBezTo>
                      <a:pt x="127" y="88"/>
                      <a:pt x="88" y="127"/>
                      <a:pt x="39" y="127"/>
                    </a:cubicBezTo>
                    <a:cubicBezTo>
                      <a:pt x="17" y="127"/>
                      <a:pt x="0" y="145"/>
                      <a:pt x="0" y="167"/>
                    </a:cubicBezTo>
                    <a:cubicBezTo>
                      <a:pt x="0" y="467"/>
                      <a:pt x="0" y="467"/>
                      <a:pt x="0" y="467"/>
                    </a:cubicBezTo>
                    <a:cubicBezTo>
                      <a:pt x="0" y="489"/>
                      <a:pt x="17" y="507"/>
                      <a:pt x="39" y="507"/>
                    </a:cubicBezTo>
                    <a:cubicBezTo>
                      <a:pt x="88" y="507"/>
                      <a:pt x="127" y="546"/>
                      <a:pt x="127" y="595"/>
                    </a:cubicBezTo>
                    <a:cubicBezTo>
                      <a:pt x="127" y="617"/>
                      <a:pt x="145" y="634"/>
                      <a:pt x="167" y="634"/>
                    </a:cubicBezTo>
                    <a:cubicBezTo>
                      <a:pt x="1041" y="634"/>
                      <a:pt x="1041" y="634"/>
                      <a:pt x="1041" y="634"/>
                    </a:cubicBezTo>
                    <a:cubicBezTo>
                      <a:pt x="1063" y="634"/>
                      <a:pt x="1081" y="617"/>
                      <a:pt x="1081" y="595"/>
                    </a:cubicBezTo>
                    <a:cubicBezTo>
                      <a:pt x="1081" y="546"/>
                      <a:pt x="1120" y="507"/>
                      <a:pt x="1169" y="507"/>
                    </a:cubicBezTo>
                    <a:cubicBezTo>
                      <a:pt x="1191" y="507"/>
                      <a:pt x="1208" y="489"/>
                      <a:pt x="1208" y="467"/>
                    </a:cubicBezTo>
                    <a:cubicBezTo>
                      <a:pt x="1208" y="167"/>
                      <a:pt x="1208" y="167"/>
                      <a:pt x="1208" y="167"/>
                    </a:cubicBezTo>
                    <a:cubicBezTo>
                      <a:pt x="1208" y="145"/>
                      <a:pt x="1191" y="127"/>
                      <a:pt x="1169" y="127"/>
                    </a:cubicBezTo>
                    <a:close/>
                    <a:moveTo>
                      <a:pt x="1129" y="432"/>
                    </a:moveTo>
                    <a:cubicBezTo>
                      <a:pt x="1069" y="447"/>
                      <a:pt x="1021" y="495"/>
                      <a:pt x="1006" y="555"/>
                    </a:cubicBezTo>
                    <a:cubicBezTo>
                      <a:pt x="202" y="555"/>
                      <a:pt x="202" y="555"/>
                      <a:pt x="202" y="555"/>
                    </a:cubicBezTo>
                    <a:cubicBezTo>
                      <a:pt x="187" y="495"/>
                      <a:pt x="139" y="447"/>
                      <a:pt x="79" y="432"/>
                    </a:cubicBezTo>
                    <a:cubicBezTo>
                      <a:pt x="79" y="202"/>
                      <a:pt x="79" y="202"/>
                      <a:pt x="79" y="202"/>
                    </a:cubicBezTo>
                    <a:cubicBezTo>
                      <a:pt x="139" y="187"/>
                      <a:pt x="187" y="139"/>
                      <a:pt x="202" y="79"/>
                    </a:cubicBezTo>
                    <a:cubicBezTo>
                      <a:pt x="1006" y="79"/>
                      <a:pt x="1006" y="79"/>
                      <a:pt x="1006" y="79"/>
                    </a:cubicBezTo>
                    <a:cubicBezTo>
                      <a:pt x="1021" y="139"/>
                      <a:pt x="1069" y="187"/>
                      <a:pt x="1129" y="202"/>
                    </a:cubicBezTo>
                    <a:cubicBezTo>
                      <a:pt x="1129" y="432"/>
                      <a:pt x="1129" y="432"/>
                      <a:pt x="1129" y="4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3"/>
              <p:cNvSpPr>
                <a:spLocks/>
              </p:cNvSpPr>
              <p:nvPr/>
            </p:nvSpPr>
            <p:spPr bwMode="auto">
              <a:xfrm>
                <a:off x="3464829" y="3368967"/>
                <a:ext cx="32638" cy="85176"/>
              </a:xfrm>
              <a:custGeom>
                <a:avLst/>
                <a:gdLst>
                  <a:gd name="T0" fmla="*/ 99 w 139"/>
                  <a:gd name="T1" fmla="*/ 0 h 364"/>
                  <a:gd name="T2" fmla="*/ 39 w 139"/>
                  <a:gd name="T3" fmla="*/ 0 h 364"/>
                  <a:gd name="T4" fmla="*/ 0 w 139"/>
                  <a:gd name="T5" fmla="*/ 40 h 364"/>
                  <a:gd name="T6" fmla="*/ 39 w 139"/>
                  <a:gd name="T7" fmla="*/ 79 h 364"/>
                  <a:gd name="T8" fmla="*/ 59 w 139"/>
                  <a:gd name="T9" fmla="*/ 79 h 364"/>
                  <a:gd name="T10" fmla="*/ 59 w 139"/>
                  <a:gd name="T11" fmla="*/ 324 h 364"/>
                  <a:gd name="T12" fmla="*/ 99 w 139"/>
                  <a:gd name="T13" fmla="*/ 364 h 364"/>
                  <a:gd name="T14" fmla="*/ 139 w 139"/>
                  <a:gd name="T15" fmla="*/ 324 h 364"/>
                  <a:gd name="T16" fmla="*/ 139 w 139"/>
                  <a:gd name="T17" fmla="*/ 40 h 364"/>
                  <a:gd name="T18" fmla="*/ 99 w 139"/>
                  <a:gd name="T1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364">
                    <a:moveTo>
                      <a:pt x="99" y="0"/>
                    </a:moveTo>
                    <a:cubicBezTo>
                      <a:pt x="39" y="0"/>
                      <a:pt x="39" y="0"/>
                      <a:pt x="39" y="0"/>
                    </a:cubicBezTo>
                    <a:cubicBezTo>
                      <a:pt x="18" y="0"/>
                      <a:pt x="0" y="18"/>
                      <a:pt x="0" y="40"/>
                    </a:cubicBezTo>
                    <a:cubicBezTo>
                      <a:pt x="0" y="62"/>
                      <a:pt x="18" y="79"/>
                      <a:pt x="39" y="79"/>
                    </a:cubicBezTo>
                    <a:cubicBezTo>
                      <a:pt x="59" y="79"/>
                      <a:pt x="59" y="79"/>
                      <a:pt x="59" y="79"/>
                    </a:cubicBezTo>
                    <a:cubicBezTo>
                      <a:pt x="59" y="324"/>
                      <a:pt x="59" y="324"/>
                      <a:pt x="59" y="324"/>
                    </a:cubicBezTo>
                    <a:cubicBezTo>
                      <a:pt x="59" y="346"/>
                      <a:pt x="77" y="364"/>
                      <a:pt x="99" y="364"/>
                    </a:cubicBezTo>
                    <a:cubicBezTo>
                      <a:pt x="121" y="364"/>
                      <a:pt x="139" y="346"/>
                      <a:pt x="139" y="324"/>
                    </a:cubicBezTo>
                    <a:cubicBezTo>
                      <a:pt x="139" y="40"/>
                      <a:pt x="139" y="40"/>
                      <a:pt x="139" y="40"/>
                    </a:cubicBezTo>
                    <a:cubicBezTo>
                      <a:pt x="139" y="18"/>
                      <a:pt x="121" y="0"/>
                      <a:pt x="9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4"/>
              <p:cNvSpPr>
                <a:spLocks noEditPoints="1"/>
              </p:cNvSpPr>
              <p:nvPr/>
            </p:nvSpPr>
            <p:spPr bwMode="auto">
              <a:xfrm>
                <a:off x="3518959" y="3368967"/>
                <a:ext cx="61295" cy="85176"/>
              </a:xfrm>
              <a:custGeom>
                <a:avLst/>
                <a:gdLst>
                  <a:gd name="T0" fmla="*/ 222 w 262"/>
                  <a:gd name="T1" fmla="*/ 0 h 364"/>
                  <a:gd name="T2" fmla="*/ 40 w 262"/>
                  <a:gd name="T3" fmla="*/ 0 h 364"/>
                  <a:gd name="T4" fmla="*/ 0 w 262"/>
                  <a:gd name="T5" fmla="*/ 40 h 364"/>
                  <a:gd name="T6" fmla="*/ 0 w 262"/>
                  <a:gd name="T7" fmla="*/ 324 h 364"/>
                  <a:gd name="T8" fmla="*/ 40 w 262"/>
                  <a:gd name="T9" fmla="*/ 364 h 364"/>
                  <a:gd name="T10" fmla="*/ 222 w 262"/>
                  <a:gd name="T11" fmla="*/ 364 h 364"/>
                  <a:gd name="T12" fmla="*/ 262 w 262"/>
                  <a:gd name="T13" fmla="*/ 324 h 364"/>
                  <a:gd name="T14" fmla="*/ 262 w 262"/>
                  <a:gd name="T15" fmla="*/ 40 h 364"/>
                  <a:gd name="T16" fmla="*/ 222 w 262"/>
                  <a:gd name="T17" fmla="*/ 0 h 364"/>
                  <a:gd name="T18" fmla="*/ 183 w 262"/>
                  <a:gd name="T19" fmla="*/ 285 h 364"/>
                  <a:gd name="T20" fmla="*/ 80 w 262"/>
                  <a:gd name="T21" fmla="*/ 285 h 364"/>
                  <a:gd name="T22" fmla="*/ 80 w 262"/>
                  <a:gd name="T23" fmla="*/ 79 h 364"/>
                  <a:gd name="T24" fmla="*/ 183 w 262"/>
                  <a:gd name="T25" fmla="*/ 79 h 364"/>
                  <a:gd name="T26" fmla="*/ 183 w 262"/>
                  <a:gd name="T27" fmla="*/ 28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64">
                    <a:moveTo>
                      <a:pt x="222" y="0"/>
                    </a:moveTo>
                    <a:cubicBezTo>
                      <a:pt x="40" y="0"/>
                      <a:pt x="40" y="0"/>
                      <a:pt x="40" y="0"/>
                    </a:cubicBezTo>
                    <a:cubicBezTo>
                      <a:pt x="18" y="0"/>
                      <a:pt x="0" y="18"/>
                      <a:pt x="0" y="40"/>
                    </a:cubicBezTo>
                    <a:cubicBezTo>
                      <a:pt x="0" y="324"/>
                      <a:pt x="0" y="324"/>
                      <a:pt x="0" y="324"/>
                    </a:cubicBezTo>
                    <a:cubicBezTo>
                      <a:pt x="0" y="346"/>
                      <a:pt x="18" y="364"/>
                      <a:pt x="40" y="364"/>
                    </a:cubicBezTo>
                    <a:cubicBezTo>
                      <a:pt x="222" y="364"/>
                      <a:pt x="222" y="364"/>
                      <a:pt x="222" y="364"/>
                    </a:cubicBezTo>
                    <a:cubicBezTo>
                      <a:pt x="244" y="364"/>
                      <a:pt x="262" y="346"/>
                      <a:pt x="262" y="324"/>
                    </a:cubicBezTo>
                    <a:cubicBezTo>
                      <a:pt x="262" y="40"/>
                      <a:pt x="262" y="40"/>
                      <a:pt x="262" y="40"/>
                    </a:cubicBezTo>
                    <a:cubicBezTo>
                      <a:pt x="262" y="18"/>
                      <a:pt x="244" y="0"/>
                      <a:pt x="222" y="0"/>
                    </a:cubicBezTo>
                    <a:close/>
                    <a:moveTo>
                      <a:pt x="183" y="285"/>
                    </a:moveTo>
                    <a:cubicBezTo>
                      <a:pt x="80" y="285"/>
                      <a:pt x="80" y="285"/>
                      <a:pt x="80" y="285"/>
                    </a:cubicBezTo>
                    <a:cubicBezTo>
                      <a:pt x="80" y="79"/>
                      <a:pt x="80" y="79"/>
                      <a:pt x="80" y="79"/>
                    </a:cubicBezTo>
                    <a:cubicBezTo>
                      <a:pt x="183" y="79"/>
                      <a:pt x="183" y="79"/>
                      <a:pt x="183" y="79"/>
                    </a:cubicBezTo>
                    <a:lnTo>
                      <a:pt x="183" y="2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3" name="Group 12"/>
          <p:cNvGrpSpPr/>
          <p:nvPr/>
        </p:nvGrpSpPr>
        <p:grpSpPr>
          <a:xfrm>
            <a:off x="8192054" y="2153445"/>
            <a:ext cx="1592295" cy="685153"/>
            <a:chOff x="2081212" y="1108153"/>
            <a:chExt cx="1786524" cy="768728"/>
          </a:xfrm>
        </p:grpSpPr>
        <p:sp>
          <p:nvSpPr>
            <p:cNvPr id="27" name="TextBox 26"/>
            <p:cNvSpPr txBox="1"/>
            <p:nvPr/>
          </p:nvSpPr>
          <p:spPr>
            <a:xfrm>
              <a:off x="2081212" y="1108153"/>
              <a:ext cx="762580" cy="552511"/>
            </a:xfrm>
            <a:prstGeom prst="rect">
              <a:avLst/>
            </a:prstGeom>
            <a:noFill/>
          </p:spPr>
          <p:txBody>
            <a:bodyPr wrap="none" lIns="0" tIns="0" rIns="0" bIns="0" rtlCol="0">
              <a:spAutoFit/>
            </a:bodyPr>
            <a:lstStyle/>
            <a:p>
              <a:r>
                <a:rPr lang="en-US" sz="3200" b="1" dirty="0">
                  <a:solidFill>
                    <a:schemeClr val="bg1"/>
                  </a:solidFill>
                </a:rPr>
                <a:t>16%</a:t>
              </a:r>
            </a:p>
          </p:txBody>
        </p:sp>
        <p:sp>
          <p:nvSpPr>
            <p:cNvPr id="50" name="TextBox 49"/>
            <p:cNvSpPr txBox="1"/>
            <p:nvPr/>
          </p:nvSpPr>
          <p:spPr>
            <a:xfrm>
              <a:off x="2081212" y="1600626"/>
              <a:ext cx="1786524" cy="276255"/>
            </a:xfrm>
            <a:prstGeom prst="rect">
              <a:avLst/>
            </a:prstGeom>
            <a:noFill/>
          </p:spPr>
          <p:txBody>
            <a:bodyPr wrap="none" lIns="0" tIns="0" rIns="0" bIns="0" rtlCol="0">
              <a:spAutoFit/>
            </a:bodyPr>
            <a:lstStyle/>
            <a:p>
              <a:r>
                <a:rPr lang="en-US" sz="1600" b="1" dirty="0">
                  <a:solidFill>
                    <a:schemeClr val="bg1"/>
                  </a:solidFill>
                </a:rPr>
                <a:t>Had a FARM AREA</a:t>
              </a:r>
            </a:p>
          </p:txBody>
        </p:sp>
      </p:grpSp>
      <p:sp>
        <p:nvSpPr>
          <p:cNvPr id="91" name="Rectangle 90"/>
          <p:cNvSpPr/>
          <p:nvPr/>
        </p:nvSpPr>
        <p:spPr>
          <a:xfrm>
            <a:off x="8829645" y="4260284"/>
            <a:ext cx="2547599" cy="934069"/>
          </a:xfrm>
          <a:prstGeom prst="rect">
            <a:avLst/>
          </a:prstGeom>
          <a:gradFill flip="none" rotWithShape="1">
            <a:gsLst>
              <a:gs pos="100000">
                <a:schemeClr val="bg1"/>
              </a:gs>
              <a:gs pos="54000">
                <a:srgbClr val="DBDBD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8285847" y="4260285"/>
            <a:ext cx="873340" cy="917618"/>
            <a:chOff x="1093763" y="3171060"/>
            <a:chExt cx="788715" cy="788715"/>
          </a:xfrm>
        </p:grpSpPr>
        <p:sp>
          <p:nvSpPr>
            <p:cNvPr id="38" name="Oval 37"/>
            <p:cNvSpPr/>
            <p:nvPr/>
          </p:nvSpPr>
          <p:spPr>
            <a:xfrm>
              <a:off x="1093763" y="3171060"/>
              <a:ext cx="788715" cy="788715"/>
            </a:xfrm>
            <a:prstGeom prst="ellipse">
              <a:avLst/>
            </a:prstGeom>
            <a:solidFill>
              <a:srgbClr val="CFCFC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4"/>
            <p:cNvSpPr>
              <a:spLocks noEditPoints="1"/>
            </p:cNvSpPr>
            <p:nvPr/>
          </p:nvSpPr>
          <p:spPr bwMode="auto">
            <a:xfrm>
              <a:off x="1305929" y="3382536"/>
              <a:ext cx="364382" cy="365762"/>
            </a:xfrm>
            <a:custGeom>
              <a:avLst/>
              <a:gdLst>
                <a:gd name="T0" fmla="*/ 1924 w 2048"/>
                <a:gd name="T1" fmla="*/ 300 h 2048"/>
                <a:gd name="T2" fmla="*/ 1324 w 2048"/>
                <a:gd name="T3" fmla="*/ 300 h 2048"/>
                <a:gd name="T4" fmla="*/ 1024 w 2048"/>
                <a:gd name="T5" fmla="*/ 240 h 2048"/>
                <a:gd name="T6" fmla="*/ 720 w 2048"/>
                <a:gd name="T7" fmla="*/ 300 h 2048"/>
                <a:gd name="T8" fmla="*/ 120 w 2048"/>
                <a:gd name="T9" fmla="*/ 300 h 2048"/>
                <a:gd name="T10" fmla="*/ 0 w 2048"/>
                <a:gd name="T11" fmla="*/ 900 h 2048"/>
                <a:gd name="T12" fmla="*/ 242 w 2048"/>
                <a:gd name="T13" fmla="*/ 960 h 2048"/>
                <a:gd name="T14" fmla="*/ 689 w 2048"/>
                <a:gd name="T15" fmla="*/ 1730 h 2048"/>
                <a:gd name="T16" fmla="*/ 660 w 2048"/>
                <a:gd name="T17" fmla="*/ 2048 h 2048"/>
                <a:gd name="T18" fmla="*/ 1444 w 2048"/>
                <a:gd name="T19" fmla="*/ 1988 h 2048"/>
                <a:gd name="T20" fmla="*/ 1804 w 2048"/>
                <a:gd name="T21" fmla="*/ 1020 h 2048"/>
                <a:gd name="T22" fmla="*/ 1988 w 2048"/>
                <a:gd name="T23" fmla="*/ 960 h 2048"/>
                <a:gd name="T24" fmla="*/ 1819 w 2048"/>
                <a:gd name="T25" fmla="*/ 527 h 2048"/>
                <a:gd name="T26" fmla="*/ 1804 w 2048"/>
                <a:gd name="T27" fmla="*/ 300 h 2048"/>
                <a:gd name="T28" fmla="*/ 1444 w 2048"/>
                <a:gd name="T29" fmla="*/ 300 h 2048"/>
                <a:gd name="T30" fmla="*/ 420 w 2048"/>
                <a:gd name="T31" fmla="*/ 120 h 2048"/>
                <a:gd name="T32" fmla="*/ 420 w 2048"/>
                <a:gd name="T33" fmla="*/ 480 h 2048"/>
                <a:gd name="T34" fmla="*/ 420 w 2048"/>
                <a:gd name="T35" fmla="*/ 120 h 2048"/>
                <a:gd name="T36" fmla="*/ 420 w 2048"/>
                <a:gd name="T37" fmla="*/ 600 h 2048"/>
                <a:gd name="T38" fmla="*/ 126 w 2048"/>
                <a:gd name="T39" fmla="*/ 840 h 2048"/>
                <a:gd name="T40" fmla="*/ 1024 w 2048"/>
                <a:gd name="T41" fmla="*/ 1684 h 2048"/>
                <a:gd name="T42" fmla="*/ 726 w 2048"/>
                <a:gd name="T43" fmla="*/ 1928 h 2048"/>
                <a:gd name="T44" fmla="*/ 1024 w 2048"/>
                <a:gd name="T45" fmla="*/ 1204 h 2048"/>
                <a:gd name="T46" fmla="*/ 1024 w 2048"/>
                <a:gd name="T47" fmla="*/ 1564 h 2048"/>
                <a:gd name="T48" fmla="*/ 1263 w 2048"/>
                <a:gd name="T49" fmla="*/ 1639 h 2048"/>
                <a:gd name="T50" fmla="*/ 1324 w 2048"/>
                <a:gd name="T51" fmla="*/ 1384 h 2048"/>
                <a:gd name="T52" fmla="*/ 720 w 2048"/>
                <a:gd name="T53" fmla="*/ 1384 h 2048"/>
                <a:gd name="T54" fmla="*/ 828 w 2048"/>
                <a:gd name="T55" fmla="*/ 1613 h 2048"/>
                <a:gd name="T56" fmla="*/ 360 w 2048"/>
                <a:gd name="T57" fmla="*/ 1020 h 2048"/>
                <a:gd name="T58" fmla="*/ 780 w 2048"/>
                <a:gd name="T59" fmla="*/ 960 h 2048"/>
                <a:gd name="T60" fmla="*/ 615 w 2048"/>
                <a:gd name="T61" fmla="*/ 528 h 2048"/>
                <a:gd name="T62" fmla="*/ 1024 w 2048"/>
                <a:gd name="T63" fmla="*/ 360 h 2048"/>
                <a:gd name="T64" fmla="*/ 1429 w 2048"/>
                <a:gd name="T65" fmla="*/ 528 h 2048"/>
                <a:gd name="T66" fmla="*/ 1264 w 2048"/>
                <a:gd name="T67" fmla="*/ 960 h 2048"/>
                <a:gd name="T68" fmla="*/ 1684 w 2048"/>
                <a:gd name="T69" fmla="*/ 1020 h 2048"/>
                <a:gd name="T70" fmla="*/ 1330 w 2048"/>
                <a:gd name="T71" fmla="*/ 840 h 2048"/>
                <a:gd name="T72" fmla="*/ 1922 w 2048"/>
                <a:gd name="T73" fmla="*/ 840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8" h="2048">
                  <a:moveTo>
                    <a:pt x="1819" y="527"/>
                  </a:moveTo>
                  <a:cubicBezTo>
                    <a:pt x="1883" y="472"/>
                    <a:pt x="1924" y="391"/>
                    <a:pt x="1924" y="300"/>
                  </a:cubicBezTo>
                  <a:cubicBezTo>
                    <a:pt x="1924" y="135"/>
                    <a:pt x="1789" y="0"/>
                    <a:pt x="1624" y="0"/>
                  </a:cubicBezTo>
                  <a:cubicBezTo>
                    <a:pt x="1459" y="0"/>
                    <a:pt x="1324" y="135"/>
                    <a:pt x="1324" y="300"/>
                  </a:cubicBezTo>
                  <a:cubicBezTo>
                    <a:pt x="1324" y="300"/>
                    <a:pt x="1324" y="300"/>
                    <a:pt x="1324" y="300"/>
                  </a:cubicBezTo>
                  <a:cubicBezTo>
                    <a:pt x="1229" y="261"/>
                    <a:pt x="1128" y="240"/>
                    <a:pt x="1024" y="240"/>
                  </a:cubicBezTo>
                  <a:cubicBezTo>
                    <a:pt x="920" y="240"/>
                    <a:pt x="816" y="261"/>
                    <a:pt x="720" y="301"/>
                  </a:cubicBezTo>
                  <a:cubicBezTo>
                    <a:pt x="720" y="300"/>
                    <a:pt x="720" y="300"/>
                    <a:pt x="720" y="300"/>
                  </a:cubicBezTo>
                  <a:cubicBezTo>
                    <a:pt x="720" y="135"/>
                    <a:pt x="585" y="0"/>
                    <a:pt x="420" y="0"/>
                  </a:cubicBezTo>
                  <a:cubicBezTo>
                    <a:pt x="255" y="0"/>
                    <a:pt x="120" y="135"/>
                    <a:pt x="120" y="300"/>
                  </a:cubicBezTo>
                  <a:cubicBezTo>
                    <a:pt x="120" y="391"/>
                    <a:pt x="161" y="473"/>
                    <a:pt x="225" y="528"/>
                  </a:cubicBezTo>
                  <a:cubicBezTo>
                    <a:pt x="91" y="598"/>
                    <a:pt x="0" y="739"/>
                    <a:pt x="0" y="900"/>
                  </a:cubicBezTo>
                  <a:cubicBezTo>
                    <a:pt x="0" y="933"/>
                    <a:pt x="27" y="960"/>
                    <a:pt x="60" y="960"/>
                  </a:cubicBezTo>
                  <a:cubicBezTo>
                    <a:pt x="242" y="960"/>
                    <a:pt x="242" y="960"/>
                    <a:pt x="242" y="960"/>
                  </a:cubicBezTo>
                  <a:cubicBezTo>
                    <a:pt x="241" y="980"/>
                    <a:pt x="240" y="1000"/>
                    <a:pt x="240" y="1020"/>
                  </a:cubicBezTo>
                  <a:cubicBezTo>
                    <a:pt x="240" y="1337"/>
                    <a:pt x="429" y="1608"/>
                    <a:pt x="689" y="1730"/>
                  </a:cubicBezTo>
                  <a:cubicBezTo>
                    <a:pt x="631" y="1804"/>
                    <a:pt x="600" y="1894"/>
                    <a:pt x="600" y="1988"/>
                  </a:cubicBezTo>
                  <a:cubicBezTo>
                    <a:pt x="600" y="2021"/>
                    <a:pt x="627" y="2048"/>
                    <a:pt x="660" y="2048"/>
                  </a:cubicBezTo>
                  <a:cubicBezTo>
                    <a:pt x="1384" y="2048"/>
                    <a:pt x="1384" y="2048"/>
                    <a:pt x="1384" y="2048"/>
                  </a:cubicBezTo>
                  <a:cubicBezTo>
                    <a:pt x="1417" y="2048"/>
                    <a:pt x="1444" y="2021"/>
                    <a:pt x="1444" y="1988"/>
                  </a:cubicBezTo>
                  <a:cubicBezTo>
                    <a:pt x="1444" y="1891"/>
                    <a:pt x="1411" y="1801"/>
                    <a:pt x="1357" y="1729"/>
                  </a:cubicBezTo>
                  <a:cubicBezTo>
                    <a:pt x="1619" y="1605"/>
                    <a:pt x="1804" y="1333"/>
                    <a:pt x="1804" y="1020"/>
                  </a:cubicBezTo>
                  <a:cubicBezTo>
                    <a:pt x="1804" y="1000"/>
                    <a:pt x="1803" y="980"/>
                    <a:pt x="1802" y="960"/>
                  </a:cubicBezTo>
                  <a:cubicBezTo>
                    <a:pt x="1988" y="960"/>
                    <a:pt x="1988" y="960"/>
                    <a:pt x="1988" y="960"/>
                  </a:cubicBezTo>
                  <a:cubicBezTo>
                    <a:pt x="2021" y="960"/>
                    <a:pt x="2048" y="933"/>
                    <a:pt x="2048" y="900"/>
                  </a:cubicBezTo>
                  <a:cubicBezTo>
                    <a:pt x="2048" y="738"/>
                    <a:pt x="1955" y="597"/>
                    <a:pt x="1819" y="527"/>
                  </a:cubicBezTo>
                  <a:close/>
                  <a:moveTo>
                    <a:pt x="1624" y="120"/>
                  </a:moveTo>
                  <a:cubicBezTo>
                    <a:pt x="1723" y="120"/>
                    <a:pt x="1804" y="201"/>
                    <a:pt x="1804" y="300"/>
                  </a:cubicBezTo>
                  <a:cubicBezTo>
                    <a:pt x="1804" y="399"/>
                    <a:pt x="1723" y="480"/>
                    <a:pt x="1624" y="480"/>
                  </a:cubicBezTo>
                  <a:cubicBezTo>
                    <a:pt x="1525" y="480"/>
                    <a:pt x="1444" y="399"/>
                    <a:pt x="1444" y="300"/>
                  </a:cubicBezTo>
                  <a:cubicBezTo>
                    <a:pt x="1444" y="201"/>
                    <a:pt x="1525" y="120"/>
                    <a:pt x="1624" y="120"/>
                  </a:cubicBezTo>
                  <a:close/>
                  <a:moveTo>
                    <a:pt x="420" y="120"/>
                  </a:moveTo>
                  <a:cubicBezTo>
                    <a:pt x="519" y="120"/>
                    <a:pt x="600" y="201"/>
                    <a:pt x="600" y="300"/>
                  </a:cubicBezTo>
                  <a:cubicBezTo>
                    <a:pt x="600" y="399"/>
                    <a:pt x="519" y="480"/>
                    <a:pt x="420" y="480"/>
                  </a:cubicBezTo>
                  <a:cubicBezTo>
                    <a:pt x="321" y="480"/>
                    <a:pt x="240" y="399"/>
                    <a:pt x="240" y="300"/>
                  </a:cubicBezTo>
                  <a:cubicBezTo>
                    <a:pt x="240" y="201"/>
                    <a:pt x="321" y="120"/>
                    <a:pt x="420" y="120"/>
                  </a:cubicBezTo>
                  <a:close/>
                  <a:moveTo>
                    <a:pt x="126" y="840"/>
                  </a:moveTo>
                  <a:cubicBezTo>
                    <a:pt x="154" y="703"/>
                    <a:pt x="275" y="600"/>
                    <a:pt x="420" y="600"/>
                  </a:cubicBezTo>
                  <a:cubicBezTo>
                    <a:pt x="565" y="600"/>
                    <a:pt x="686" y="703"/>
                    <a:pt x="714" y="840"/>
                  </a:cubicBezTo>
                  <a:lnTo>
                    <a:pt x="126" y="840"/>
                  </a:lnTo>
                  <a:close/>
                  <a:moveTo>
                    <a:pt x="726" y="1928"/>
                  </a:moveTo>
                  <a:cubicBezTo>
                    <a:pt x="755" y="1791"/>
                    <a:pt x="880" y="1684"/>
                    <a:pt x="1024" y="1684"/>
                  </a:cubicBezTo>
                  <a:cubicBezTo>
                    <a:pt x="1169" y="1684"/>
                    <a:pt x="1291" y="1789"/>
                    <a:pt x="1318" y="1928"/>
                  </a:cubicBezTo>
                  <a:lnTo>
                    <a:pt x="726" y="1928"/>
                  </a:lnTo>
                  <a:close/>
                  <a:moveTo>
                    <a:pt x="840" y="1384"/>
                  </a:moveTo>
                  <a:cubicBezTo>
                    <a:pt x="840" y="1286"/>
                    <a:pt x="924" y="1204"/>
                    <a:pt x="1024" y="1204"/>
                  </a:cubicBezTo>
                  <a:cubicBezTo>
                    <a:pt x="1123" y="1204"/>
                    <a:pt x="1204" y="1285"/>
                    <a:pt x="1204" y="1384"/>
                  </a:cubicBezTo>
                  <a:cubicBezTo>
                    <a:pt x="1204" y="1483"/>
                    <a:pt x="1123" y="1564"/>
                    <a:pt x="1024" y="1564"/>
                  </a:cubicBezTo>
                  <a:cubicBezTo>
                    <a:pt x="924" y="1564"/>
                    <a:pt x="840" y="1482"/>
                    <a:pt x="840" y="1384"/>
                  </a:cubicBezTo>
                  <a:close/>
                  <a:moveTo>
                    <a:pt x="1263" y="1639"/>
                  </a:moveTo>
                  <a:cubicBezTo>
                    <a:pt x="1249" y="1629"/>
                    <a:pt x="1234" y="1620"/>
                    <a:pt x="1218" y="1612"/>
                  </a:cubicBezTo>
                  <a:cubicBezTo>
                    <a:pt x="1283" y="1557"/>
                    <a:pt x="1324" y="1475"/>
                    <a:pt x="1324" y="1384"/>
                  </a:cubicBezTo>
                  <a:cubicBezTo>
                    <a:pt x="1324" y="1219"/>
                    <a:pt x="1189" y="1084"/>
                    <a:pt x="1024" y="1084"/>
                  </a:cubicBezTo>
                  <a:cubicBezTo>
                    <a:pt x="858" y="1084"/>
                    <a:pt x="720" y="1218"/>
                    <a:pt x="720" y="1384"/>
                  </a:cubicBezTo>
                  <a:cubicBezTo>
                    <a:pt x="720" y="1464"/>
                    <a:pt x="752" y="1540"/>
                    <a:pt x="810" y="1597"/>
                  </a:cubicBezTo>
                  <a:cubicBezTo>
                    <a:pt x="816" y="1602"/>
                    <a:pt x="822" y="1608"/>
                    <a:pt x="828" y="1613"/>
                  </a:cubicBezTo>
                  <a:cubicBezTo>
                    <a:pt x="813" y="1621"/>
                    <a:pt x="798" y="1630"/>
                    <a:pt x="783" y="1640"/>
                  </a:cubicBezTo>
                  <a:cubicBezTo>
                    <a:pt x="529" y="1542"/>
                    <a:pt x="360" y="1296"/>
                    <a:pt x="360" y="1020"/>
                  </a:cubicBezTo>
                  <a:cubicBezTo>
                    <a:pt x="360" y="1000"/>
                    <a:pt x="361" y="980"/>
                    <a:pt x="363" y="960"/>
                  </a:cubicBezTo>
                  <a:cubicBezTo>
                    <a:pt x="780" y="960"/>
                    <a:pt x="780" y="960"/>
                    <a:pt x="780" y="960"/>
                  </a:cubicBezTo>
                  <a:cubicBezTo>
                    <a:pt x="813" y="960"/>
                    <a:pt x="840" y="933"/>
                    <a:pt x="840" y="900"/>
                  </a:cubicBezTo>
                  <a:cubicBezTo>
                    <a:pt x="840" y="739"/>
                    <a:pt x="749" y="598"/>
                    <a:pt x="615" y="528"/>
                  </a:cubicBezTo>
                  <a:cubicBezTo>
                    <a:pt x="638" y="508"/>
                    <a:pt x="659" y="484"/>
                    <a:pt x="675" y="458"/>
                  </a:cubicBezTo>
                  <a:cubicBezTo>
                    <a:pt x="778" y="395"/>
                    <a:pt x="901" y="360"/>
                    <a:pt x="1024" y="360"/>
                  </a:cubicBezTo>
                  <a:cubicBezTo>
                    <a:pt x="1146" y="360"/>
                    <a:pt x="1265" y="394"/>
                    <a:pt x="1369" y="458"/>
                  </a:cubicBezTo>
                  <a:cubicBezTo>
                    <a:pt x="1385" y="484"/>
                    <a:pt x="1406" y="508"/>
                    <a:pt x="1429" y="528"/>
                  </a:cubicBezTo>
                  <a:cubicBezTo>
                    <a:pt x="1295" y="598"/>
                    <a:pt x="1204" y="739"/>
                    <a:pt x="1204" y="900"/>
                  </a:cubicBezTo>
                  <a:cubicBezTo>
                    <a:pt x="1204" y="933"/>
                    <a:pt x="1231" y="960"/>
                    <a:pt x="1264" y="960"/>
                  </a:cubicBezTo>
                  <a:cubicBezTo>
                    <a:pt x="1681" y="960"/>
                    <a:pt x="1681" y="960"/>
                    <a:pt x="1681" y="960"/>
                  </a:cubicBezTo>
                  <a:cubicBezTo>
                    <a:pt x="1683" y="980"/>
                    <a:pt x="1684" y="1000"/>
                    <a:pt x="1684" y="1020"/>
                  </a:cubicBezTo>
                  <a:cubicBezTo>
                    <a:pt x="1684" y="1296"/>
                    <a:pt x="1516" y="1541"/>
                    <a:pt x="1263" y="1639"/>
                  </a:cubicBezTo>
                  <a:close/>
                  <a:moveTo>
                    <a:pt x="1330" y="840"/>
                  </a:moveTo>
                  <a:cubicBezTo>
                    <a:pt x="1358" y="703"/>
                    <a:pt x="1479" y="600"/>
                    <a:pt x="1624" y="600"/>
                  </a:cubicBezTo>
                  <a:cubicBezTo>
                    <a:pt x="1771" y="600"/>
                    <a:pt x="1894" y="703"/>
                    <a:pt x="1922" y="840"/>
                  </a:cubicBezTo>
                  <a:lnTo>
                    <a:pt x="1330" y="8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5" name="Group 54"/>
          <p:cNvGrpSpPr/>
          <p:nvPr/>
        </p:nvGrpSpPr>
        <p:grpSpPr>
          <a:xfrm>
            <a:off x="9325088" y="4384741"/>
            <a:ext cx="918521" cy="685153"/>
            <a:chOff x="2081212" y="1108153"/>
            <a:chExt cx="1030562" cy="768728"/>
          </a:xfrm>
        </p:grpSpPr>
        <p:sp>
          <p:nvSpPr>
            <p:cNvPr id="56" name="TextBox 55"/>
            <p:cNvSpPr txBox="1"/>
            <p:nvPr/>
          </p:nvSpPr>
          <p:spPr>
            <a:xfrm>
              <a:off x="2081212" y="1108153"/>
              <a:ext cx="598913" cy="552511"/>
            </a:xfrm>
            <a:prstGeom prst="rect">
              <a:avLst/>
            </a:prstGeom>
            <a:noFill/>
          </p:spPr>
          <p:txBody>
            <a:bodyPr wrap="none" lIns="0" tIns="0" rIns="0" bIns="0" rtlCol="0">
              <a:spAutoFit/>
            </a:bodyPr>
            <a:lstStyle/>
            <a:p>
              <a:r>
                <a:rPr lang="en-US" sz="3200" b="1" dirty="0">
                  <a:solidFill>
                    <a:srgbClr val="30353F"/>
                  </a:solidFill>
                </a:rPr>
                <a:t>3%</a:t>
              </a:r>
            </a:p>
          </p:txBody>
        </p:sp>
        <p:sp>
          <p:nvSpPr>
            <p:cNvPr id="58" name="TextBox 57"/>
            <p:cNvSpPr txBox="1"/>
            <p:nvPr/>
          </p:nvSpPr>
          <p:spPr>
            <a:xfrm>
              <a:off x="2081212" y="1600626"/>
              <a:ext cx="1030562" cy="276255"/>
            </a:xfrm>
            <a:prstGeom prst="rect">
              <a:avLst/>
            </a:prstGeom>
            <a:noFill/>
          </p:spPr>
          <p:txBody>
            <a:bodyPr wrap="none" lIns="0" tIns="0" rIns="0" bIns="0" rtlCol="0">
              <a:spAutoFit/>
            </a:bodyPr>
            <a:lstStyle/>
            <a:p>
              <a:r>
                <a:rPr lang="en-US" sz="1600" b="1" dirty="0">
                  <a:solidFill>
                    <a:srgbClr val="30353F"/>
                  </a:solidFill>
                </a:rPr>
                <a:t>ONE YEAR</a:t>
              </a:r>
            </a:p>
          </p:txBody>
        </p:sp>
      </p:grpSp>
      <p:sp>
        <p:nvSpPr>
          <p:cNvPr id="90" name="Rectangle 89"/>
          <p:cNvSpPr/>
          <p:nvPr/>
        </p:nvSpPr>
        <p:spPr>
          <a:xfrm>
            <a:off x="8245154" y="3244913"/>
            <a:ext cx="2376724" cy="875028"/>
          </a:xfrm>
          <a:prstGeom prst="rect">
            <a:avLst/>
          </a:prstGeom>
          <a:gradFill flip="none" rotWithShape="1">
            <a:gsLst>
              <a:gs pos="100000">
                <a:schemeClr val="bg1"/>
              </a:gs>
              <a:gs pos="53000">
                <a:srgbClr val="AFBB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7744214" y="3244914"/>
            <a:ext cx="858065" cy="875027"/>
            <a:chOff x="3752994" y="2076676"/>
            <a:chExt cx="702967" cy="702967"/>
          </a:xfrm>
        </p:grpSpPr>
        <p:sp>
          <p:nvSpPr>
            <p:cNvPr id="35" name="Oval 34"/>
            <p:cNvSpPr/>
            <p:nvPr/>
          </p:nvSpPr>
          <p:spPr>
            <a:xfrm>
              <a:off x="3752994" y="2076676"/>
              <a:ext cx="702967" cy="702967"/>
            </a:xfrm>
            <a:prstGeom prst="ellipse">
              <a:avLst/>
            </a:prstGeom>
            <a:solidFill>
              <a:srgbClr val="8FA0A3"/>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p:cNvGrpSpPr/>
            <p:nvPr/>
          </p:nvGrpSpPr>
          <p:grpSpPr>
            <a:xfrm>
              <a:off x="3919769" y="2340342"/>
              <a:ext cx="369417" cy="175634"/>
              <a:chOff x="4254500" y="2100263"/>
              <a:chExt cx="1906588" cy="906463"/>
            </a:xfrm>
          </p:grpSpPr>
          <p:sp>
            <p:nvSpPr>
              <p:cNvPr id="48" name="Freeform 5"/>
              <p:cNvSpPr>
                <a:spLocks noEditPoints="1"/>
              </p:cNvSpPr>
              <p:nvPr/>
            </p:nvSpPr>
            <p:spPr bwMode="auto">
              <a:xfrm>
                <a:off x="4254500" y="2100263"/>
                <a:ext cx="1906588" cy="906463"/>
              </a:xfrm>
              <a:custGeom>
                <a:avLst/>
                <a:gdLst>
                  <a:gd name="T0" fmla="*/ 1831 w 2048"/>
                  <a:gd name="T1" fmla="*/ 0 h 970"/>
                  <a:gd name="T2" fmla="*/ 1613 w 2048"/>
                  <a:gd name="T3" fmla="*/ 217 h 970"/>
                  <a:gd name="T4" fmla="*/ 1648 w 2048"/>
                  <a:gd name="T5" fmla="*/ 336 h 970"/>
                  <a:gd name="T6" fmla="*/ 1413 w 2048"/>
                  <a:gd name="T7" fmla="*/ 571 h 970"/>
                  <a:gd name="T8" fmla="*/ 1295 w 2048"/>
                  <a:gd name="T9" fmla="*/ 535 h 970"/>
                  <a:gd name="T10" fmla="*/ 1173 w 2048"/>
                  <a:gd name="T11" fmla="*/ 573 h 970"/>
                  <a:gd name="T12" fmla="*/ 935 w 2048"/>
                  <a:gd name="T13" fmla="*/ 336 h 970"/>
                  <a:gd name="T14" fmla="*/ 971 w 2048"/>
                  <a:gd name="T15" fmla="*/ 217 h 970"/>
                  <a:gd name="T16" fmla="*/ 753 w 2048"/>
                  <a:gd name="T17" fmla="*/ 0 h 970"/>
                  <a:gd name="T18" fmla="*/ 536 w 2048"/>
                  <a:gd name="T19" fmla="*/ 217 h 970"/>
                  <a:gd name="T20" fmla="*/ 571 w 2048"/>
                  <a:gd name="T21" fmla="*/ 336 h 970"/>
                  <a:gd name="T22" fmla="*/ 336 w 2048"/>
                  <a:gd name="T23" fmla="*/ 571 h 970"/>
                  <a:gd name="T24" fmla="*/ 217 w 2048"/>
                  <a:gd name="T25" fmla="*/ 535 h 970"/>
                  <a:gd name="T26" fmla="*/ 0 w 2048"/>
                  <a:gd name="T27" fmla="*/ 753 h 970"/>
                  <a:gd name="T28" fmla="*/ 217 w 2048"/>
                  <a:gd name="T29" fmla="*/ 970 h 970"/>
                  <a:gd name="T30" fmla="*/ 435 w 2048"/>
                  <a:gd name="T31" fmla="*/ 753 h 970"/>
                  <a:gd name="T32" fmla="*/ 400 w 2048"/>
                  <a:gd name="T33" fmla="*/ 634 h 970"/>
                  <a:gd name="T34" fmla="*/ 635 w 2048"/>
                  <a:gd name="T35" fmla="*/ 399 h 970"/>
                  <a:gd name="T36" fmla="*/ 753 w 2048"/>
                  <a:gd name="T37" fmla="*/ 435 h 970"/>
                  <a:gd name="T38" fmla="*/ 872 w 2048"/>
                  <a:gd name="T39" fmla="*/ 399 h 970"/>
                  <a:gd name="T40" fmla="*/ 1110 w 2048"/>
                  <a:gd name="T41" fmla="*/ 638 h 970"/>
                  <a:gd name="T42" fmla="*/ 1077 w 2048"/>
                  <a:gd name="T43" fmla="*/ 753 h 970"/>
                  <a:gd name="T44" fmla="*/ 1295 w 2048"/>
                  <a:gd name="T45" fmla="*/ 970 h 970"/>
                  <a:gd name="T46" fmla="*/ 1512 w 2048"/>
                  <a:gd name="T47" fmla="*/ 753 h 970"/>
                  <a:gd name="T48" fmla="*/ 1477 w 2048"/>
                  <a:gd name="T49" fmla="*/ 634 h 970"/>
                  <a:gd name="T50" fmla="*/ 1712 w 2048"/>
                  <a:gd name="T51" fmla="*/ 399 h 970"/>
                  <a:gd name="T52" fmla="*/ 1831 w 2048"/>
                  <a:gd name="T53" fmla="*/ 435 h 970"/>
                  <a:gd name="T54" fmla="*/ 2048 w 2048"/>
                  <a:gd name="T55" fmla="*/ 217 h 970"/>
                  <a:gd name="T56" fmla="*/ 1831 w 2048"/>
                  <a:gd name="T57" fmla="*/ 0 h 970"/>
                  <a:gd name="T58" fmla="*/ 217 w 2048"/>
                  <a:gd name="T59" fmla="*/ 880 h 970"/>
                  <a:gd name="T60" fmla="*/ 90 w 2048"/>
                  <a:gd name="T61" fmla="*/ 753 h 970"/>
                  <a:gd name="T62" fmla="*/ 217 w 2048"/>
                  <a:gd name="T63" fmla="*/ 625 h 970"/>
                  <a:gd name="T64" fmla="*/ 345 w 2048"/>
                  <a:gd name="T65" fmla="*/ 753 h 970"/>
                  <a:gd name="T66" fmla="*/ 217 w 2048"/>
                  <a:gd name="T67" fmla="*/ 880 h 970"/>
                  <a:gd name="T68" fmla="*/ 753 w 2048"/>
                  <a:gd name="T69" fmla="*/ 345 h 970"/>
                  <a:gd name="T70" fmla="*/ 626 w 2048"/>
                  <a:gd name="T71" fmla="*/ 217 h 970"/>
                  <a:gd name="T72" fmla="*/ 753 w 2048"/>
                  <a:gd name="T73" fmla="*/ 90 h 970"/>
                  <a:gd name="T74" fmla="*/ 881 w 2048"/>
                  <a:gd name="T75" fmla="*/ 217 h 970"/>
                  <a:gd name="T76" fmla="*/ 753 w 2048"/>
                  <a:gd name="T77" fmla="*/ 345 h 970"/>
                  <a:gd name="T78" fmla="*/ 1295 w 2048"/>
                  <a:gd name="T79" fmla="*/ 880 h 970"/>
                  <a:gd name="T80" fmla="*/ 1167 w 2048"/>
                  <a:gd name="T81" fmla="*/ 753 h 970"/>
                  <a:gd name="T82" fmla="*/ 1295 w 2048"/>
                  <a:gd name="T83" fmla="*/ 625 h 970"/>
                  <a:gd name="T84" fmla="*/ 1422 w 2048"/>
                  <a:gd name="T85" fmla="*/ 753 h 970"/>
                  <a:gd name="T86" fmla="*/ 1295 w 2048"/>
                  <a:gd name="T87" fmla="*/ 880 h 970"/>
                  <a:gd name="T88" fmla="*/ 1831 w 2048"/>
                  <a:gd name="T89" fmla="*/ 345 h 970"/>
                  <a:gd name="T90" fmla="*/ 1703 w 2048"/>
                  <a:gd name="T91" fmla="*/ 217 h 970"/>
                  <a:gd name="T92" fmla="*/ 1831 w 2048"/>
                  <a:gd name="T93" fmla="*/ 90 h 970"/>
                  <a:gd name="T94" fmla="*/ 1958 w 2048"/>
                  <a:gd name="T95" fmla="*/ 217 h 970"/>
                  <a:gd name="T96" fmla="*/ 1831 w 2048"/>
                  <a:gd name="T97" fmla="*/ 345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48" h="970">
                    <a:moveTo>
                      <a:pt x="1831" y="0"/>
                    </a:moveTo>
                    <a:cubicBezTo>
                      <a:pt x="1711" y="0"/>
                      <a:pt x="1613" y="97"/>
                      <a:pt x="1613" y="217"/>
                    </a:cubicBezTo>
                    <a:cubicBezTo>
                      <a:pt x="1613" y="261"/>
                      <a:pt x="1626" y="302"/>
                      <a:pt x="1648" y="336"/>
                    </a:cubicBezTo>
                    <a:cubicBezTo>
                      <a:pt x="1413" y="571"/>
                      <a:pt x="1413" y="571"/>
                      <a:pt x="1413" y="571"/>
                    </a:cubicBezTo>
                    <a:cubicBezTo>
                      <a:pt x="1379" y="548"/>
                      <a:pt x="1339" y="535"/>
                      <a:pt x="1295" y="535"/>
                    </a:cubicBezTo>
                    <a:cubicBezTo>
                      <a:pt x="1250" y="535"/>
                      <a:pt x="1207" y="549"/>
                      <a:pt x="1173" y="573"/>
                    </a:cubicBezTo>
                    <a:cubicBezTo>
                      <a:pt x="935" y="336"/>
                      <a:pt x="935" y="336"/>
                      <a:pt x="935" y="336"/>
                    </a:cubicBezTo>
                    <a:cubicBezTo>
                      <a:pt x="958" y="302"/>
                      <a:pt x="971" y="261"/>
                      <a:pt x="971" y="217"/>
                    </a:cubicBezTo>
                    <a:cubicBezTo>
                      <a:pt x="971" y="97"/>
                      <a:pt x="873" y="0"/>
                      <a:pt x="753" y="0"/>
                    </a:cubicBezTo>
                    <a:cubicBezTo>
                      <a:pt x="633" y="0"/>
                      <a:pt x="536" y="97"/>
                      <a:pt x="536" y="217"/>
                    </a:cubicBezTo>
                    <a:cubicBezTo>
                      <a:pt x="536" y="261"/>
                      <a:pt x="549" y="302"/>
                      <a:pt x="571" y="336"/>
                    </a:cubicBezTo>
                    <a:cubicBezTo>
                      <a:pt x="336" y="571"/>
                      <a:pt x="336" y="571"/>
                      <a:pt x="336" y="571"/>
                    </a:cubicBezTo>
                    <a:cubicBezTo>
                      <a:pt x="302" y="548"/>
                      <a:pt x="261" y="535"/>
                      <a:pt x="217" y="535"/>
                    </a:cubicBezTo>
                    <a:cubicBezTo>
                      <a:pt x="98" y="535"/>
                      <a:pt x="0" y="633"/>
                      <a:pt x="0" y="753"/>
                    </a:cubicBezTo>
                    <a:cubicBezTo>
                      <a:pt x="0" y="873"/>
                      <a:pt x="98" y="970"/>
                      <a:pt x="217" y="970"/>
                    </a:cubicBezTo>
                    <a:cubicBezTo>
                      <a:pt x="337" y="970"/>
                      <a:pt x="435" y="873"/>
                      <a:pt x="435" y="753"/>
                    </a:cubicBezTo>
                    <a:cubicBezTo>
                      <a:pt x="435" y="709"/>
                      <a:pt x="422" y="668"/>
                      <a:pt x="400" y="634"/>
                    </a:cubicBezTo>
                    <a:cubicBezTo>
                      <a:pt x="635" y="399"/>
                      <a:pt x="635" y="399"/>
                      <a:pt x="635" y="399"/>
                    </a:cubicBezTo>
                    <a:cubicBezTo>
                      <a:pt x="669" y="422"/>
                      <a:pt x="709" y="435"/>
                      <a:pt x="753" y="435"/>
                    </a:cubicBezTo>
                    <a:cubicBezTo>
                      <a:pt x="797" y="435"/>
                      <a:pt x="838" y="422"/>
                      <a:pt x="872" y="399"/>
                    </a:cubicBezTo>
                    <a:cubicBezTo>
                      <a:pt x="1110" y="638"/>
                      <a:pt x="1110" y="638"/>
                      <a:pt x="1110" y="638"/>
                    </a:cubicBezTo>
                    <a:cubicBezTo>
                      <a:pt x="1090" y="671"/>
                      <a:pt x="1077" y="711"/>
                      <a:pt x="1077" y="753"/>
                    </a:cubicBezTo>
                    <a:cubicBezTo>
                      <a:pt x="1077" y="873"/>
                      <a:pt x="1175" y="970"/>
                      <a:pt x="1295" y="970"/>
                    </a:cubicBezTo>
                    <a:cubicBezTo>
                      <a:pt x="1415" y="970"/>
                      <a:pt x="1512" y="873"/>
                      <a:pt x="1512" y="753"/>
                    </a:cubicBezTo>
                    <a:cubicBezTo>
                      <a:pt x="1512" y="709"/>
                      <a:pt x="1499" y="668"/>
                      <a:pt x="1477" y="634"/>
                    </a:cubicBezTo>
                    <a:cubicBezTo>
                      <a:pt x="1712" y="399"/>
                      <a:pt x="1712" y="399"/>
                      <a:pt x="1712" y="399"/>
                    </a:cubicBezTo>
                    <a:cubicBezTo>
                      <a:pt x="1746" y="422"/>
                      <a:pt x="1787" y="435"/>
                      <a:pt x="1831" y="435"/>
                    </a:cubicBezTo>
                    <a:cubicBezTo>
                      <a:pt x="1950" y="435"/>
                      <a:pt x="2048" y="337"/>
                      <a:pt x="2048" y="217"/>
                    </a:cubicBezTo>
                    <a:cubicBezTo>
                      <a:pt x="2048" y="97"/>
                      <a:pt x="1950" y="0"/>
                      <a:pt x="1831" y="0"/>
                    </a:cubicBezTo>
                    <a:close/>
                    <a:moveTo>
                      <a:pt x="217" y="880"/>
                    </a:moveTo>
                    <a:cubicBezTo>
                      <a:pt x="147" y="880"/>
                      <a:pt x="90" y="823"/>
                      <a:pt x="90" y="753"/>
                    </a:cubicBezTo>
                    <a:cubicBezTo>
                      <a:pt x="90" y="682"/>
                      <a:pt x="147" y="625"/>
                      <a:pt x="217" y="625"/>
                    </a:cubicBezTo>
                    <a:cubicBezTo>
                      <a:pt x="288" y="625"/>
                      <a:pt x="345" y="682"/>
                      <a:pt x="345" y="753"/>
                    </a:cubicBezTo>
                    <a:cubicBezTo>
                      <a:pt x="345" y="823"/>
                      <a:pt x="288" y="880"/>
                      <a:pt x="217" y="880"/>
                    </a:cubicBezTo>
                    <a:close/>
                    <a:moveTo>
                      <a:pt x="753" y="345"/>
                    </a:moveTo>
                    <a:cubicBezTo>
                      <a:pt x="683" y="345"/>
                      <a:pt x="626" y="288"/>
                      <a:pt x="626" y="217"/>
                    </a:cubicBezTo>
                    <a:cubicBezTo>
                      <a:pt x="626" y="147"/>
                      <a:pt x="683" y="90"/>
                      <a:pt x="753" y="90"/>
                    </a:cubicBezTo>
                    <a:cubicBezTo>
                      <a:pt x="823" y="90"/>
                      <a:pt x="881" y="147"/>
                      <a:pt x="881" y="217"/>
                    </a:cubicBezTo>
                    <a:cubicBezTo>
                      <a:pt x="881" y="288"/>
                      <a:pt x="823" y="345"/>
                      <a:pt x="753" y="345"/>
                    </a:cubicBezTo>
                    <a:close/>
                    <a:moveTo>
                      <a:pt x="1295" y="880"/>
                    </a:moveTo>
                    <a:cubicBezTo>
                      <a:pt x="1225" y="880"/>
                      <a:pt x="1167" y="823"/>
                      <a:pt x="1167" y="753"/>
                    </a:cubicBezTo>
                    <a:cubicBezTo>
                      <a:pt x="1167" y="682"/>
                      <a:pt x="1225" y="625"/>
                      <a:pt x="1295" y="625"/>
                    </a:cubicBezTo>
                    <a:cubicBezTo>
                      <a:pt x="1365" y="625"/>
                      <a:pt x="1422" y="682"/>
                      <a:pt x="1422" y="753"/>
                    </a:cubicBezTo>
                    <a:cubicBezTo>
                      <a:pt x="1422" y="823"/>
                      <a:pt x="1365" y="880"/>
                      <a:pt x="1295" y="880"/>
                    </a:cubicBezTo>
                    <a:close/>
                    <a:moveTo>
                      <a:pt x="1831" y="345"/>
                    </a:moveTo>
                    <a:cubicBezTo>
                      <a:pt x="1760" y="345"/>
                      <a:pt x="1703" y="288"/>
                      <a:pt x="1703" y="217"/>
                    </a:cubicBezTo>
                    <a:cubicBezTo>
                      <a:pt x="1703" y="147"/>
                      <a:pt x="1760" y="90"/>
                      <a:pt x="1831" y="90"/>
                    </a:cubicBezTo>
                    <a:cubicBezTo>
                      <a:pt x="1901" y="90"/>
                      <a:pt x="1958" y="147"/>
                      <a:pt x="1958" y="217"/>
                    </a:cubicBezTo>
                    <a:cubicBezTo>
                      <a:pt x="1958" y="288"/>
                      <a:pt x="1901" y="345"/>
                      <a:pt x="1831" y="3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6"/>
              <p:cNvSpPr>
                <a:spLocks/>
              </p:cNvSpPr>
              <p:nvPr/>
            </p:nvSpPr>
            <p:spPr bwMode="auto">
              <a:xfrm>
                <a:off x="4752975" y="2598738"/>
                <a:ext cx="176213" cy="174625"/>
              </a:xfrm>
              <a:custGeom>
                <a:avLst/>
                <a:gdLst>
                  <a:gd name="T0" fmla="*/ 172 w 190"/>
                  <a:gd name="T1" fmla="*/ 18 h 186"/>
                  <a:gd name="T2" fmla="*/ 109 w 190"/>
                  <a:gd name="T3" fmla="*/ 18 h 186"/>
                  <a:gd name="T4" fmla="*/ 17 w 190"/>
                  <a:gd name="T5" fmla="*/ 109 h 186"/>
                  <a:gd name="T6" fmla="*/ 17 w 190"/>
                  <a:gd name="T7" fmla="*/ 173 h 186"/>
                  <a:gd name="T8" fmla="*/ 49 w 190"/>
                  <a:gd name="T9" fmla="*/ 186 h 186"/>
                  <a:gd name="T10" fmla="*/ 81 w 190"/>
                  <a:gd name="T11" fmla="*/ 173 h 186"/>
                  <a:gd name="T12" fmla="*/ 172 w 190"/>
                  <a:gd name="T13" fmla="*/ 81 h 186"/>
                  <a:gd name="T14" fmla="*/ 172 w 190"/>
                  <a:gd name="T15" fmla="*/ 18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 h="186">
                    <a:moveTo>
                      <a:pt x="172" y="18"/>
                    </a:moveTo>
                    <a:cubicBezTo>
                      <a:pt x="155" y="0"/>
                      <a:pt x="126" y="0"/>
                      <a:pt x="109" y="18"/>
                    </a:cubicBezTo>
                    <a:cubicBezTo>
                      <a:pt x="17" y="109"/>
                      <a:pt x="17" y="109"/>
                      <a:pt x="17" y="109"/>
                    </a:cubicBezTo>
                    <a:cubicBezTo>
                      <a:pt x="0" y="127"/>
                      <a:pt x="0" y="155"/>
                      <a:pt x="17" y="173"/>
                    </a:cubicBezTo>
                    <a:cubicBezTo>
                      <a:pt x="26" y="182"/>
                      <a:pt x="37" y="186"/>
                      <a:pt x="49" y="186"/>
                    </a:cubicBezTo>
                    <a:cubicBezTo>
                      <a:pt x="60" y="186"/>
                      <a:pt x="72" y="182"/>
                      <a:pt x="81" y="173"/>
                    </a:cubicBezTo>
                    <a:cubicBezTo>
                      <a:pt x="172" y="81"/>
                      <a:pt x="172" y="81"/>
                      <a:pt x="172" y="81"/>
                    </a:cubicBezTo>
                    <a:cubicBezTo>
                      <a:pt x="190" y="64"/>
                      <a:pt x="190" y="35"/>
                      <a:pt x="17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7"/>
              <p:cNvSpPr>
                <a:spLocks/>
              </p:cNvSpPr>
              <p:nvPr/>
            </p:nvSpPr>
            <p:spPr bwMode="auto">
              <a:xfrm>
                <a:off x="5486400" y="2330451"/>
                <a:ext cx="177800" cy="174625"/>
              </a:xfrm>
              <a:custGeom>
                <a:avLst/>
                <a:gdLst>
                  <a:gd name="T0" fmla="*/ 173 w 190"/>
                  <a:gd name="T1" fmla="*/ 18 h 186"/>
                  <a:gd name="T2" fmla="*/ 109 w 190"/>
                  <a:gd name="T3" fmla="*/ 18 h 186"/>
                  <a:gd name="T4" fmla="*/ 18 w 190"/>
                  <a:gd name="T5" fmla="*/ 109 h 186"/>
                  <a:gd name="T6" fmla="*/ 18 w 190"/>
                  <a:gd name="T7" fmla="*/ 173 h 186"/>
                  <a:gd name="T8" fmla="*/ 50 w 190"/>
                  <a:gd name="T9" fmla="*/ 186 h 186"/>
                  <a:gd name="T10" fmla="*/ 81 w 190"/>
                  <a:gd name="T11" fmla="*/ 173 h 186"/>
                  <a:gd name="T12" fmla="*/ 173 w 190"/>
                  <a:gd name="T13" fmla="*/ 81 h 186"/>
                  <a:gd name="T14" fmla="*/ 173 w 190"/>
                  <a:gd name="T15" fmla="*/ 18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 h="186">
                    <a:moveTo>
                      <a:pt x="173" y="18"/>
                    </a:moveTo>
                    <a:cubicBezTo>
                      <a:pt x="155" y="0"/>
                      <a:pt x="127" y="0"/>
                      <a:pt x="109" y="18"/>
                    </a:cubicBezTo>
                    <a:cubicBezTo>
                      <a:pt x="18" y="109"/>
                      <a:pt x="18" y="109"/>
                      <a:pt x="18" y="109"/>
                    </a:cubicBezTo>
                    <a:cubicBezTo>
                      <a:pt x="0" y="127"/>
                      <a:pt x="0" y="155"/>
                      <a:pt x="18" y="173"/>
                    </a:cubicBezTo>
                    <a:cubicBezTo>
                      <a:pt x="27" y="182"/>
                      <a:pt x="38" y="186"/>
                      <a:pt x="50" y="186"/>
                    </a:cubicBezTo>
                    <a:cubicBezTo>
                      <a:pt x="61" y="186"/>
                      <a:pt x="73" y="181"/>
                      <a:pt x="81" y="173"/>
                    </a:cubicBezTo>
                    <a:cubicBezTo>
                      <a:pt x="173" y="81"/>
                      <a:pt x="173" y="81"/>
                      <a:pt x="173" y="81"/>
                    </a:cubicBezTo>
                    <a:cubicBezTo>
                      <a:pt x="190" y="64"/>
                      <a:pt x="190" y="35"/>
                      <a:pt x="173"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5" name="Group 84"/>
          <p:cNvGrpSpPr/>
          <p:nvPr/>
        </p:nvGrpSpPr>
        <p:grpSpPr>
          <a:xfrm>
            <a:off x="8777507" y="3317780"/>
            <a:ext cx="984244" cy="685153"/>
            <a:chOff x="2081212" y="1108153"/>
            <a:chExt cx="1104301" cy="768728"/>
          </a:xfrm>
        </p:grpSpPr>
        <p:sp>
          <p:nvSpPr>
            <p:cNvPr id="86" name="TextBox 85"/>
            <p:cNvSpPr txBox="1"/>
            <p:nvPr/>
          </p:nvSpPr>
          <p:spPr>
            <a:xfrm>
              <a:off x="2081212" y="1108153"/>
              <a:ext cx="598913" cy="552511"/>
            </a:xfrm>
            <a:prstGeom prst="rect">
              <a:avLst/>
            </a:prstGeom>
            <a:noFill/>
          </p:spPr>
          <p:txBody>
            <a:bodyPr wrap="none" lIns="0" tIns="0" rIns="0" bIns="0" rtlCol="0">
              <a:spAutoFit/>
            </a:bodyPr>
            <a:lstStyle/>
            <a:p>
              <a:r>
                <a:rPr lang="en-US" sz="3200" b="1" dirty="0">
                  <a:solidFill>
                    <a:schemeClr val="bg1"/>
                  </a:solidFill>
                </a:rPr>
                <a:t>9%</a:t>
              </a:r>
            </a:p>
          </p:txBody>
        </p:sp>
        <p:sp>
          <p:nvSpPr>
            <p:cNvPr id="87" name="TextBox 86"/>
            <p:cNvSpPr txBox="1"/>
            <p:nvPr/>
          </p:nvSpPr>
          <p:spPr>
            <a:xfrm>
              <a:off x="2081212" y="1600626"/>
              <a:ext cx="1104301" cy="276255"/>
            </a:xfrm>
            <a:prstGeom prst="rect">
              <a:avLst/>
            </a:prstGeom>
            <a:noFill/>
          </p:spPr>
          <p:txBody>
            <a:bodyPr wrap="none" lIns="0" tIns="0" rIns="0" bIns="0" rtlCol="0">
              <a:spAutoFit/>
            </a:bodyPr>
            <a:lstStyle/>
            <a:p>
              <a:r>
                <a:rPr lang="en-US" sz="1600" b="1" dirty="0">
                  <a:solidFill>
                    <a:schemeClr val="bg1"/>
                  </a:solidFill>
                </a:rPr>
                <a:t>6 MONTHS</a:t>
              </a:r>
            </a:p>
          </p:txBody>
        </p:sp>
      </p:grpSp>
      <p:sp>
        <p:nvSpPr>
          <p:cNvPr id="83" name="TextBox 82">
            <a:extLst>
              <a:ext uri="{FF2B5EF4-FFF2-40B4-BE49-F238E27FC236}">
                <a16:creationId xmlns:a16="http://schemas.microsoft.com/office/drawing/2014/main" id="{DCD843C5-0DBD-4721-ACAD-288CC256EF82}"/>
              </a:ext>
            </a:extLst>
          </p:cNvPr>
          <p:cNvSpPr txBox="1"/>
          <p:nvPr/>
        </p:nvSpPr>
        <p:spPr>
          <a:xfrm>
            <a:off x="3375704" y="165381"/>
            <a:ext cx="5440592" cy="984885"/>
          </a:xfrm>
          <a:prstGeom prst="rect">
            <a:avLst/>
          </a:prstGeom>
          <a:noFill/>
        </p:spPr>
        <p:txBody>
          <a:bodyPr wrap="none" lIns="0" tIns="0" rIns="0" bIns="0" rtlCol="0">
            <a:spAutoFit/>
          </a:bodyPr>
          <a:lstStyle/>
          <a:p>
            <a:pPr algn="ctr">
              <a:tabLst>
                <a:tab pos="347663" algn="l"/>
              </a:tabLst>
            </a:pPr>
            <a:r>
              <a:rPr lang="en-US" sz="3200" b="1" dirty="0">
                <a:solidFill>
                  <a:srgbClr val="30353F"/>
                </a:solidFill>
                <a:latin typeface="+mj-lt"/>
              </a:rPr>
              <a:t>No Predictable </a:t>
            </a:r>
          </a:p>
          <a:p>
            <a:pPr algn="ctr">
              <a:tabLst>
                <a:tab pos="347663" algn="l"/>
              </a:tabLst>
            </a:pPr>
            <a:r>
              <a:rPr lang="en-US" sz="3200" b="1" dirty="0">
                <a:solidFill>
                  <a:srgbClr val="30353F"/>
                </a:solidFill>
                <a:latin typeface="+mj-lt"/>
              </a:rPr>
              <a:t>Recurring Revenue Streams</a:t>
            </a:r>
          </a:p>
        </p:txBody>
      </p:sp>
      <p:sp>
        <p:nvSpPr>
          <p:cNvPr id="4" name="Title 3" hidden="1">
            <a:extLst>
              <a:ext uri="{FF2B5EF4-FFF2-40B4-BE49-F238E27FC236}">
                <a16:creationId xmlns:a16="http://schemas.microsoft.com/office/drawing/2014/main" id="{19D7E498-2D9B-4F60-93FF-25DEC5873336}"/>
              </a:ext>
            </a:extLst>
          </p:cNvPr>
          <p:cNvSpPr>
            <a:spLocks noGrp="1"/>
          </p:cNvSpPr>
          <p:nvPr>
            <p:ph type="title"/>
          </p:nvPr>
        </p:nvSpPr>
        <p:spPr/>
        <p:txBody>
          <a:bodyPr/>
          <a:lstStyle/>
          <a:p>
            <a:r>
              <a:rPr lang="en-US" dirty="0"/>
              <a:t>Slide 3</a:t>
            </a:r>
          </a:p>
        </p:txBody>
      </p:sp>
    </p:spTree>
    <p:extLst>
      <p:ext uri="{BB962C8B-B14F-4D97-AF65-F5344CB8AC3E}">
        <p14:creationId xmlns:p14="http://schemas.microsoft.com/office/powerpoint/2010/main" val="1519777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1A424F-B4F7-4FB7-BC26-F6981230BEAA}"/>
              </a:ext>
            </a:extLst>
          </p:cNvPr>
          <p:cNvGrpSpPr/>
          <p:nvPr/>
        </p:nvGrpSpPr>
        <p:grpSpPr>
          <a:xfrm>
            <a:off x="354276" y="1956074"/>
            <a:ext cx="11547212" cy="4644751"/>
            <a:chOff x="501044" y="481781"/>
            <a:chExt cx="11248516" cy="6376219"/>
          </a:xfrm>
        </p:grpSpPr>
        <p:sp>
          <p:nvSpPr>
            <p:cNvPr id="4" name="Freeform: Shape 3">
              <a:extLst>
                <a:ext uri="{FF2B5EF4-FFF2-40B4-BE49-F238E27FC236}">
                  <a16:creationId xmlns:a16="http://schemas.microsoft.com/office/drawing/2014/main" id="{FB31C1EC-D68E-4FE0-8716-7176E3C91189}"/>
                </a:ext>
              </a:extLst>
            </p:cNvPr>
            <p:cNvSpPr/>
            <p:nvPr/>
          </p:nvSpPr>
          <p:spPr>
            <a:xfrm>
              <a:off x="501044" y="481781"/>
              <a:ext cx="10953537" cy="5624051"/>
            </a:xfrm>
            <a:custGeom>
              <a:avLst/>
              <a:gdLst>
                <a:gd name="connsiteX0" fmla="*/ 0 w 7305870"/>
                <a:gd name="connsiteY0" fmla="*/ 3963980 h 4019963"/>
                <a:gd name="connsiteX1" fmla="*/ 419878 w 7305870"/>
                <a:gd name="connsiteY1" fmla="*/ 2116518 h 4019963"/>
                <a:gd name="connsiteX2" fmla="*/ 1035698 w 7305870"/>
                <a:gd name="connsiteY2" fmla="*/ 511653 h 4019963"/>
                <a:gd name="connsiteX3" fmla="*/ 1548882 w 7305870"/>
                <a:gd name="connsiteY3" fmla="*/ 7800 h 4019963"/>
                <a:gd name="connsiteX4" fmla="*/ 2220686 w 7305870"/>
                <a:gd name="connsiteY4" fmla="*/ 259727 h 4019963"/>
                <a:gd name="connsiteX5" fmla="*/ 2761861 w 7305870"/>
                <a:gd name="connsiteY5" fmla="*/ 968853 h 4019963"/>
                <a:gd name="connsiteX6" fmla="*/ 3153747 w 7305870"/>
                <a:gd name="connsiteY6" fmla="*/ 1957898 h 4019963"/>
                <a:gd name="connsiteX7" fmla="*/ 3526972 w 7305870"/>
                <a:gd name="connsiteY7" fmla="*/ 2704347 h 4019963"/>
                <a:gd name="connsiteX8" fmla="*/ 3974841 w 7305870"/>
                <a:gd name="connsiteY8" fmla="*/ 3245522 h 4019963"/>
                <a:gd name="connsiteX9" fmla="*/ 5131837 w 7305870"/>
                <a:gd name="connsiteY9" fmla="*/ 3562763 h 4019963"/>
                <a:gd name="connsiteX10" fmla="*/ 6214188 w 7305870"/>
                <a:gd name="connsiteY10" fmla="*/ 3712053 h 4019963"/>
                <a:gd name="connsiteX11" fmla="*/ 7305870 w 7305870"/>
                <a:gd name="connsiteY11" fmla="*/ 4019963 h 4019963"/>
                <a:gd name="connsiteX12" fmla="*/ 7305870 w 7305870"/>
                <a:gd name="connsiteY12" fmla="*/ 4019963 h 4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5870" h="4019963">
                  <a:moveTo>
                    <a:pt x="0" y="3963980"/>
                  </a:moveTo>
                  <a:cubicBezTo>
                    <a:pt x="123631" y="3327943"/>
                    <a:pt x="247262" y="2691906"/>
                    <a:pt x="419878" y="2116518"/>
                  </a:cubicBezTo>
                  <a:cubicBezTo>
                    <a:pt x="592494" y="1541130"/>
                    <a:pt x="847531" y="863106"/>
                    <a:pt x="1035698" y="511653"/>
                  </a:cubicBezTo>
                  <a:cubicBezTo>
                    <a:pt x="1223865" y="160200"/>
                    <a:pt x="1351384" y="49788"/>
                    <a:pt x="1548882" y="7800"/>
                  </a:cubicBezTo>
                  <a:cubicBezTo>
                    <a:pt x="1746380" y="-34188"/>
                    <a:pt x="2018523" y="99552"/>
                    <a:pt x="2220686" y="259727"/>
                  </a:cubicBezTo>
                  <a:cubicBezTo>
                    <a:pt x="2422849" y="419902"/>
                    <a:pt x="2606351" y="685825"/>
                    <a:pt x="2761861" y="968853"/>
                  </a:cubicBezTo>
                  <a:cubicBezTo>
                    <a:pt x="2917371" y="1251881"/>
                    <a:pt x="3026229" y="1668649"/>
                    <a:pt x="3153747" y="1957898"/>
                  </a:cubicBezTo>
                  <a:cubicBezTo>
                    <a:pt x="3281266" y="2247147"/>
                    <a:pt x="3390123" y="2489743"/>
                    <a:pt x="3526972" y="2704347"/>
                  </a:cubicBezTo>
                  <a:cubicBezTo>
                    <a:pt x="3663821" y="2918951"/>
                    <a:pt x="3707364" y="3102453"/>
                    <a:pt x="3974841" y="3245522"/>
                  </a:cubicBezTo>
                  <a:cubicBezTo>
                    <a:pt x="4242318" y="3388591"/>
                    <a:pt x="4758613" y="3485008"/>
                    <a:pt x="5131837" y="3562763"/>
                  </a:cubicBezTo>
                  <a:cubicBezTo>
                    <a:pt x="5505061" y="3640518"/>
                    <a:pt x="5851849" y="3635853"/>
                    <a:pt x="6214188" y="3712053"/>
                  </a:cubicBezTo>
                  <a:cubicBezTo>
                    <a:pt x="6576527" y="3788253"/>
                    <a:pt x="7305870" y="4019963"/>
                    <a:pt x="7305870" y="4019963"/>
                  </a:cubicBezTo>
                  <a:lnTo>
                    <a:pt x="7305870" y="4019963"/>
                  </a:lnTo>
                </a:path>
              </a:pathLst>
            </a:custGeom>
            <a:gradFill flip="none" rotWithShape="1">
              <a:gsLst>
                <a:gs pos="20765">
                  <a:schemeClr val="tx2">
                    <a:lumMod val="75000"/>
                  </a:schemeClr>
                </a:gs>
                <a:gs pos="83000">
                  <a:schemeClr val="accent1">
                    <a:lumMod val="40000"/>
                    <a:lumOff val="60000"/>
                  </a:schemeClr>
                </a:gs>
                <a:gs pos="65000">
                  <a:schemeClr val="accent1">
                    <a:lumMod val="40000"/>
                    <a:lumOff val="60000"/>
                  </a:schemeClr>
                </a:gs>
                <a:gs pos="64000">
                  <a:schemeClr val="tx2">
                    <a:lumMod val="60000"/>
                    <a:lumOff val="40000"/>
                  </a:schemeClr>
                </a:gs>
                <a:gs pos="45000">
                  <a:schemeClr val="tx2">
                    <a:lumMod val="60000"/>
                    <a:lumOff val="40000"/>
                  </a:schemeClr>
                </a:gs>
                <a:gs pos="44000">
                  <a:schemeClr val="tx2">
                    <a:lumMod val="75000"/>
                  </a:schemeClr>
                </a:gs>
                <a:gs pos="20000">
                  <a:schemeClr val="tx2">
                    <a:lumMod val="50000"/>
                  </a:schemeClr>
                </a:gs>
                <a:gs pos="93000">
                  <a:schemeClr val="bg1"/>
                </a:gs>
                <a:gs pos="100000">
                  <a:schemeClr val="bg1"/>
                </a:gs>
                <a:gs pos="0">
                  <a:schemeClr val="tx2">
                    <a:lumMod val="50000"/>
                  </a:schemeClr>
                </a:gs>
              </a:gsLst>
              <a:lin ang="0" scaled="1"/>
              <a:tileRect/>
            </a:gradFill>
            <a:ln w="88900" cap="rnd" cmpd="sng">
              <a:solidFill>
                <a:schemeClr val="bg1">
                  <a:lumMod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4AFB047D-4C3C-45E9-A16D-BDE01F1CA7FE}"/>
                </a:ext>
              </a:extLst>
            </p:cNvPr>
            <p:cNvCxnSpPr>
              <a:cxnSpLocks/>
            </p:cNvCxnSpPr>
            <p:nvPr/>
          </p:nvCxnSpPr>
          <p:spPr>
            <a:xfrm>
              <a:off x="2733368" y="560439"/>
              <a:ext cx="0" cy="62365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2FD98F3-53AB-49AC-AF4F-2DC4A21D8C1C}"/>
                </a:ext>
              </a:extLst>
            </p:cNvPr>
            <p:cNvCxnSpPr>
              <a:cxnSpLocks/>
            </p:cNvCxnSpPr>
            <p:nvPr/>
          </p:nvCxnSpPr>
          <p:spPr>
            <a:xfrm>
              <a:off x="5343833" y="3490452"/>
              <a:ext cx="0" cy="330658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4E809AF-6986-406D-ABCB-C339153C45D9}"/>
                </a:ext>
              </a:extLst>
            </p:cNvPr>
            <p:cNvCxnSpPr>
              <a:cxnSpLocks/>
            </p:cNvCxnSpPr>
            <p:nvPr/>
          </p:nvCxnSpPr>
          <p:spPr>
            <a:xfrm>
              <a:off x="7570841" y="5358581"/>
              <a:ext cx="0" cy="1438453"/>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9B816A9-9248-46B5-9F07-9FFABCAF7C59}"/>
                </a:ext>
              </a:extLst>
            </p:cNvPr>
            <p:cNvCxnSpPr>
              <a:cxnSpLocks/>
              <a:stCxn id="4" idx="10"/>
            </p:cNvCxnSpPr>
            <p:nvPr/>
          </p:nvCxnSpPr>
          <p:spPr>
            <a:xfrm flipH="1">
              <a:off x="9797849" y="5675057"/>
              <a:ext cx="19996" cy="114164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B55A48D-F06D-4623-B7D5-177AEC6C6D24}"/>
                </a:ext>
              </a:extLst>
            </p:cNvPr>
            <p:cNvCxnSpPr>
              <a:cxnSpLocks/>
            </p:cNvCxnSpPr>
            <p:nvPr/>
          </p:nvCxnSpPr>
          <p:spPr>
            <a:xfrm>
              <a:off x="10452025" y="5850193"/>
              <a:ext cx="0" cy="1007807"/>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4469E6-390D-4C70-BC34-11A873FE19F1}"/>
                </a:ext>
              </a:extLst>
            </p:cNvPr>
            <p:cNvCxnSpPr>
              <a:cxnSpLocks/>
            </p:cNvCxnSpPr>
            <p:nvPr/>
          </p:nvCxnSpPr>
          <p:spPr>
            <a:xfrm>
              <a:off x="501044" y="6057006"/>
              <a:ext cx="10953537" cy="7832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6BDEAD-7FE0-4CA5-BC93-6AD71ED12776}"/>
                </a:ext>
              </a:extLst>
            </p:cNvPr>
            <p:cNvSpPr txBox="1"/>
            <p:nvPr/>
          </p:nvSpPr>
          <p:spPr>
            <a:xfrm>
              <a:off x="501044" y="6233654"/>
              <a:ext cx="2232324" cy="373625"/>
            </a:xfrm>
            <a:prstGeom prst="rect">
              <a:avLst/>
            </a:prstGeom>
            <a:noFill/>
          </p:spPr>
          <p:txBody>
            <a:bodyPr wrap="square" rtlCol="0">
              <a:spAutoFit/>
            </a:bodyPr>
            <a:lstStyle/>
            <a:p>
              <a:pPr algn="ctr"/>
              <a:r>
                <a:rPr lang="en-US" dirty="0"/>
                <a:t>$0.00…..</a:t>
              </a:r>
            </a:p>
          </p:txBody>
        </p:sp>
        <p:sp>
          <p:nvSpPr>
            <p:cNvPr id="12" name="TextBox 11">
              <a:extLst>
                <a:ext uri="{FF2B5EF4-FFF2-40B4-BE49-F238E27FC236}">
                  <a16:creationId xmlns:a16="http://schemas.microsoft.com/office/drawing/2014/main" id="{1F6E4007-EFAD-4826-9B25-5DA09535A439}"/>
                </a:ext>
              </a:extLst>
            </p:cNvPr>
            <p:cNvSpPr txBox="1"/>
            <p:nvPr/>
          </p:nvSpPr>
          <p:spPr>
            <a:xfrm>
              <a:off x="2733368" y="6233654"/>
              <a:ext cx="2610465" cy="373625"/>
            </a:xfrm>
            <a:prstGeom prst="rect">
              <a:avLst/>
            </a:prstGeom>
            <a:noFill/>
          </p:spPr>
          <p:txBody>
            <a:bodyPr wrap="square" rtlCol="0">
              <a:spAutoFit/>
            </a:bodyPr>
            <a:lstStyle/>
            <a:p>
              <a:pPr algn="ctr"/>
              <a:r>
                <a:rPr lang="en-US" dirty="0"/>
                <a:t>…..$39,999</a:t>
              </a:r>
            </a:p>
          </p:txBody>
        </p:sp>
        <p:sp>
          <p:nvSpPr>
            <p:cNvPr id="13" name="TextBox 12">
              <a:extLst>
                <a:ext uri="{FF2B5EF4-FFF2-40B4-BE49-F238E27FC236}">
                  <a16:creationId xmlns:a16="http://schemas.microsoft.com/office/drawing/2014/main" id="{0DF94631-B9C8-4F7B-94C7-BD8BD80E35EC}"/>
                </a:ext>
              </a:extLst>
            </p:cNvPr>
            <p:cNvSpPr txBox="1"/>
            <p:nvPr/>
          </p:nvSpPr>
          <p:spPr>
            <a:xfrm>
              <a:off x="5382867" y="6233654"/>
              <a:ext cx="2227008" cy="373625"/>
            </a:xfrm>
            <a:prstGeom prst="rect">
              <a:avLst/>
            </a:prstGeom>
            <a:noFill/>
          </p:spPr>
          <p:txBody>
            <a:bodyPr wrap="square" rtlCol="0">
              <a:spAutoFit/>
            </a:bodyPr>
            <a:lstStyle/>
            <a:p>
              <a:pPr algn="ctr"/>
              <a:r>
                <a:rPr lang="en-US" dirty="0"/>
                <a:t>$40,000</a:t>
              </a:r>
            </a:p>
          </p:txBody>
        </p:sp>
        <p:sp>
          <p:nvSpPr>
            <p:cNvPr id="14" name="TextBox 13">
              <a:extLst>
                <a:ext uri="{FF2B5EF4-FFF2-40B4-BE49-F238E27FC236}">
                  <a16:creationId xmlns:a16="http://schemas.microsoft.com/office/drawing/2014/main" id="{5F35F989-FF2C-4B10-8D6C-2B301075B2C1}"/>
                </a:ext>
              </a:extLst>
            </p:cNvPr>
            <p:cNvSpPr txBox="1"/>
            <p:nvPr/>
          </p:nvSpPr>
          <p:spPr>
            <a:xfrm>
              <a:off x="7553485" y="6233654"/>
              <a:ext cx="2227008" cy="373625"/>
            </a:xfrm>
            <a:prstGeom prst="rect">
              <a:avLst/>
            </a:prstGeom>
            <a:noFill/>
          </p:spPr>
          <p:txBody>
            <a:bodyPr wrap="square" rtlCol="0">
              <a:spAutoFit/>
            </a:bodyPr>
            <a:lstStyle/>
            <a:p>
              <a:pPr algn="ctr"/>
              <a:r>
                <a:rPr lang="en-US" dirty="0"/>
                <a:t>$60,000</a:t>
              </a:r>
            </a:p>
          </p:txBody>
        </p:sp>
        <p:sp>
          <p:nvSpPr>
            <p:cNvPr id="15" name="TextBox 14">
              <a:extLst>
                <a:ext uri="{FF2B5EF4-FFF2-40B4-BE49-F238E27FC236}">
                  <a16:creationId xmlns:a16="http://schemas.microsoft.com/office/drawing/2014/main" id="{B92F3B1F-3FFD-4C70-AD44-D927BEDB2897}"/>
                </a:ext>
              </a:extLst>
            </p:cNvPr>
            <p:cNvSpPr txBox="1"/>
            <p:nvPr/>
          </p:nvSpPr>
          <p:spPr>
            <a:xfrm>
              <a:off x="9729320" y="6269589"/>
              <a:ext cx="806580" cy="369332"/>
            </a:xfrm>
            <a:prstGeom prst="rect">
              <a:avLst/>
            </a:prstGeom>
            <a:noFill/>
          </p:spPr>
          <p:txBody>
            <a:bodyPr wrap="square" rtlCol="0">
              <a:spAutoFit/>
            </a:bodyPr>
            <a:lstStyle/>
            <a:p>
              <a:pPr algn="ctr"/>
              <a:r>
                <a:rPr lang="en-US" dirty="0"/>
                <a:t>$100K</a:t>
              </a:r>
            </a:p>
          </p:txBody>
        </p:sp>
        <p:sp>
          <p:nvSpPr>
            <p:cNvPr id="16" name="TextBox 15">
              <a:extLst>
                <a:ext uri="{FF2B5EF4-FFF2-40B4-BE49-F238E27FC236}">
                  <a16:creationId xmlns:a16="http://schemas.microsoft.com/office/drawing/2014/main" id="{04886F44-555C-45EB-AB3A-F97D3019643C}"/>
                </a:ext>
              </a:extLst>
            </p:cNvPr>
            <p:cNvSpPr txBox="1"/>
            <p:nvPr/>
          </p:nvSpPr>
          <p:spPr>
            <a:xfrm>
              <a:off x="10255385" y="6013403"/>
              <a:ext cx="1494175" cy="646331"/>
            </a:xfrm>
            <a:prstGeom prst="rect">
              <a:avLst/>
            </a:prstGeom>
            <a:noFill/>
          </p:spPr>
          <p:txBody>
            <a:bodyPr wrap="square" rtlCol="0">
              <a:spAutoFit/>
            </a:bodyPr>
            <a:lstStyle/>
            <a:p>
              <a:pPr algn="ctr"/>
              <a:r>
                <a:rPr lang="en-US" dirty="0"/>
                <a:t>$250K – </a:t>
              </a:r>
            </a:p>
            <a:p>
              <a:pPr algn="ctr"/>
              <a:r>
                <a:rPr lang="en-US" dirty="0"/>
                <a:t>2 Million</a:t>
              </a:r>
            </a:p>
          </p:txBody>
        </p:sp>
        <p:sp>
          <p:nvSpPr>
            <p:cNvPr id="17" name="TextBox 16">
              <a:extLst>
                <a:ext uri="{FF2B5EF4-FFF2-40B4-BE49-F238E27FC236}">
                  <a16:creationId xmlns:a16="http://schemas.microsoft.com/office/drawing/2014/main" id="{BAD59A4C-8D43-4E28-823F-6B96543B45A9}"/>
                </a:ext>
              </a:extLst>
            </p:cNvPr>
            <p:cNvSpPr txBox="1"/>
            <p:nvPr/>
          </p:nvSpPr>
          <p:spPr>
            <a:xfrm rot="16200000">
              <a:off x="1617206" y="2790195"/>
              <a:ext cx="222700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$18,000</a:t>
              </a:r>
            </a:p>
          </p:txBody>
        </p:sp>
        <p:cxnSp>
          <p:nvCxnSpPr>
            <p:cNvPr id="18" name="Straight Connector 17">
              <a:extLst>
                <a:ext uri="{FF2B5EF4-FFF2-40B4-BE49-F238E27FC236}">
                  <a16:creationId xmlns:a16="http://schemas.microsoft.com/office/drawing/2014/main" id="{033AD004-D945-4D58-9C00-8361A82A7279}"/>
                </a:ext>
              </a:extLst>
            </p:cNvPr>
            <p:cNvCxnSpPr>
              <a:cxnSpLocks/>
            </p:cNvCxnSpPr>
            <p:nvPr/>
          </p:nvCxnSpPr>
          <p:spPr>
            <a:xfrm>
              <a:off x="501044" y="6795689"/>
              <a:ext cx="11002900" cy="34786"/>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69AC82-1737-4C77-83EF-5DF62AC76D56}"/>
                </a:ext>
              </a:extLst>
            </p:cNvPr>
            <p:cNvCxnSpPr>
              <a:cxnSpLocks/>
            </p:cNvCxnSpPr>
            <p:nvPr/>
          </p:nvCxnSpPr>
          <p:spPr>
            <a:xfrm>
              <a:off x="11493615" y="6105832"/>
              <a:ext cx="0" cy="752168"/>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5998C9-F962-4243-A22C-376CE563A1F1}"/>
                </a:ext>
              </a:extLst>
            </p:cNvPr>
            <p:cNvCxnSpPr>
              <a:cxnSpLocks/>
            </p:cNvCxnSpPr>
            <p:nvPr/>
          </p:nvCxnSpPr>
          <p:spPr>
            <a:xfrm>
              <a:off x="501044" y="6057006"/>
              <a:ext cx="0" cy="752168"/>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03F509A3-2DF3-4DB9-AF02-EE547F3F9836}"/>
              </a:ext>
            </a:extLst>
          </p:cNvPr>
          <p:cNvSpPr txBox="1"/>
          <p:nvPr/>
        </p:nvSpPr>
        <p:spPr>
          <a:xfrm>
            <a:off x="8794283" y="520223"/>
            <a:ext cx="2207336" cy="276999"/>
          </a:xfrm>
          <a:prstGeom prst="rect">
            <a:avLst/>
          </a:prstGeom>
          <a:noFill/>
        </p:spPr>
        <p:txBody>
          <a:bodyPr wrap="none" lIns="0" tIns="0" rIns="0" bIns="0" rtlCol="0">
            <a:spAutoFit/>
          </a:bodyPr>
          <a:lstStyle/>
          <a:p>
            <a:pPr>
              <a:tabLst>
                <a:tab pos="347663" algn="l"/>
              </a:tabLst>
            </a:pPr>
            <a:r>
              <a:rPr lang="en-US" dirty="0">
                <a:solidFill>
                  <a:srgbClr val="30353F"/>
                </a:solidFill>
                <a:latin typeface="+mj-lt"/>
              </a:rPr>
              <a:t>MORE THAN A YEAR</a:t>
            </a:r>
          </a:p>
        </p:txBody>
      </p:sp>
      <p:sp>
        <p:nvSpPr>
          <p:cNvPr id="25" name="Rectangle 24">
            <a:extLst>
              <a:ext uri="{FF2B5EF4-FFF2-40B4-BE49-F238E27FC236}">
                <a16:creationId xmlns:a16="http://schemas.microsoft.com/office/drawing/2014/main" id="{2A7D2732-C7D7-4E88-B582-01B9EDA488C8}"/>
              </a:ext>
              <a:ext uri="{C183D7F6-B498-43B3-948B-1728B52AA6E4}">
                <adec:decorative xmlns:adec="http://schemas.microsoft.com/office/drawing/2017/decorative" val="1"/>
              </a:ext>
            </a:extLst>
          </p:cNvPr>
          <p:cNvSpPr/>
          <p:nvPr/>
        </p:nvSpPr>
        <p:spPr>
          <a:xfrm>
            <a:off x="8816827" y="2116721"/>
            <a:ext cx="2173221" cy="2373992"/>
          </a:xfrm>
          <a:prstGeom prst="rect">
            <a:avLst/>
          </a:prstGeom>
          <a:gradFill flip="none" rotWithShape="1">
            <a:gsLst>
              <a:gs pos="100000">
                <a:srgbClr val="30353F">
                  <a:alpha val="0"/>
                </a:srgbClr>
              </a:gs>
              <a:gs pos="0">
                <a:srgbClr val="30353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8B0C51E8-E0F2-4610-B372-3654CFF1BB56}"/>
              </a:ext>
            </a:extLst>
          </p:cNvPr>
          <p:cNvSpPr/>
          <p:nvPr/>
        </p:nvSpPr>
        <p:spPr>
          <a:xfrm>
            <a:off x="9184286" y="1339901"/>
            <a:ext cx="1438302" cy="14383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9" name="Chart 28">
            <a:extLst>
              <a:ext uri="{FF2B5EF4-FFF2-40B4-BE49-F238E27FC236}">
                <a16:creationId xmlns:a16="http://schemas.microsoft.com/office/drawing/2014/main" id="{4423AAB6-7778-4EAD-A122-F7F4C78F0E83}"/>
              </a:ext>
            </a:extLst>
          </p:cNvPr>
          <p:cNvGraphicFramePr/>
          <p:nvPr>
            <p:extLst>
              <p:ext uri="{D42A27DB-BD31-4B8C-83A1-F6EECF244321}">
                <p14:modId xmlns:p14="http://schemas.microsoft.com/office/powerpoint/2010/main" val="322785832"/>
              </p:ext>
            </p:extLst>
          </p:nvPr>
        </p:nvGraphicFramePr>
        <p:xfrm>
          <a:off x="8063284" y="832282"/>
          <a:ext cx="3680307" cy="2453539"/>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a:extLst>
              <a:ext uri="{FF2B5EF4-FFF2-40B4-BE49-F238E27FC236}">
                <a16:creationId xmlns:a16="http://schemas.microsoft.com/office/drawing/2014/main" id="{55E89E1B-56C1-470C-A0BC-4CBA3242927D}"/>
              </a:ext>
            </a:extLst>
          </p:cNvPr>
          <p:cNvSpPr txBox="1"/>
          <p:nvPr/>
        </p:nvSpPr>
        <p:spPr>
          <a:xfrm>
            <a:off x="9404265" y="3485663"/>
            <a:ext cx="939360" cy="615553"/>
          </a:xfrm>
          <a:prstGeom prst="rect">
            <a:avLst/>
          </a:prstGeom>
          <a:noFill/>
        </p:spPr>
        <p:txBody>
          <a:bodyPr wrap="none" lIns="0" tIns="0" rIns="0" bIns="0" rtlCol="0">
            <a:spAutoFit/>
          </a:bodyPr>
          <a:lstStyle/>
          <a:p>
            <a:r>
              <a:rPr lang="en-US" sz="4000" b="1" dirty="0">
                <a:solidFill>
                  <a:srgbClr val="30353F"/>
                </a:solidFill>
              </a:rPr>
              <a:t>64%</a:t>
            </a:r>
          </a:p>
        </p:txBody>
      </p:sp>
      <p:pic>
        <p:nvPicPr>
          <p:cNvPr id="35" name="Graphic 34" descr="Team">
            <a:extLst>
              <a:ext uri="{FF2B5EF4-FFF2-40B4-BE49-F238E27FC236}">
                <a16:creationId xmlns:a16="http://schemas.microsoft.com/office/drawing/2014/main" id="{62870FF4-D842-4629-AD84-723E91A36E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9225" y="1623709"/>
            <a:ext cx="914400" cy="914400"/>
          </a:xfrm>
          <a:prstGeom prst="rect">
            <a:avLst/>
          </a:prstGeom>
        </p:spPr>
      </p:pic>
      <p:sp>
        <p:nvSpPr>
          <p:cNvPr id="36" name="Arrow: Down 35">
            <a:extLst>
              <a:ext uri="{FF2B5EF4-FFF2-40B4-BE49-F238E27FC236}">
                <a16:creationId xmlns:a16="http://schemas.microsoft.com/office/drawing/2014/main" id="{6D570B3B-5522-484D-BE07-3BB900D578A6}"/>
              </a:ext>
            </a:extLst>
          </p:cNvPr>
          <p:cNvSpPr/>
          <p:nvPr/>
        </p:nvSpPr>
        <p:spPr>
          <a:xfrm>
            <a:off x="9926663" y="4287854"/>
            <a:ext cx="629672" cy="1376745"/>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9610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C183D7F6-B498-43B3-948B-1728B52AA6E4}">
                <adec:decorative xmlns:adec="http://schemas.microsoft.com/office/drawing/2017/decorative" val="1"/>
              </a:ext>
            </a:extLst>
          </p:cNvPr>
          <p:cNvSpPr/>
          <p:nvPr/>
        </p:nvSpPr>
        <p:spPr>
          <a:xfrm flipH="1">
            <a:off x="632820" y="2084749"/>
            <a:ext cx="588011" cy="588011"/>
          </a:xfrm>
          <a:prstGeom prst="ellipse">
            <a:avLst/>
          </a:prstGeom>
          <a:solidFill>
            <a:srgbClr val="667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1" name="Group 120">
            <a:extLst>
              <a:ext uri="{C183D7F6-B498-43B3-948B-1728B52AA6E4}">
                <adec:decorative xmlns:adec="http://schemas.microsoft.com/office/drawing/2017/decorative" val="1"/>
              </a:ext>
            </a:extLst>
          </p:cNvPr>
          <p:cNvGrpSpPr/>
          <p:nvPr/>
        </p:nvGrpSpPr>
        <p:grpSpPr>
          <a:xfrm>
            <a:off x="1639745" y="282351"/>
            <a:ext cx="7262126" cy="6003511"/>
            <a:chOff x="223691" y="1455469"/>
            <a:chExt cx="5660167" cy="4679192"/>
          </a:xfrm>
        </p:grpSpPr>
        <p:pic>
          <p:nvPicPr>
            <p:cNvPr id="122" name="Picture 121" descr="This is a computer monit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91" y="1455469"/>
              <a:ext cx="5660167" cy="4679192"/>
            </a:xfrm>
            <a:prstGeom prst="rect">
              <a:avLst/>
            </a:prstGeom>
          </p:spPr>
        </p:pic>
        <p:sp>
          <p:nvSpPr>
            <p:cNvPr id="123" name="Rectangle 122"/>
            <p:cNvSpPr/>
            <p:nvPr/>
          </p:nvSpPr>
          <p:spPr>
            <a:xfrm>
              <a:off x="2779454" y="4900079"/>
              <a:ext cx="548640" cy="326575"/>
            </a:xfrm>
            <a:prstGeom prst="rect">
              <a:avLst/>
            </a:prstGeom>
            <a:gradFill flip="none" rotWithShape="1">
              <a:gsLst>
                <a:gs pos="0">
                  <a:srgbClr val="C7C8CB"/>
                </a:gs>
                <a:gs pos="100000">
                  <a:srgbClr val="BCBDC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Oval 45">
            <a:extLst>
              <a:ext uri="{C183D7F6-B498-43B3-948B-1728B52AA6E4}">
                <adec:decorative xmlns:adec="http://schemas.microsoft.com/office/drawing/2017/decorative" val="1"/>
              </a:ext>
            </a:extLst>
          </p:cNvPr>
          <p:cNvSpPr/>
          <p:nvPr/>
        </p:nvSpPr>
        <p:spPr>
          <a:xfrm flipH="1">
            <a:off x="632818" y="3183890"/>
            <a:ext cx="588011" cy="588011"/>
          </a:xfrm>
          <a:prstGeom prst="ellipse">
            <a:avLst/>
          </a:prstGeom>
          <a:solidFill>
            <a:srgbClr val="98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C183D7F6-B498-43B3-948B-1728B52AA6E4}">
                <adec:decorative xmlns:adec="http://schemas.microsoft.com/office/drawing/2017/decorative" val="1"/>
              </a:ext>
            </a:extLst>
          </p:cNvPr>
          <p:cNvSpPr/>
          <p:nvPr/>
        </p:nvSpPr>
        <p:spPr>
          <a:xfrm>
            <a:off x="925562" y="3183890"/>
            <a:ext cx="1000689" cy="588010"/>
          </a:xfrm>
          <a:prstGeom prst="rect">
            <a:avLst/>
          </a:prstGeom>
          <a:solidFill>
            <a:srgbClr val="98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a:extLst>
              <a:ext uri="{C183D7F6-B498-43B3-948B-1728B52AA6E4}">
                <adec:decorative xmlns:adec="http://schemas.microsoft.com/office/drawing/2017/decorative" val="1"/>
              </a:ext>
            </a:extLst>
          </p:cNvPr>
          <p:cNvSpPr/>
          <p:nvPr/>
        </p:nvSpPr>
        <p:spPr>
          <a:xfrm>
            <a:off x="925564" y="2084750"/>
            <a:ext cx="1000689" cy="588010"/>
          </a:xfrm>
          <a:prstGeom prst="rect">
            <a:avLst/>
          </a:prstGeom>
          <a:solidFill>
            <a:srgbClr val="667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6" name="Group 105" descr="This image is an icon of a clock."/>
          <p:cNvGrpSpPr/>
          <p:nvPr/>
        </p:nvGrpSpPr>
        <p:grpSpPr>
          <a:xfrm>
            <a:off x="796201" y="1166369"/>
            <a:ext cx="261249" cy="261249"/>
            <a:chOff x="1389063" y="3748088"/>
            <a:chExt cx="336550" cy="336550"/>
          </a:xfrm>
          <a:solidFill>
            <a:schemeClr val="bg1"/>
          </a:solidFill>
        </p:grpSpPr>
        <p:sp>
          <p:nvSpPr>
            <p:cNvPr id="107" name="Freeform 5"/>
            <p:cNvSpPr>
              <a:spLocks/>
            </p:cNvSpPr>
            <p:nvPr/>
          </p:nvSpPr>
          <p:spPr bwMode="auto">
            <a:xfrm>
              <a:off x="1547813" y="3787776"/>
              <a:ext cx="58738" cy="60325"/>
            </a:xfrm>
            <a:custGeom>
              <a:avLst/>
              <a:gdLst>
                <a:gd name="T0" fmla="*/ 300 w 360"/>
                <a:gd name="T1" fmla="*/ 244 h 364"/>
                <a:gd name="T2" fmla="*/ 120 w 360"/>
                <a:gd name="T3" fmla="*/ 244 h 364"/>
                <a:gd name="T4" fmla="*/ 120 w 360"/>
                <a:gd name="T5" fmla="*/ 60 h 364"/>
                <a:gd name="T6" fmla="*/ 60 w 360"/>
                <a:gd name="T7" fmla="*/ 0 h 364"/>
                <a:gd name="T8" fmla="*/ 0 w 360"/>
                <a:gd name="T9" fmla="*/ 60 h 364"/>
                <a:gd name="T10" fmla="*/ 0 w 360"/>
                <a:gd name="T11" fmla="*/ 304 h 364"/>
                <a:gd name="T12" fmla="*/ 60 w 360"/>
                <a:gd name="T13" fmla="*/ 364 h 364"/>
                <a:gd name="T14" fmla="*/ 300 w 360"/>
                <a:gd name="T15" fmla="*/ 364 h 364"/>
                <a:gd name="T16" fmla="*/ 360 w 360"/>
                <a:gd name="T17" fmla="*/ 304 h 364"/>
                <a:gd name="T18" fmla="*/ 300 w 360"/>
                <a:gd name="T19" fmla="*/ 24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364">
                  <a:moveTo>
                    <a:pt x="300" y="244"/>
                  </a:moveTo>
                  <a:cubicBezTo>
                    <a:pt x="120" y="244"/>
                    <a:pt x="120" y="244"/>
                    <a:pt x="120" y="244"/>
                  </a:cubicBezTo>
                  <a:cubicBezTo>
                    <a:pt x="120" y="60"/>
                    <a:pt x="120" y="60"/>
                    <a:pt x="120" y="60"/>
                  </a:cubicBezTo>
                  <a:cubicBezTo>
                    <a:pt x="120" y="27"/>
                    <a:pt x="93" y="0"/>
                    <a:pt x="60" y="0"/>
                  </a:cubicBezTo>
                  <a:cubicBezTo>
                    <a:pt x="27" y="0"/>
                    <a:pt x="0" y="27"/>
                    <a:pt x="0" y="60"/>
                  </a:cubicBezTo>
                  <a:cubicBezTo>
                    <a:pt x="0" y="304"/>
                    <a:pt x="0" y="304"/>
                    <a:pt x="0" y="304"/>
                  </a:cubicBezTo>
                  <a:cubicBezTo>
                    <a:pt x="0" y="337"/>
                    <a:pt x="27" y="364"/>
                    <a:pt x="60" y="364"/>
                  </a:cubicBezTo>
                  <a:cubicBezTo>
                    <a:pt x="300" y="364"/>
                    <a:pt x="300" y="364"/>
                    <a:pt x="300" y="364"/>
                  </a:cubicBezTo>
                  <a:cubicBezTo>
                    <a:pt x="333" y="364"/>
                    <a:pt x="360" y="337"/>
                    <a:pt x="360" y="304"/>
                  </a:cubicBezTo>
                  <a:cubicBezTo>
                    <a:pt x="360" y="271"/>
                    <a:pt x="333" y="244"/>
                    <a:pt x="300"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6"/>
            <p:cNvSpPr>
              <a:spLocks noEditPoints="1"/>
            </p:cNvSpPr>
            <p:nvPr/>
          </p:nvSpPr>
          <p:spPr bwMode="auto">
            <a:xfrm>
              <a:off x="1389063" y="3748088"/>
              <a:ext cx="336550" cy="336550"/>
            </a:xfrm>
            <a:custGeom>
              <a:avLst/>
              <a:gdLst>
                <a:gd name="T0" fmla="*/ 1808 w 2048"/>
                <a:gd name="T1" fmla="*/ 1454 h 2048"/>
                <a:gd name="T2" fmla="*/ 1808 w 2048"/>
                <a:gd name="T3" fmla="*/ 1388 h 2048"/>
                <a:gd name="T4" fmla="*/ 1628 w 2048"/>
                <a:gd name="T5" fmla="*/ 1208 h 2048"/>
                <a:gd name="T6" fmla="*/ 1084 w 2048"/>
                <a:gd name="T7" fmla="*/ 1208 h 2048"/>
                <a:gd name="T8" fmla="*/ 1084 w 2048"/>
                <a:gd name="T9" fmla="*/ 1085 h 2048"/>
                <a:gd name="T10" fmla="*/ 1564 w 2048"/>
                <a:gd name="T11" fmla="*/ 544 h 2048"/>
                <a:gd name="T12" fmla="*/ 1024 w 2048"/>
                <a:gd name="T13" fmla="*/ 0 h 2048"/>
                <a:gd name="T14" fmla="*/ 484 w 2048"/>
                <a:gd name="T15" fmla="*/ 544 h 2048"/>
                <a:gd name="T16" fmla="*/ 964 w 2048"/>
                <a:gd name="T17" fmla="*/ 1085 h 2048"/>
                <a:gd name="T18" fmla="*/ 964 w 2048"/>
                <a:gd name="T19" fmla="*/ 1208 h 2048"/>
                <a:gd name="T20" fmla="*/ 420 w 2048"/>
                <a:gd name="T21" fmla="*/ 1208 h 2048"/>
                <a:gd name="T22" fmla="*/ 240 w 2048"/>
                <a:gd name="T23" fmla="*/ 1388 h 2048"/>
                <a:gd name="T24" fmla="*/ 240 w 2048"/>
                <a:gd name="T25" fmla="*/ 1454 h 2048"/>
                <a:gd name="T26" fmla="*/ 0 w 2048"/>
                <a:gd name="T27" fmla="*/ 1748 h 2048"/>
                <a:gd name="T28" fmla="*/ 300 w 2048"/>
                <a:gd name="T29" fmla="*/ 2048 h 2048"/>
                <a:gd name="T30" fmla="*/ 600 w 2048"/>
                <a:gd name="T31" fmla="*/ 1748 h 2048"/>
                <a:gd name="T32" fmla="*/ 360 w 2048"/>
                <a:gd name="T33" fmla="*/ 1454 h 2048"/>
                <a:gd name="T34" fmla="*/ 360 w 2048"/>
                <a:gd name="T35" fmla="*/ 1388 h 2048"/>
                <a:gd name="T36" fmla="*/ 420 w 2048"/>
                <a:gd name="T37" fmla="*/ 1328 h 2048"/>
                <a:gd name="T38" fmla="*/ 964 w 2048"/>
                <a:gd name="T39" fmla="*/ 1328 h 2048"/>
                <a:gd name="T40" fmla="*/ 964 w 2048"/>
                <a:gd name="T41" fmla="*/ 1454 h 2048"/>
                <a:gd name="T42" fmla="*/ 724 w 2048"/>
                <a:gd name="T43" fmla="*/ 1748 h 2048"/>
                <a:gd name="T44" fmla="*/ 1024 w 2048"/>
                <a:gd name="T45" fmla="*/ 2048 h 2048"/>
                <a:gd name="T46" fmla="*/ 1324 w 2048"/>
                <a:gd name="T47" fmla="*/ 1748 h 2048"/>
                <a:gd name="T48" fmla="*/ 1084 w 2048"/>
                <a:gd name="T49" fmla="*/ 1454 h 2048"/>
                <a:gd name="T50" fmla="*/ 1084 w 2048"/>
                <a:gd name="T51" fmla="*/ 1328 h 2048"/>
                <a:gd name="T52" fmla="*/ 1628 w 2048"/>
                <a:gd name="T53" fmla="*/ 1328 h 2048"/>
                <a:gd name="T54" fmla="*/ 1688 w 2048"/>
                <a:gd name="T55" fmla="*/ 1388 h 2048"/>
                <a:gd name="T56" fmla="*/ 1688 w 2048"/>
                <a:gd name="T57" fmla="*/ 1454 h 2048"/>
                <a:gd name="T58" fmla="*/ 1448 w 2048"/>
                <a:gd name="T59" fmla="*/ 1748 h 2048"/>
                <a:gd name="T60" fmla="*/ 1748 w 2048"/>
                <a:gd name="T61" fmla="*/ 2048 h 2048"/>
                <a:gd name="T62" fmla="*/ 2048 w 2048"/>
                <a:gd name="T63" fmla="*/ 1748 h 2048"/>
                <a:gd name="T64" fmla="*/ 1808 w 2048"/>
                <a:gd name="T65" fmla="*/ 1454 h 2048"/>
                <a:gd name="T66" fmla="*/ 480 w 2048"/>
                <a:gd name="T67" fmla="*/ 1748 h 2048"/>
                <a:gd name="T68" fmla="*/ 300 w 2048"/>
                <a:gd name="T69" fmla="*/ 1928 h 2048"/>
                <a:gd name="T70" fmla="*/ 120 w 2048"/>
                <a:gd name="T71" fmla="*/ 1748 h 2048"/>
                <a:gd name="T72" fmla="*/ 300 w 2048"/>
                <a:gd name="T73" fmla="*/ 1568 h 2048"/>
                <a:gd name="T74" fmla="*/ 480 w 2048"/>
                <a:gd name="T75" fmla="*/ 1748 h 2048"/>
                <a:gd name="T76" fmla="*/ 1204 w 2048"/>
                <a:gd name="T77" fmla="*/ 1748 h 2048"/>
                <a:gd name="T78" fmla="*/ 1024 w 2048"/>
                <a:gd name="T79" fmla="*/ 1928 h 2048"/>
                <a:gd name="T80" fmla="*/ 844 w 2048"/>
                <a:gd name="T81" fmla="*/ 1748 h 2048"/>
                <a:gd name="T82" fmla="*/ 1024 w 2048"/>
                <a:gd name="T83" fmla="*/ 1568 h 2048"/>
                <a:gd name="T84" fmla="*/ 1204 w 2048"/>
                <a:gd name="T85" fmla="*/ 1748 h 2048"/>
                <a:gd name="T86" fmla="*/ 1024 w 2048"/>
                <a:gd name="T87" fmla="*/ 968 h 2048"/>
                <a:gd name="T88" fmla="*/ 604 w 2048"/>
                <a:gd name="T89" fmla="*/ 544 h 2048"/>
                <a:gd name="T90" fmla="*/ 1024 w 2048"/>
                <a:gd name="T91" fmla="*/ 120 h 2048"/>
                <a:gd name="T92" fmla="*/ 1444 w 2048"/>
                <a:gd name="T93" fmla="*/ 544 h 2048"/>
                <a:gd name="T94" fmla="*/ 1024 w 2048"/>
                <a:gd name="T95" fmla="*/ 968 h 2048"/>
                <a:gd name="T96" fmla="*/ 1748 w 2048"/>
                <a:gd name="T97" fmla="*/ 1928 h 2048"/>
                <a:gd name="T98" fmla="*/ 1568 w 2048"/>
                <a:gd name="T99" fmla="*/ 1748 h 2048"/>
                <a:gd name="T100" fmla="*/ 1748 w 2048"/>
                <a:gd name="T101" fmla="*/ 1568 h 2048"/>
                <a:gd name="T102" fmla="*/ 1928 w 2048"/>
                <a:gd name="T103" fmla="*/ 1748 h 2048"/>
                <a:gd name="T104" fmla="*/ 1748 w 2048"/>
                <a:gd name="T105" fmla="*/ 192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48" h="2048">
                  <a:moveTo>
                    <a:pt x="1808" y="1454"/>
                  </a:moveTo>
                  <a:cubicBezTo>
                    <a:pt x="1808" y="1388"/>
                    <a:pt x="1808" y="1388"/>
                    <a:pt x="1808" y="1388"/>
                  </a:cubicBezTo>
                  <a:cubicBezTo>
                    <a:pt x="1808" y="1289"/>
                    <a:pt x="1727" y="1208"/>
                    <a:pt x="1628" y="1208"/>
                  </a:cubicBezTo>
                  <a:cubicBezTo>
                    <a:pt x="1084" y="1208"/>
                    <a:pt x="1084" y="1208"/>
                    <a:pt x="1084" y="1208"/>
                  </a:cubicBezTo>
                  <a:cubicBezTo>
                    <a:pt x="1084" y="1085"/>
                    <a:pt x="1084" y="1085"/>
                    <a:pt x="1084" y="1085"/>
                  </a:cubicBezTo>
                  <a:cubicBezTo>
                    <a:pt x="1354" y="1054"/>
                    <a:pt x="1564" y="824"/>
                    <a:pt x="1564" y="544"/>
                  </a:cubicBezTo>
                  <a:cubicBezTo>
                    <a:pt x="1564" y="244"/>
                    <a:pt x="1322" y="0"/>
                    <a:pt x="1024" y="0"/>
                  </a:cubicBezTo>
                  <a:cubicBezTo>
                    <a:pt x="726" y="0"/>
                    <a:pt x="484" y="244"/>
                    <a:pt x="484" y="544"/>
                  </a:cubicBezTo>
                  <a:cubicBezTo>
                    <a:pt x="484" y="824"/>
                    <a:pt x="694" y="1054"/>
                    <a:pt x="964" y="1085"/>
                  </a:cubicBezTo>
                  <a:cubicBezTo>
                    <a:pt x="964" y="1208"/>
                    <a:pt x="964" y="1208"/>
                    <a:pt x="964" y="1208"/>
                  </a:cubicBezTo>
                  <a:cubicBezTo>
                    <a:pt x="420" y="1208"/>
                    <a:pt x="420" y="1208"/>
                    <a:pt x="420" y="1208"/>
                  </a:cubicBezTo>
                  <a:cubicBezTo>
                    <a:pt x="321" y="1208"/>
                    <a:pt x="240" y="1289"/>
                    <a:pt x="240" y="1388"/>
                  </a:cubicBezTo>
                  <a:cubicBezTo>
                    <a:pt x="240" y="1454"/>
                    <a:pt x="240" y="1454"/>
                    <a:pt x="240" y="1454"/>
                  </a:cubicBezTo>
                  <a:cubicBezTo>
                    <a:pt x="103" y="1482"/>
                    <a:pt x="0" y="1603"/>
                    <a:pt x="0" y="1748"/>
                  </a:cubicBezTo>
                  <a:cubicBezTo>
                    <a:pt x="0" y="1913"/>
                    <a:pt x="135" y="2048"/>
                    <a:pt x="300" y="2048"/>
                  </a:cubicBezTo>
                  <a:cubicBezTo>
                    <a:pt x="465" y="2048"/>
                    <a:pt x="600" y="1913"/>
                    <a:pt x="600" y="1748"/>
                  </a:cubicBezTo>
                  <a:cubicBezTo>
                    <a:pt x="600" y="1603"/>
                    <a:pt x="497" y="1482"/>
                    <a:pt x="360" y="1454"/>
                  </a:cubicBezTo>
                  <a:cubicBezTo>
                    <a:pt x="360" y="1388"/>
                    <a:pt x="360" y="1388"/>
                    <a:pt x="360" y="1388"/>
                  </a:cubicBezTo>
                  <a:cubicBezTo>
                    <a:pt x="360" y="1355"/>
                    <a:pt x="387" y="1328"/>
                    <a:pt x="420" y="1328"/>
                  </a:cubicBezTo>
                  <a:cubicBezTo>
                    <a:pt x="964" y="1328"/>
                    <a:pt x="964" y="1328"/>
                    <a:pt x="964" y="1328"/>
                  </a:cubicBezTo>
                  <a:cubicBezTo>
                    <a:pt x="964" y="1454"/>
                    <a:pt x="964" y="1454"/>
                    <a:pt x="964" y="1454"/>
                  </a:cubicBezTo>
                  <a:cubicBezTo>
                    <a:pt x="827" y="1482"/>
                    <a:pt x="724" y="1603"/>
                    <a:pt x="724" y="1748"/>
                  </a:cubicBezTo>
                  <a:cubicBezTo>
                    <a:pt x="724" y="1913"/>
                    <a:pt x="859" y="2048"/>
                    <a:pt x="1024" y="2048"/>
                  </a:cubicBezTo>
                  <a:cubicBezTo>
                    <a:pt x="1189" y="2048"/>
                    <a:pt x="1324" y="1913"/>
                    <a:pt x="1324" y="1748"/>
                  </a:cubicBezTo>
                  <a:cubicBezTo>
                    <a:pt x="1324" y="1603"/>
                    <a:pt x="1221" y="1482"/>
                    <a:pt x="1084" y="1454"/>
                  </a:cubicBezTo>
                  <a:cubicBezTo>
                    <a:pt x="1084" y="1328"/>
                    <a:pt x="1084" y="1328"/>
                    <a:pt x="1084" y="1328"/>
                  </a:cubicBezTo>
                  <a:cubicBezTo>
                    <a:pt x="1628" y="1328"/>
                    <a:pt x="1628" y="1328"/>
                    <a:pt x="1628" y="1328"/>
                  </a:cubicBezTo>
                  <a:cubicBezTo>
                    <a:pt x="1661" y="1328"/>
                    <a:pt x="1688" y="1355"/>
                    <a:pt x="1688" y="1388"/>
                  </a:cubicBezTo>
                  <a:cubicBezTo>
                    <a:pt x="1688" y="1454"/>
                    <a:pt x="1688" y="1454"/>
                    <a:pt x="1688" y="1454"/>
                  </a:cubicBezTo>
                  <a:cubicBezTo>
                    <a:pt x="1551" y="1482"/>
                    <a:pt x="1448" y="1603"/>
                    <a:pt x="1448" y="1748"/>
                  </a:cubicBezTo>
                  <a:cubicBezTo>
                    <a:pt x="1448" y="1913"/>
                    <a:pt x="1583" y="2048"/>
                    <a:pt x="1748" y="2048"/>
                  </a:cubicBezTo>
                  <a:cubicBezTo>
                    <a:pt x="1913" y="2048"/>
                    <a:pt x="2048" y="1913"/>
                    <a:pt x="2048" y="1748"/>
                  </a:cubicBezTo>
                  <a:cubicBezTo>
                    <a:pt x="2048" y="1603"/>
                    <a:pt x="1945" y="1482"/>
                    <a:pt x="1808" y="1454"/>
                  </a:cubicBezTo>
                  <a:close/>
                  <a:moveTo>
                    <a:pt x="480" y="1748"/>
                  </a:moveTo>
                  <a:cubicBezTo>
                    <a:pt x="480" y="1847"/>
                    <a:pt x="399" y="1928"/>
                    <a:pt x="300" y="1928"/>
                  </a:cubicBezTo>
                  <a:cubicBezTo>
                    <a:pt x="201" y="1928"/>
                    <a:pt x="120" y="1847"/>
                    <a:pt x="120" y="1748"/>
                  </a:cubicBezTo>
                  <a:cubicBezTo>
                    <a:pt x="120" y="1649"/>
                    <a:pt x="201" y="1568"/>
                    <a:pt x="300" y="1568"/>
                  </a:cubicBezTo>
                  <a:cubicBezTo>
                    <a:pt x="399" y="1568"/>
                    <a:pt x="480" y="1649"/>
                    <a:pt x="480" y="1748"/>
                  </a:cubicBezTo>
                  <a:close/>
                  <a:moveTo>
                    <a:pt x="1204" y="1748"/>
                  </a:moveTo>
                  <a:cubicBezTo>
                    <a:pt x="1204" y="1847"/>
                    <a:pt x="1123" y="1928"/>
                    <a:pt x="1024" y="1928"/>
                  </a:cubicBezTo>
                  <a:cubicBezTo>
                    <a:pt x="925" y="1928"/>
                    <a:pt x="844" y="1847"/>
                    <a:pt x="844" y="1748"/>
                  </a:cubicBezTo>
                  <a:cubicBezTo>
                    <a:pt x="844" y="1649"/>
                    <a:pt x="925" y="1568"/>
                    <a:pt x="1024" y="1568"/>
                  </a:cubicBezTo>
                  <a:cubicBezTo>
                    <a:pt x="1123" y="1568"/>
                    <a:pt x="1204" y="1649"/>
                    <a:pt x="1204" y="1748"/>
                  </a:cubicBezTo>
                  <a:close/>
                  <a:moveTo>
                    <a:pt x="1024" y="968"/>
                  </a:moveTo>
                  <a:cubicBezTo>
                    <a:pt x="792" y="968"/>
                    <a:pt x="604" y="778"/>
                    <a:pt x="604" y="544"/>
                  </a:cubicBezTo>
                  <a:cubicBezTo>
                    <a:pt x="604" y="310"/>
                    <a:pt x="792" y="120"/>
                    <a:pt x="1024" y="120"/>
                  </a:cubicBezTo>
                  <a:cubicBezTo>
                    <a:pt x="1256" y="120"/>
                    <a:pt x="1444" y="310"/>
                    <a:pt x="1444" y="544"/>
                  </a:cubicBezTo>
                  <a:cubicBezTo>
                    <a:pt x="1444" y="778"/>
                    <a:pt x="1256" y="968"/>
                    <a:pt x="1024" y="968"/>
                  </a:cubicBezTo>
                  <a:close/>
                  <a:moveTo>
                    <a:pt x="1748" y="1928"/>
                  </a:moveTo>
                  <a:cubicBezTo>
                    <a:pt x="1649" y="1928"/>
                    <a:pt x="1568" y="1847"/>
                    <a:pt x="1568" y="1748"/>
                  </a:cubicBezTo>
                  <a:cubicBezTo>
                    <a:pt x="1568" y="1649"/>
                    <a:pt x="1649" y="1568"/>
                    <a:pt x="1748" y="1568"/>
                  </a:cubicBezTo>
                  <a:cubicBezTo>
                    <a:pt x="1847" y="1568"/>
                    <a:pt x="1928" y="1649"/>
                    <a:pt x="1928" y="1748"/>
                  </a:cubicBezTo>
                  <a:cubicBezTo>
                    <a:pt x="1928" y="1847"/>
                    <a:pt x="1847" y="1928"/>
                    <a:pt x="1748" y="1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1" name="Group 110" descr="This image is an icon of three human beings and a clock."/>
          <p:cNvGrpSpPr/>
          <p:nvPr/>
        </p:nvGrpSpPr>
        <p:grpSpPr>
          <a:xfrm>
            <a:off x="768329" y="2230384"/>
            <a:ext cx="297913" cy="297912"/>
            <a:chOff x="3613150" y="3706813"/>
            <a:chExt cx="420688" cy="420687"/>
          </a:xfrm>
        </p:grpSpPr>
        <p:sp>
          <p:nvSpPr>
            <p:cNvPr id="112" name="Freeform 10"/>
            <p:cNvSpPr>
              <a:spLocks noEditPoints="1"/>
            </p:cNvSpPr>
            <p:nvPr/>
          </p:nvSpPr>
          <p:spPr bwMode="auto">
            <a:xfrm>
              <a:off x="3613150" y="3930650"/>
              <a:ext cx="420688" cy="196850"/>
            </a:xfrm>
            <a:custGeom>
              <a:avLst/>
              <a:gdLst>
                <a:gd name="T0" fmla="*/ 1823 w 2048"/>
                <a:gd name="T1" fmla="*/ 528 h 960"/>
                <a:gd name="T2" fmla="*/ 1928 w 2048"/>
                <a:gd name="T3" fmla="*/ 300 h 960"/>
                <a:gd name="T4" fmla="*/ 1628 w 2048"/>
                <a:gd name="T5" fmla="*/ 0 h 960"/>
                <a:gd name="T6" fmla="*/ 1324 w 2048"/>
                <a:gd name="T7" fmla="*/ 300 h 960"/>
                <a:gd name="T8" fmla="*/ 1432 w 2048"/>
                <a:gd name="T9" fmla="*/ 528 h 960"/>
                <a:gd name="T10" fmla="*/ 1324 w 2048"/>
                <a:gd name="T11" fmla="*/ 606 h 960"/>
                <a:gd name="T12" fmla="*/ 1219 w 2048"/>
                <a:gd name="T13" fmla="*/ 528 h 960"/>
                <a:gd name="T14" fmla="*/ 1324 w 2048"/>
                <a:gd name="T15" fmla="*/ 300 h 960"/>
                <a:gd name="T16" fmla="*/ 1024 w 2048"/>
                <a:gd name="T17" fmla="*/ 0 h 960"/>
                <a:gd name="T18" fmla="*/ 724 w 2048"/>
                <a:gd name="T19" fmla="*/ 300 h 960"/>
                <a:gd name="T20" fmla="*/ 829 w 2048"/>
                <a:gd name="T21" fmla="*/ 528 h 960"/>
                <a:gd name="T22" fmla="*/ 724 w 2048"/>
                <a:gd name="T23" fmla="*/ 606 h 960"/>
                <a:gd name="T24" fmla="*/ 619 w 2048"/>
                <a:gd name="T25" fmla="*/ 528 h 960"/>
                <a:gd name="T26" fmla="*/ 724 w 2048"/>
                <a:gd name="T27" fmla="*/ 300 h 960"/>
                <a:gd name="T28" fmla="*/ 424 w 2048"/>
                <a:gd name="T29" fmla="*/ 0 h 960"/>
                <a:gd name="T30" fmla="*/ 124 w 2048"/>
                <a:gd name="T31" fmla="*/ 300 h 960"/>
                <a:gd name="T32" fmla="*/ 229 w 2048"/>
                <a:gd name="T33" fmla="*/ 527 h 960"/>
                <a:gd name="T34" fmla="*/ 0 w 2048"/>
                <a:gd name="T35" fmla="*/ 900 h 960"/>
                <a:gd name="T36" fmla="*/ 60 w 2048"/>
                <a:gd name="T37" fmla="*/ 960 h 960"/>
                <a:gd name="T38" fmla="*/ 1988 w 2048"/>
                <a:gd name="T39" fmla="*/ 960 h 960"/>
                <a:gd name="T40" fmla="*/ 2048 w 2048"/>
                <a:gd name="T41" fmla="*/ 900 h 960"/>
                <a:gd name="T42" fmla="*/ 1823 w 2048"/>
                <a:gd name="T43" fmla="*/ 528 h 960"/>
                <a:gd name="T44" fmla="*/ 424 w 2048"/>
                <a:gd name="T45" fmla="*/ 120 h 960"/>
                <a:gd name="T46" fmla="*/ 604 w 2048"/>
                <a:gd name="T47" fmla="*/ 300 h 960"/>
                <a:gd name="T48" fmla="*/ 424 w 2048"/>
                <a:gd name="T49" fmla="*/ 480 h 960"/>
                <a:gd name="T50" fmla="*/ 244 w 2048"/>
                <a:gd name="T51" fmla="*/ 300 h 960"/>
                <a:gd name="T52" fmla="*/ 424 w 2048"/>
                <a:gd name="T53" fmla="*/ 120 h 960"/>
                <a:gd name="T54" fmla="*/ 608 w 2048"/>
                <a:gd name="T55" fmla="*/ 840 h 960"/>
                <a:gd name="T56" fmla="*/ 126 w 2048"/>
                <a:gd name="T57" fmla="*/ 840 h 960"/>
                <a:gd name="T58" fmla="*/ 424 w 2048"/>
                <a:gd name="T59" fmla="*/ 600 h 960"/>
                <a:gd name="T60" fmla="*/ 652 w 2048"/>
                <a:gd name="T61" fmla="*/ 705 h 960"/>
                <a:gd name="T62" fmla="*/ 608 w 2048"/>
                <a:gd name="T63" fmla="*/ 840 h 960"/>
                <a:gd name="T64" fmla="*/ 1024 w 2048"/>
                <a:gd name="T65" fmla="*/ 120 h 960"/>
                <a:gd name="T66" fmla="*/ 1204 w 2048"/>
                <a:gd name="T67" fmla="*/ 300 h 960"/>
                <a:gd name="T68" fmla="*/ 1024 w 2048"/>
                <a:gd name="T69" fmla="*/ 480 h 960"/>
                <a:gd name="T70" fmla="*/ 844 w 2048"/>
                <a:gd name="T71" fmla="*/ 300 h 960"/>
                <a:gd name="T72" fmla="*/ 1024 w 2048"/>
                <a:gd name="T73" fmla="*/ 120 h 960"/>
                <a:gd name="T74" fmla="*/ 730 w 2048"/>
                <a:gd name="T75" fmla="*/ 840 h 960"/>
                <a:gd name="T76" fmla="*/ 1024 w 2048"/>
                <a:gd name="T77" fmla="*/ 600 h 960"/>
                <a:gd name="T78" fmla="*/ 1318 w 2048"/>
                <a:gd name="T79" fmla="*/ 840 h 960"/>
                <a:gd name="T80" fmla="*/ 730 w 2048"/>
                <a:gd name="T81" fmla="*/ 840 h 960"/>
                <a:gd name="T82" fmla="*/ 1628 w 2048"/>
                <a:gd name="T83" fmla="*/ 120 h 960"/>
                <a:gd name="T84" fmla="*/ 1808 w 2048"/>
                <a:gd name="T85" fmla="*/ 300 h 960"/>
                <a:gd name="T86" fmla="*/ 1628 w 2048"/>
                <a:gd name="T87" fmla="*/ 480 h 960"/>
                <a:gd name="T88" fmla="*/ 1444 w 2048"/>
                <a:gd name="T89" fmla="*/ 300 h 960"/>
                <a:gd name="T90" fmla="*/ 1628 w 2048"/>
                <a:gd name="T91" fmla="*/ 120 h 960"/>
                <a:gd name="T92" fmla="*/ 1440 w 2048"/>
                <a:gd name="T93" fmla="*/ 840 h 960"/>
                <a:gd name="T94" fmla="*/ 1396 w 2048"/>
                <a:gd name="T95" fmla="*/ 705 h 960"/>
                <a:gd name="T96" fmla="*/ 1628 w 2048"/>
                <a:gd name="T97" fmla="*/ 600 h 960"/>
                <a:gd name="T98" fmla="*/ 1922 w 2048"/>
                <a:gd name="T99" fmla="*/ 840 h 960"/>
                <a:gd name="T100" fmla="*/ 1440 w 2048"/>
                <a:gd name="T101" fmla="*/ 84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8" h="960">
                  <a:moveTo>
                    <a:pt x="1823" y="528"/>
                  </a:moveTo>
                  <a:cubicBezTo>
                    <a:pt x="1887" y="473"/>
                    <a:pt x="1928" y="391"/>
                    <a:pt x="1928" y="300"/>
                  </a:cubicBezTo>
                  <a:cubicBezTo>
                    <a:pt x="1928" y="135"/>
                    <a:pt x="1793" y="0"/>
                    <a:pt x="1628" y="0"/>
                  </a:cubicBezTo>
                  <a:cubicBezTo>
                    <a:pt x="1462" y="0"/>
                    <a:pt x="1324" y="134"/>
                    <a:pt x="1324" y="300"/>
                  </a:cubicBezTo>
                  <a:cubicBezTo>
                    <a:pt x="1324" y="387"/>
                    <a:pt x="1362" y="469"/>
                    <a:pt x="1432" y="528"/>
                  </a:cubicBezTo>
                  <a:cubicBezTo>
                    <a:pt x="1392" y="548"/>
                    <a:pt x="1355" y="575"/>
                    <a:pt x="1324" y="606"/>
                  </a:cubicBezTo>
                  <a:cubicBezTo>
                    <a:pt x="1293" y="575"/>
                    <a:pt x="1258" y="549"/>
                    <a:pt x="1219" y="528"/>
                  </a:cubicBezTo>
                  <a:cubicBezTo>
                    <a:pt x="1283" y="473"/>
                    <a:pt x="1324" y="391"/>
                    <a:pt x="1324" y="300"/>
                  </a:cubicBezTo>
                  <a:cubicBezTo>
                    <a:pt x="1324" y="135"/>
                    <a:pt x="1189" y="0"/>
                    <a:pt x="1024" y="0"/>
                  </a:cubicBezTo>
                  <a:cubicBezTo>
                    <a:pt x="859" y="0"/>
                    <a:pt x="724" y="135"/>
                    <a:pt x="724" y="300"/>
                  </a:cubicBezTo>
                  <a:cubicBezTo>
                    <a:pt x="724" y="391"/>
                    <a:pt x="765" y="473"/>
                    <a:pt x="829" y="528"/>
                  </a:cubicBezTo>
                  <a:cubicBezTo>
                    <a:pt x="790" y="548"/>
                    <a:pt x="755" y="575"/>
                    <a:pt x="724" y="606"/>
                  </a:cubicBezTo>
                  <a:cubicBezTo>
                    <a:pt x="693" y="574"/>
                    <a:pt x="658" y="548"/>
                    <a:pt x="619" y="528"/>
                  </a:cubicBezTo>
                  <a:cubicBezTo>
                    <a:pt x="683" y="473"/>
                    <a:pt x="724" y="391"/>
                    <a:pt x="724" y="300"/>
                  </a:cubicBezTo>
                  <a:cubicBezTo>
                    <a:pt x="724" y="135"/>
                    <a:pt x="589" y="0"/>
                    <a:pt x="424" y="0"/>
                  </a:cubicBezTo>
                  <a:cubicBezTo>
                    <a:pt x="259" y="0"/>
                    <a:pt x="124" y="135"/>
                    <a:pt x="124" y="300"/>
                  </a:cubicBezTo>
                  <a:cubicBezTo>
                    <a:pt x="124" y="391"/>
                    <a:pt x="165" y="472"/>
                    <a:pt x="229" y="527"/>
                  </a:cubicBezTo>
                  <a:cubicBezTo>
                    <a:pt x="93" y="597"/>
                    <a:pt x="0" y="738"/>
                    <a:pt x="0" y="900"/>
                  </a:cubicBezTo>
                  <a:cubicBezTo>
                    <a:pt x="0" y="933"/>
                    <a:pt x="27" y="960"/>
                    <a:pt x="60" y="960"/>
                  </a:cubicBezTo>
                  <a:cubicBezTo>
                    <a:pt x="70" y="960"/>
                    <a:pt x="1948" y="960"/>
                    <a:pt x="1988" y="960"/>
                  </a:cubicBezTo>
                  <a:cubicBezTo>
                    <a:pt x="2021" y="960"/>
                    <a:pt x="2048" y="933"/>
                    <a:pt x="2048" y="900"/>
                  </a:cubicBezTo>
                  <a:cubicBezTo>
                    <a:pt x="2048" y="739"/>
                    <a:pt x="1957" y="598"/>
                    <a:pt x="1823" y="528"/>
                  </a:cubicBezTo>
                  <a:close/>
                  <a:moveTo>
                    <a:pt x="424" y="120"/>
                  </a:moveTo>
                  <a:cubicBezTo>
                    <a:pt x="523" y="120"/>
                    <a:pt x="604" y="201"/>
                    <a:pt x="604" y="300"/>
                  </a:cubicBezTo>
                  <a:cubicBezTo>
                    <a:pt x="604" y="399"/>
                    <a:pt x="523" y="480"/>
                    <a:pt x="424" y="480"/>
                  </a:cubicBezTo>
                  <a:cubicBezTo>
                    <a:pt x="325" y="480"/>
                    <a:pt x="244" y="399"/>
                    <a:pt x="244" y="300"/>
                  </a:cubicBezTo>
                  <a:cubicBezTo>
                    <a:pt x="244" y="201"/>
                    <a:pt x="325" y="120"/>
                    <a:pt x="424" y="120"/>
                  </a:cubicBezTo>
                  <a:close/>
                  <a:moveTo>
                    <a:pt x="608" y="840"/>
                  </a:moveTo>
                  <a:cubicBezTo>
                    <a:pt x="126" y="840"/>
                    <a:pt x="126" y="840"/>
                    <a:pt x="126" y="840"/>
                  </a:cubicBezTo>
                  <a:cubicBezTo>
                    <a:pt x="154" y="703"/>
                    <a:pt x="277" y="600"/>
                    <a:pt x="424" y="600"/>
                  </a:cubicBezTo>
                  <a:cubicBezTo>
                    <a:pt x="512" y="600"/>
                    <a:pt x="595" y="639"/>
                    <a:pt x="652" y="705"/>
                  </a:cubicBezTo>
                  <a:cubicBezTo>
                    <a:pt x="630" y="746"/>
                    <a:pt x="615" y="792"/>
                    <a:pt x="608" y="840"/>
                  </a:cubicBezTo>
                  <a:close/>
                  <a:moveTo>
                    <a:pt x="1024" y="120"/>
                  </a:moveTo>
                  <a:cubicBezTo>
                    <a:pt x="1123" y="120"/>
                    <a:pt x="1204" y="201"/>
                    <a:pt x="1204" y="300"/>
                  </a:cubicBezTo>
                  <a:cubicBezTo>
                    <a:pt x="1204" y="399"/>
                    <a:pt x="1123" y="480"/>
                    <a:pt x="1024" y="480"/>
                  </a:cubicBezTo>
                  <a:cubicBezTo>
                    <a:pt x="925" y="480"/>
                    <a:pt x="844" y="399"/>
                    <a:pt x="844" y="300"/>
                  </a:cubicBezTo>
                  <a:cubicBezTo>
                    <a:pt x="844" y="201"/>
                    <a:pt x="925" y="120"/>
                    <a:pt x="1024" y="120"/>
                  </a:cubicBezTo>
                  <a:close/>
                  <a:moveTo>
                    <a:pt x="730" y="840"/>
                  </a:moveTo>
                  <a:cubicBezTo>
                    <a:pt x="758" y="703"/>
                    <a:pt x="879" y="600"/>
                    <a:pt x="1024" y="600"/>
                  </a:cubicBezTo>
                  <a:cubicBezTo>
                    <a:pt x="1169" y="600"/>
                    <a:pt x="1290" y="703"/>
                    <a:pt x="1318" y="840"/>
                  </a:cubicBezTo>
                  <a:cubicBezTo>
                    <a:pt x="1298" y="840"/>
                    <a:pt x="755" y="840"/>
                    <a:pt x="730" y="840"/>
                  </a:cubicBezTo>
                  <a:close/>
                  <a:moveTo>
                    <a:pt x="1628" y="120"/>
                  </a:moveTo>
                  <a:cubicBezTo>
                    <a:pt x="1727" y="120"/>
                    <a:pt x="1808" y="201"/>
                    <a:pt x="1808" y="300"/>
                  </a:cubicBezTo>
                  <a:cubicBezTo>
                    <a:pt x="1808" y="399"/>
                    <a:pt x="1727" y="480"/>
                    <a:pt x="1628" y="480"/>
                  </a:cubicBezTo>
                  <a:cubicBezTo>
                    <a:pt x="1528" y="480"/>
                    <a:pt x="1444" y="398"/>
                    <a:pt x="1444" y="300"/>
                  </a:cubicBezTo>
                  <a:cubicBezTo>
                    <a:pt x="1444" y="202"/>
                    <a:pt x="1528" y="120"/>
                    <a:pt x="1628" y="120"/>
                  </a:cubicBezTo>
                  <a:close/>
                  <a:moveTo>
                    <a:pt x="1440" y="840"/>
                  </a:moveTo>
                  <a:cubicBezTo>
                    <a:pt x="1433" y="792"/>
                    <a:pt x="1418" y="747"/>
                    <a:pt x="1396" y="705"/>
                  </a:cubicBezTo>
                  <a:cubicBezTo>
                    <a:pt x="1453" y="640"/>
                    <a:pt x="1539" y="600"/>
                    <a:pt x="1628" y="600"/>
                  </a:cubicBezTo>
                  <a:cubicBezTo>
                    <a:pt x="1773" y="600"/>
                    <a:pt x="1894" y="703"/>
                    <a:pt x="1922" y="840"/>
                  </a:cubicBezTo>
                  <a:lnTo>
                    <a:pt x="1440" y="8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1"/>
            <p:cNvSpPr>
              <a:spLocks/>
            </p:cNvSpPr>
            <p:nvPr/>
          </p:nvSpPr>
          <p:spPr bwMode="auto">
            <a:xfrm>
              <a:off x="3784600" y="3768725"/>
              <a:ext cx="101600" cy="74612"/>
            </a:xfrm>
            <a:custGeom>
              <a:avLst/>
              <a:gdLst>
                <a:gd name="T0" fmla="*/ 468 w 492"/>
                <a:gd name="T1" fmla="*/ 24 h 366"/>
                <a:gd name="T2" fmla="*/ 384 w 492"/>
                <a:gd name="T3" fmla="*/ 24 h 366"/>
                <a:gd name="T4" fmla="*/ 186 w 492"/>
                <a:gd name="T5" fmla="*/ 221 h 366"/>
                <a:gd name="T6" fmla="*/ 108 w 492"/>
                <a:gd name="T7" fmla="*/ 144 h 366"/>
                <a:gd name="T8" fmla="*/ 24 w 492"/>
                <a:gd name="T9" fmla="*/ 144 h 366"/>
                <a:gd name="T10" fmla="*/ 24 w 492"/>
                <a:gd name="T11" fmla="*/ 228 h 366"/>
                <a:gd name="T12" fmla="*/ 144 w 492"/>
                <a:gd name="T13" fmla="*/ 348 h 366"/>
                <a:gd name="T14" fmla="*/ 186 w 492"/>
                <a:gd name="T15" fmla="*/ 366 h 366"/>
                <a:gd name="T16" fmla="*/ 228 w 492"/>
                <a:gd name="T17" fmla="*/ 348 h 366"/>
                <a:gd name="T18" fmla="*/ 468 w 492"/>
                <a:gd name="T19" fmla="*/ 108 h 366"/>
                <a:gd name="T20" fmla="*/ 468 w 492"/>
                <a:gd name="T21" fmla="*/ 2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2" h="366">
                  <a:moveTo>
                    <a:pt x="468" y="24"/>
                  </a:moveTo>
                  <a:cubicBezTo>
                    <a:pt x="445" y="0"/>
                    <a:pt x="407" y="0"/>
                    <a:pt x="384" y="24"/>
                  </a:cubicBezTo>
                  <a:cubicBezTo>
                    <a:pt x="186" y="221"/>
                    <a:pt x="186" y="221"/>
                    <a:pt x="186" y="221"/>
                  </a:cubicBezTo>
                  <a:cubicBezTo>
                    <a:pt x="108" y="144"/>
                    <a:pt x="108" y="144"/>
                    <a:pt x="108" y="144"/>
                  </a:cubicBezTo>
                  <a:cubicBezTo>
                    <a:pt x="85" y="120"/>
                    <a:pt x="47" y="120"/>
                    <a:pt x="24" y="144"/>
                  </a:cubicBezTo>
                  <a:cubicBezTo>
                    <a:pt x="0" y="167"/>
                    <a:pt x="0" y="205"/>
                    <a:pt x="24" y="228"/>
                  </a:cubicBezTo>
                  <a:cubicBezTo>
                    <a:pt x="144" y="348"/>
                    <a:pt x="144" y="348"/>
                    <a:pt x="144" y="348"/>
                  </a:cubicBezTo>
                  <a:cubicBezTo>
                    <a:pt x="155" y="360"/>
                    <a:pt x="171" y="366"/>
                    <a:pt x="186" y="366"/>
                  </a:cubicBezTo>
                  <a:cubicBezTo>
                    <a:pt x="201" y="366"/>
                    <a:pt x="217" y="360"/>
                    <a:pt x="228" y="348"/>
                  </a:cubicBezTo>
                  <a:cubicBezTo>
                    <a:pt x="468" y="108"/>
                    <a:pt x="468" y="108"/>
                    <a:pt x="468" y="108"/>
                  </a:cubicBezTo>
                  <a:cubicBezTo>
                    <a:pt x="492" y="85"/>
                    <a:pt x="492" y="47"/>
                    <a:pt x="468"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12"/>
            <p:cNvSpPr>
              <a:spLocks noEditPoints="1"/>
            </p:cNvSpPr>
            <p:nvPr/>
          </p:nvSpPr>
          <p:spPr bwMode="auto">
            <a:xfrm>
              <a:off x="3736975" y="3706813"/>
              <a:ext cx="198438" cy="198437"/>
            </a:xfrm>
            <a:custGeom>
              <a:avLst/>
              <a:gdLst>
                <a:gd name="T0" fmla="*/ 480 w 964"/>
                <a:gd name="T1" fmla="*/ 0 h 968"/>
                <a:gd name="T2" fmla="*/ 0 w 964"/>
                <a:gd name="T3" fmla="*/ 484 h 968"/>
                <a:gd name="T4" fmla="*/ 480 w 964"/>
                <a:gd name="T5" fmla="*/ 968 h 968"/>
                <a:gd name="T6" fmla="*/ 964 w 964"/>
                <a:gd name="T7" fmla="*/ 484 h 968"/>
                <a:gd name="T8" fmla="*/ 480 w 964"/>
                <a:gd name="T9" fmla="*/ 0 h 968"/>
                <a:gd name="T10" fmla="*/ 480 w 964"/>
                <a:gd name="T11" fmla="*/ 848 h 968"/>
                <a:gd name="T12" fmla="*/ 120 w 964"/>
                <a:gd name="T13" fmla="*/ 484 h 968"/>
                <a:gd name="T14" fmla="*/ 480 w 964"/>
                <a:gd name="T15" fmla="*/ 120 h 968"/>
                <a:gd name="T16" fmla="*/ 844 w 964"/>
                <a:gd name="T17" fmla="*/ 484 h 968"/>
                <a:gd name="T18" fmla="*/ 480 w 964"/>
                <a:gd name="T19" fmla="*/ 84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4" h="968">
                  <a:moveTo>
                    <a:pt x="480" y="0"/>
                  </a:moveTo>
                  <a:cubicBezTo>
                    <a:pt x="215" y="0"/>
                    <a:pt x="0" y="217"/>
                    <a:pt x="0" y="484"/>
                  </a:cubicBezTo>
                  <a:cubicBezTo>
                    <a:pt x="0" y="751"/>
                    <a:pt x="215" y="968"/>
                    <a:pt x="480" y="968"/>
                  </a:cubicBezTo>
                  <a:cubicBezTo>
                    <a:pt x="745" y="968"/>
                    <a:pt x="964" y="750"/>
                    <a:pt x="964" y="484"/>
                  </a:cubicBezTo>
                  <a:cubicBezTo>
                    <a:pt x="964" y="219"/>
                    <a:pt x="746" y="0"/>
                    <a:pt x="480" y="0"/>
                  </a:cubicBezTo>
                  <a:close/>
                  <a:moveTo>
                    <a:pt x="480" y="848"/>
                  </a:moveTo>
                  <a:cubicBezTo>
                    <a:pt x="281" y="848"/>
                    <a:pt x="120" y="685"/>
                    <a:pt x="120" y="484"/>
                  </a:cubicBezTo>
                  <a:cubicBezTo>
                    <a:pt x="120" y="283"/>
                    <a:pt x="281" y="120"/>
                    <a:pt x="480" y="120"/>
                  </a:cubicBezTo>
                  <a:cubicBezTo>
                    <a:pt x="677" y="120"/>
                    <a:pt x="844" y="287"/>
                    <a:pt x="844" y="484"/>
                  </a:cubicBezTo>
                  <a:cubicBezTo>
                    <a:pt x="844" y="681"/>
                    <a:pt x="677" y="848"/>
                    <a:pt x="480" y="8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4" name="Rectangle 123">
            <a:extLst>
              <a:ext uri="{C183D7F6-B498-43B3-948B-1728B52AA6E4}">
                <adec:decorative xmlns:adec="http://schemas.microsoft.com/office/drawing/2017/decorative" val="1"/>
              </a:ext>
            </a:extLst>
          </p:cNvPr>
          <p:cNvSpPr/>
          <p:nvPr/>
        </p:nvSpPr>
        <p:spPr>
          <a:xfrm>
            <a:off x="1926252" y="621193"/>
            <a:ext cx="6682875" cy="3739291"/>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1296448" y="2187997"/>
            <a:ext cx="578685" cy="369332"/>
          </a:xfrm>
          <a:prstGeom prst="rect">
            <a:avLst/>
          </a:prstGeom>
          <a:noFill/>
        </p:spPr>
        <p:txBody>
          <a:bodyPr wrap="none" lIns="0" tIns="0" rIns="0" bIns="0" rtlCol="0">
            <a:spAutoFit/>
          </a:bodyPr>
          <a:lstStyle/>
          <a:p>
            <a:r>
              <a:rPr lang="en-US" sz="2400" dirty="0">
                <a:solidFill>
                  <a:schemeClr val="bg1"/>
                </a:solidFill>
                <a:latin typeface="+mj-lt"/>
              </a:rPr>
              <a:t>64%</a:t>
            </a:r>
          </a:p>
        </p:txBody>
      </p:sp>
      <p:graphicFrame>
        <p:nvGraphicFramePr>
          <p:cNvPr id="13" name="Chart 12" descr="This is a chart. "/>
          <p:cNvGraphicFramePr/>
          <p:nvPr>
            <p:extLst>
              <p:ext uri="{D42A27DB-BD31-4B8C-83A1-F6EECF244321}">
                <p14:modId xmlns:p14="http://schemas.microsoft.com/office/powerpoint/2010/main" val="2868671282"/>
              </p:ext>
            </p:extLst>
          </p:nvPr>
        </p:nvGraphicFramePr>
        <p:xfrm>
          <a:off x="2307544" y="644987"/>
          <a:ext cx="4528852" cy="3715498"/>
        </p:xfrm>
        <a:graphic>
          <a:graphicData uri="http://schemas.openxmlformats.org/drawingml/2006/chart">
            <c:chart xmlns:c="http://schemas.openxmlformats.org/drawingml/2006/chart" xmlns:r="http://schemas.openxmlformats.org/officeDocument/2006/relationships" r:id="rId4"/>
          </a:graphicData>
        </a:graphic>
      </p:graphicFrame>
      <p:pic>
        <p:nvPicPr>
          <p:cNvPr id="141" name="Picture 140">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44269"/>
          <a:stretch/>
        </p:blipFill>
        <p:spPr>
          <a:xfrm>
            <a:off x="7300380" y="18439"/>
            <a:ext cx="4880594" cy="6839561"/>
          </a:xfrm>
          <a:custGeom>
            <a:avLst/>
            <a:gdLst>
              <a:gd name="connsiteX0" fmla="*/ 0 w 4937760"/>
              <a:gd name="connsiteY0" fmla="*/ 0 h 6857999"/>
              <a:gd name="connsiteX1" fmla="*/ 4937760 w 4937760"/>
              <a:gd name="connsiteY1" fmla="*/ 0 h 6857999"/>
              <a:gd name="connsiteX2" fmla="*/ 4937760 w 4937760"/>
              <a:gd name="connsiteY2" fmla="*/ 6857999 h 6857999"/>
              <a:gd name="connsiteX3" fmla="*/ 0 w 493776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937760" h="6857999">
                <a:moveTo>
                  <a:pt x="0" y="0"/>
                </a:moveTo>
                <a:lnTo>
                  <a:pt x="4937760" y="0"/>
                </a:lnTo>
                <a:lnTo>
                  <a:pt x="4937760" y="6857999"/>
                </a:lnTo>
                <a:lnTo>
                  <a:pt x="0" y="6857999"/>
                </a:lnTo>
                <a:close/>
              </a:path>
            </a:pathLst>
          </a:custGeom>
        </p:spPr>
      </p:pic>
      <p:sp>
        <p:nvSpPr>
          <p:cNvPr id="140" name="Rectangle 139">
            <a:extLst>
              <a:ext uri="{C183D7F6-B498-43B3-948B-1728B52AA6E4}">
                <adec:decorative xmlns:adec="http://schemas.microsoft.com/office/drawing/2017/decorative" val="1"/>
              </a:ext>
            </a:extLst>
          </p:cNvPr>
          <p:cNvSpPr/>
          <p:nvPr/>
        </p:nvSpPr>
        <p:spPr>
          <a:xfrm>
            <a:off x="7298578" y="0"/>
            <a:ext cx="5013342" cy="6857999"/>
          </a:xfrm>
          <a:prstGeom prst="rect">
            <a:avLst/>
          </a:prstGeom>
          <a:solidFill>
            <a:schemeClr val="accent1">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Oval 34">
            <a:extLst>
              <a:ext uri="{C183D7F6-B498-43B3-948B-1728B52AA6E4}">
                <adec:decorative xmlns:adec="http://schemas.microsoft.com/office/drawing/2017/decorative" val="1"/>
              </a:ext>
            </a:extLst>
          </p:cNvPr>
          <p:cNvSpPr/>
          <p:nvPr/>
        </p:nvSpPr>
        <p:spPr>
          <a:xfrm>
            <a:off x="8912895" y="832629"/>
            <a:ext cx="1620450" cy="16204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extBox 144"/>
          <p:cNvSpPr txBox="1"/>
          <p:nvPr/>
        </p:nvSpPr>
        <p:spPr>
          <a:xfrm>
            <a:off x="7780020" y="3242496"/>
            <a:ext cx="3886200" cy="276999"/>
          </a:xfrm>
          <a:prstGeom prst="rect">
            <a:avLst/>
          </a:prstGeom>
          <a:noFill/>
        </p:spPr>
        <p:txBody>
          <a:bodyPr wrap="square" lIns="0" tIns="0" rIns="0" bIns="0" rtlCol="0">
            <a:spAutoFit/>
          </a:bodyPr>
          <a:lstStyle/>
          <a:p>
            <a:pPr algn="ctr"/>
            <a:r>
              <a:rPr lang="en-US" dirty="0">
                <a:solidFill>
                  <a:schemeClr val="bg1"/>
                </a:solidFill>
              </a:rPr>
              <a:t>.</a:t>
            </a:r>
          </a:p>
        </p:txBody>
      </p:sp>
      <p:cxnSp>
        <p:nvCxnSpPr>
          <p:cNvPr id="151" name="Straight Connector 150">
            <a:extLst>
              <a:ext uri="{C183D7F6-B498-43B3-948B-1728B52AA6E4}">
                <adec:decorative xmlns:adec="http://schemas.microsoft.com/office/drawing/2017/decorative" val="1"/>
              </a:ext>
            </a:extLst>
          </p:cNvPr>
          <p:cNvCxnSpPr/>
          <p:nvPr/>
        </p:nvCxnSpPr>
        <p:spPr>
          <a:xfrm>
            <a:off x="8991600" y="2790395"/>
            <a:ext cx="146304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C183D7F6-B498-43B3-948B-1728B52AA6E4}">
                <adec:decorative xmlns:adec="http://schemas.microsoft.com/office/drawing/2017/decorative" val="1"/>
              </a:ext>
            </a:extLst>
          </p:cNvPr>
          <p:cNvCxnSpPr/>
          <p:nvPr/>
        </p:nvCxnSpPr>
        <p:spPr>
          <a:xfrm>
            <a:off x="9347735" y="5910588"/>
            <a:ext cx="75077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C183D7F6-B498-43B3-948B-1728B52AA6E4}">
                <adec:decorative xmlns:adec="http://schemas.microsoft.com/office/drawing/2017/decorative" val="1"/>
              </a:ext>
            </a:extLst>
          </p:cNvPr>
          <p:cNvGrpSpPr/>
          <p:nvPr/>
        </p:nvGrpSpPr>
        <p:grpSpPr>
          <a:xfrm>
            <a:off x="816617" y="3307745"/>
            <a:ext cx="888595" cy="369332"/>
            <a:chOff x="816617" y="3307745"/>
            <a:chExt cx="888595" cy="369332"/>
          </a:xfrm>
        </p:grpSpPr>
        <p:pic>
          <p:nvPicPr>
            <p:cNvPr id="117" name="Picture 116" descr="This image is an icon of a human being. "/>
            <p:cNvPicPr>
              <a:picLocks noChangeAspect="1"/>
            </p:cNvPicPr>
            <p:nvPr/>
          </p:nvPicPr>
          <p:blipFill>
            <a:blip r:embed="rId6"/>
            <a:stretch>
              <a:fillRect/>
            </a:stretch>
          </p:blipFill>
          <p:spPr>
            <a:xfrm>
              <a:off x="816617" y="3346008"/>
              <a:ext cx="231766" cy="263774"/>
            </a:xfrm>
            <a:prstGeom prst="rect">
              <a:avLst/>
            </a:prstGeom>
          </p:spPr>
        </p:pic>
        <p:sp>
          <p:nvSpPr>
            <p:cNvPr id="144" name="TextBox 143"/>
            <p:cNvSpPr txBox="1"/>
            <p:nvPr/>
          </p:nvSpPr>
          <p:spPr>
            <a:xfrm>
              <a:off x="1296446" y="3307745"/>
              <a:ext cx="408766" cy="369332"/>
            </a:xfrm>
            <a:prstGeom prst="rect">
              <a:avLst/>
            </a:prstGeom>
            <a:noFill/>
          </p:spPr>
          <p:txBody>
            <a:bodyPr wrap="none" lIns="0" tIns="0" rIns="0" bIns="0" rtlCol="0">
              <a:spAutoFit/>
            </a:bodyPr>
            <a:lstStyle/>
            <a:p>
              <a:r>
                <a:rPr lang="en-US" sz="2400" dirty="0">
                  <a:solidFill>
                    <a:schemeClr val="bg1"/>
                  </a:solidFill>
                  <a:latin typeface="+mj-lt"/>
                </a:rPr>
                <a:t>3%</a:t>
              </a:r>
            </a:p>
          </p:txBody>
        </p:sp>
      </p:grpSp>
      <p:sp>
        <p:nvSpPr>
          <p:cNvPr id="2" name="Title 1" hidden="1">
            <a:extLst>
              <a:ext uri="{FF2B5EF4-FFF2-40B4-BE49-F238E27FC236}">
                <a16:creationId xmlns:a16="http://schemas.microsoft.com/office/drawing/2014/main" id="{B61803F9-0687-42F2-AD52-B4E217229BB0}"/>
              </a:ext>
            </a:extLst>
          </p:cNvPr>
          <p:cNvSpPr>
            <a:spLocks noGrp="1"/>
          </p:cNvSpPr>
          <p:nvPr>
            <p:ph type="title"/>
          </p:nvPr>
        </p:nvSpPr>
        <p:spPr/>
        <p:txBody>
          <a:bodyPr/>
          <a:lstStyle/>
          <a:p>
            <a:r>
              <a:rPr lang="en-US" dirty="0"/>
              <a:t>Slide 7</a:t>
            </a:r>
          </a:p>
        </p:txBody>
      </p:sp>
      <p:pic>
        <p:nvPicPr>
          <p:cNvPr id="5" name="Picture 4">
            <a:extLst>
              <a:ext uri="{FF2B5EF4-FFF2-40B4-BE49-F238E27FC236}">
                <a16:creationId xmlns:a16="http://schemas.microsoft.com/office/drawing/2014/main" id="{E2AF6182-4873-461F-9C2E-14653D1CD4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766" b="26532"/>
          <a:stretch/>
        </p:blipFill>
        <p:spPr>
          <a:xfrm>
            <a:off x="153782" y="5752643"/>
            <a:ext cx="2971925" cy="958028"/>
          </a:xfrm>
          <a:prstGeom prst="rect">
            <a:avLst/>
          </a:prstGeom>
        </p:spPr>
      </p:pic>
      <p:pic>
        <p:nvPicPr>
          <p:cNvPr id="7" name="Graphic 6" descr="Money">
            <a:extLst>
              <a:ext uri="{FF2B5EF4-FFF2-40B4-BE49-F238E27FC236}">
                <a16:creationId xmlns:a16="http://schemas.microsoft.com/office/drawing/2014/main" id="{4593611F-74C5-4763-86B1-1896F943BE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55161" y="1170398"/>
            <a:ext cx="914400" cy="914400"/>
          </a:xfrm>
          <a:prstGeom prst="rect">
            <a:avLst/>
          </a:prstGeom>
        </p:spPr>
      </p:pic>
      <p:pic>
        <p:nvPicPr>
          <p:cNvPr id="9" name="Picture 8" descr="A close up of a logo&#10;&#10;Description automatically generated">
            <a:extLst>
              <a:ext uri="{FF2B5EF4-FFF2-40B4-BE49-F238E27FC236}">
                <a16:creationId xmlns:a16="http://schemas.microsoft.com/office/drawing/2014/main" id="{D8B1215B-484C-40AA-B8A9-5F644E4AA75B}"/>
              </a:ext>
            </a:extLst>
          </p:cNvPr>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833699" y="671303"/>
            <a:ext cx="1943100" cy="1943100"/>
          </a:xfrm>
          <a:prstGeom prst="ellipse">
            <a:avLst/>
          </a:prstGeom>
        </p:spPr>
      </p:pic>
      <p:pic>
        <p:nvPicPr>
          <p:cNvPr id="32" name="Picture 31" descr="A close up of a sign&#10;&#10;Description automatically generated">
            <a:extLst>
              <a:ext uri="{FF2B5EF4-FFF2-40B4-BE49-F238E27FC236}">
                <a16:creationId xmlns:a16="http://schemas.microsoft.com/office/drawing/2014/main" id="{1D8042FF-AD50-43D1-87B6-7DE947BF6A60}"/>
              </a:ext>
            </a:extLst>
          </p:cNvPr>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8879368" y="3586580"/>
            <a:ext cx="1851762" cy="1851762"/>
          </a:xfrm>
          <a:prstGeom prst="rect">
            <a:avLst/>
          </a:prstGeom>
        </p:spPr>
      </p:pic>
    </p:spTree>
    <p:extLst>
      <p:ext uri="{BB962C8B-B14F-4D97-AF65-F5344CB8AC3E}">
        <p14:creationId xmlns:p14="http://schemas.microsoft.com/office/powerpoint/2010/main" val="1727237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4AAA30CA-4BD3-412E-8508-C05D99E50C4A}"/>
              </a:ext>
            </a:extLst>
          </p:cNvPr>
          <p:cNvSpPr/>
          <p:nvPr/>
        </p:nvSpPr>
        <p:spPr>
          <a:xfrm>
            <a:off x="640972" y="827378"/>
            <a:ext cx="3779210" cy="3076731"/>
          </a:xfrm>
          <a:prstGeom prst="hexagon">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000" dirty="0">
                <a:ln w="0"/>
                <a:solidFill>
                  <a:schemeClr val="bg1"/>
                </a:solidFill>
                <a:effectLst>
                  <a:outerShdw blurRad="38100" dist="19050" dir="2700000" algn="tl" rotWithShape="0">
                    <a:schemeClr val="dk1">
                      <a:alpha val="40000"/>
                    </a:schemeClr>
                  </a:outerShdw>
                </a:effectLst>
              </a:rPr>
              <a:t>6 Weeks </a:t>
            </a:r>
          </a:p>
        </p:txBody>
      </p:sp>
      <p:sp>
        <p:nvSpPr>
          <p:cNvPr id="6" name="Rectangle 5">
            <a:extLst>
              <a:ext uri="{FF2B5EF4-FFF2-40B4-BE49-F238E27FC236}">
                <a16:creationId xmlns:a16="http://schemas.microsoft.com/office/drawing/2014/main" id="{8D97A3CB-7262-4739-B931-85064508480B}"/>
              </a:ext>
            </a:extLst>
          </p:cNvPr>
          <p:cNvSpPr/>
          <p:nvPr/>
        </p:nvSpPr>
        <p:spPr>
          <a:xfrm>
            <a:off x="5036696" y="979429"/>
            <a:ext cx="6096000" cy="5497082"/>
          </a:xfrm>
          <a:prstGeom prst="rect">
            <a:avLst/>
          </a:prstGeom>
        </p:spPr>
        <p:txBody>
          <a:bodyPr>
            <a:spAutoFit/>
          </a:bodyPr>
          <a:lstStyle/>
          <a:p>
            <a:pPr algn="ctr">
              <a:lnSpc>
                <a:spcPct val="107000"/>
              </a:lnSpc>
            </a:pPr>
            <a:r>
              <a:rPr lang="en-US"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Week 1</a:t>
            </a:r>
          </a:p>
          <a:p>
            <a:pPr algn="ctr">
              <a:lnSpc>
                <a:spcPct val="107000"/>
              </a:lnSpc>
            </a:pPr>
            <a:r>
              <a:rPr lang="en-US"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How To Pick and Work Your Farm</a:t>
            </a:r>
          </a:p>
          <a:p>
            <a:pPr algn="ctr">
              <a:lnSpc>
                <a:spcPct val="107000"/>
              </a:lnSpc>
            </a:pPr>
            <a:endParaRPr lang="en-US"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ctr"/>
            <a:r>
              <a:rPr lang="en-US" b="1" dirty="0">
                <a:effectLst>
                  <a:outerShdw blurRad="38100" dist="38100" dir="2700000" algn="tl">
                    <a:srgbClr val="000000">
                      <a:alpha val="43137"/>
                    </a:srgbClr>
                  </a:outerShdw>
                </a:effectLst>
                <a:latin typeface="+mj-lt"/>
              </a:rPr>
              <a:t>Week 2</a:t>
            </a:r>
          </a:p>
          <a:p>
            <a:pPr algn="ctr"/>
            <a:r>
              <a:rPr lang="en-US" dirty="0">
                <a:effectLst>
                  <a:outerShdw blurRad="38100" dist="38100" dir="2700000" algn="tl">
                    <a:srgbClr val="000000">
                      <a:alpha val="43137"/>
                    </a:srgbClr>
                  </a:outerShdw>
                </a:effectLst>
                <a:latin typeface="+mj-lt"/>
              </a:rPr>
              <a:t>Dissecting Your Farming Prospects</a:t>
            </a:r>
          </a:p>
          <a:p>
            <a:pPr algn="ctr">
              <a:lnSpc>
                <a:spcPct val="107000"/>
              </a:lnSpc>
            </a:pPr>
            <a:endParaRPr lang="en-US"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ctr"/>
            <a:r>
              <a:rPr lang="en-US" b="1" dirty="0">
                <a:effectLst>
                  <a:outerShdw blurRad="38100" dist="38100" dir="2700000" algn="tl">
                    <a:srgbClr val="000000">
                      <a:alpha val="43137"/>
                    </a:srgbClr>
                  </a:outerShdw>
                </a:effectLst>
                <a:latin typeface="+mj-lt"/>
              </a:rPr>
              <a:t>Week 3</a:t>
            </a:r>
          </a:p>
          <a:p>
            <a:pPr algn="ctr"/>
            <a:r>
              <a:rPr lang="en-US" dirty="0">
                <a:effectLst>
                  <a:outerShdw blurRad="38100" dist="38100" dir="2700000" algn="tl">
                    <a:srgbClr val="000000">
                      <a:alpha val="43137"/>
                    </a:srgbClr>
                  </a:outerShdw>
                </a:effectLst>
                <a:latin typeface="+mj-lt"/>
              </a:rPr>
              <a:t>Build Your Brand Around Neighborhood Culture Using Annual Events</a:t>
            </a:r>
          </a:p>
          <a:p>
            <a:pPr algn="ctr">
              <a:lnSpc>
                <a:spcPct val="107000"/>
              </a:lnSpc>
            </a:pPr>
            <a:endParaRPr lang="en-US"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ctr"/>
            <a:r>
              <a:rPr lang="en-US" b="1" dirty="0">
                <a:effectLst>
                  <a:outerShdw blurRad="38100" dist="38100" dir="2700000" algn="tl">
                    <a:srgbClr val="000000">
                      <a:alpha val="43137"/>
                    </a:srgbClr>
                  </a:outerShdw>
                </a:effectLst>
                <a:latin typeface="+mj-lt"/>
              </a:rPr>
              <a:t>Week 4</a:t>
            </a:r>
          </a:p>
          <a:p>
            <a:pPr algn="ctr"/>
            <a:r>
              <a:rPr lang="en-US" dirty="0">
                <a:effectLst>
                  <a:outerShdw blurRad="38100" dist="38100" dir="2700000" algn="tl">
                    <a:srgbClr val="000000">
                      <a:alpha val="43137"/>
                    </a:srgbClr>
                  </a:outerShdw>
                </a:effectLst>
                <a:latin typeface="+mj-lt"/>
              </a:rPr>
              <a:t>In With The Old and In With The New</a:t>
            </a:r>
          </a:p>
          <a:p>
            <a:pPr algn="ctr">
              <a:lnSpc>
                <a:spcPct val="107000"/>
              </a:lnSpc>
            </a:pPr>
            <a:endParaRPr lang="en-US"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ctr"/>
            <a:r>
              <a:rPr lang="en-US" b="1" dirty="0">
                <a:effectLst>
                  <a:outerShdw blurRad="38100" dist="38100" dir="2700000" algn="tl">
                    <a:srgbClr val="000000">
                      <a:alpha val="43137"/>
                    </a:srgbClr>
                  </a:outerShdw>
                </a:effectLst>
                <a:latin typeface="+mj-lt"/>
              </a:rPr>
              <a:t>Week 5</a:t>
            </a:r>
          </a:p>
          <a:p>
            <a:pPr algn="ctr"/>
            <a:r>
              <a:rPr lang="en-US" dirty="0">
                <a:effectLst>
                  <a:outerShdw blurRad="38100" dist="38100" dir="2700000" algn="tl">
                    <a:srgbClr val="000000">
                      <a:alpha val="43137"/>
                    </a:srgbClr>
                  </a:outerShdw>
                </a:effectLst>
                <a:latin typeface="+mj-lt"/>
              </a:rPr>
              <a:t>Managing Your Distribution Team</a:t>
            </a:r>
          </a:p>
          <a:p>
            <a:pPr algn="ctr">
              <a:lnSpc>
                <a:spcPct val="107000"/>
              </a:lnSpc>
            </a:pPr>
            <a:endParaRPr lang="en-US"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ctr"/>
            <a:r>
              <a:rPr lang="en-US" b="1" dirty="0">
                <a:effectLst>
                  <a:outerShdw blurRad="38100" dist="38100" dir="2700000" algn="tl">
                    <a:srgbClr val="000000">
                      <a:alpha val="43137"/>
                    </a:srgbClr>
                  </a:outerShdw>
                </a:effectLst>
                <a:latin typeface="+mj-lt"/>
              </a:rPr>
              <a:t>Week 6</a:t>
            </a:r>
          </a:p>
          <a:p>
            <a:pPr algn="ctr"/>
            <a:r>
              <a:rPr lang="en-US" dirty="0">
                <a:effectLst>
                  <a:outerShdw blurRad="38100" dist="38100" dir="2700000" algn="tl">
                    <a:srgbClr val="000000">
                      <a:alpha val="43137"/>
                    </a:srgbClr>
                  </a:outerShdw>
                </a:effectLst>
                <a:latin typeface="+mj-lt"/>
              </a:rPr>
              <a:t>Economies of Scale</a:t>
            </a:r>
          </a:p>
          <a:p>
            <a:pPr algn="ctr">
              <a:lnSpc>
                <a:spcPct val="107000"/>
              </a:lnSpc>
            </a:pPr>
            <a:endParaRPr lang="en-US"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pic>
        <p:nvPicPr>
          <p:cNvPr id="4" name="Picture 3" descr="A close up of a sign&#10;&#10;Description automatically generated">
            <a:extLst>
              <a:ext uri="{FF2B5EF4-FFF2-40B4-BE49-F238E27FC236}">
                <a16:creationId xmlns:a16="http://schemas.microsoft.com/office/drawing/2014/main" id="{1BC4D477-4EDB-4829-B711-0848FE0F5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7" y="4967365"/>
            <a:ext cx="1851762" cy="1851762"/>
          </a:xfrm>
          <a:prstGeom prst="rect">
            <a:avLst/>
          </a:prstGeom>
        </p:spPr>
      </p:pic>
    </p:spTree>
    <p:extLst>
      <p:ext uri="{BB962C8B-B14F-4D97-AF65-F5344CB8AC3E}">
        <p14:creationId xmlns:p14="http://schemas.microsoft.com/office/powerpoint/2010/main" val="27336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6">
                                            <p:txEl>
                                              <p:pRg st="7" end="7"/>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6">
                                            <p:txEl>
                                              <p:pRg st="10" end="10"/>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500"/>
                                  </p:stCondLst>
                                  <p:childTnLst>
                                    <p:set>
                                      <p:cBhvr>
                                        <p:cTn id="33" dur="1" fill="hold">
                                          <p:stCondLst>
                                            <p:cond delay="0"/>
                                          </p:stCondLst>
                                        </p:cTn>
                                        <p:tgtEl>
                                          <p:spTgt spid="6">
                                            <p:txEl>
                                              <p:pRg st="13" end="13"/>
                                            </p:txEl>
                                          </p:spTgt>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500"/>
                                  </p:stCondLst>
                                  <p:childTnLst>
                                    <p:set>
                                      <p:cBhvr>
                                        <p:cTn id="36" dur="1" fill="hold">
                                          <p:stCondLst>
                                            <p:cond delay="0"/>
                                          </p:stCondLst>
                                        </p:cTn>
                                        <p:tgtEl>
                                          <p:spTgt spid="6">
                                            <p:txEl>
                                              <p:pRg st="15" end="15"/>
                                            </p:txEl>
                                          </p:spTgt>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500"/>
                                  </p:stCondLst>
                                  <p:childTnLst>
                                    <p:set>
                                      <p:cBhvr>
                                        <p:cTn id="39"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dvAuto="2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AB44F4C-89FC-4A67-ABAF-BAE639935E03}"/>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762000"/>
            <a:ext cx="6096000" cy="6096000"/>
          </a:xfrm>
          <a:prstGeom prst="rect">
            <a:avLst/>
          </a:prstGeom>
        </p:spPr>
      </p:pic>
      <p:sp>
        <p:nvSpPr>
          <p:cNvPr id="2" name="Title 1">
            <a:extLst>
              <a:ext uri="{FF2B5EF4-FFF2-40B4-BE49-F238E27FC236}">
                <a16:creationId xmlns:a16="http://schemas.microsoft.com/office/drawing/2014/main" id="{599E0368-85F1-4945-B78A-47F0F8DF6881}"/>
              </a:ext>
            </a:extLst>
          </p:cNvPr>
          <p:cNvSpPr>
            <a:spLocks noGrp="1"/>
          </p:cNvSpPr>
          <p:nvPr>
            <p:ph type="title"/>
          </p:nvPr>
        </p:nvSpPr>
        <p:spPr>
          <a:xfrm>
            <a:off x="4729161" y="5194507"/>
            <a:ext cx="6916453" cy="948007"/>
          </a:xfrm>
        </p:spPr>
        <p:txBody>
          <a:bodyPr>
            <a:normAutofit/>
          </a:bodyPr>
          <a:lstStyle/>
          <a:p>
            <a:pPr algn="ctr"/>
            <a:r>
              <a:rPr lang="en-US" sz="2400" dirty="0">
                <a:solidFill>
                  <a:schemeClr val="accent1">
                    <a:lumMod val="50000"/>
                  </a:schemeClr>
                </a:solidFill>
                <a:latin typeface="+mn-lt"/>
              </a:rPr>
              <a:t>Select a farm based off good business math, work a farm the way top producing agents do.</a:t>
            </a:r>
          </a:p>
        </p:txBody>
      </p:sp>
      <p:sp>
        <p:nvSpPr>
          <p:cNvPr id="5" name="Rectangle 4">
            <a:extLst>
              <a:ext uri="{FF2B5EF4-FFF2-40B4-BE49-F238E27FC236}">
                <a16:creationId xmlns:a16="http://schemas.microsoft.com/office/drawing/2014/main" id="{A1610D5E-C83F-439E-9E45-0806DC40BA86}"/>
              </a:ext>
              <a:ext uri="{C183D7F6-B498-43B3-948B-1728B52AA6E4}">
                <adec:decorative xmlns:adec="http://schemas.microsoft.com/office/drawing/2017/decorative" val="1"/>
              </a:ext>
            </a:extLst>
          </p:cNvPr>
          <p:cNvSpPr/>
          <p:nvPr/>
        </p:nvSpPr>
        <p:spPr>
          <a:xfrm>
            <a:off x="8798897" y="457200"/>
            <a:ext cx="3127944" cy="3665179"/>
          </a:xfrm>
          <a:prstGeom prst="rect">
            <a:avLst/>
          </a:prstGeom>
          <a:solidFill>
            <a:srgbClr val="CFCFC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Chart 5">
            <a:extLst>
              <a:ext uri="{FF2B5EF4-FFF2-40B4-BE49-F238E27FC236}">
                <a16:creationId xmlns:a16="http://schemas.microsoft.com/office/drawing/2014/main" id="{6B79707B-320C-4FAA-9902-20C7A30F65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2976728"/>
              </p:ext>
            </p:extLst>
          </p:nvPr>
        </p:nvGraphicFramePr>
        <p:xfrm>
          <a:off x="9049562" y="648190"/>
          <a:ext cx="3142438" cy="2094961"/>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A3874A4F-21A1-4D2B-9BBA-216B883C3C3E}"/>
              </a:ext>
            </a:extLst>
          </p:cNvPr>
          <p:cNvSpPr/>
          <p:nvPr/>
        </p:nvSpPr>
        <p:spPr>
          <a:xfrm>
            <a:off x="9993576" y="1350227"/>
            <a:ext cx="717777" cy="717778"/>
          </a:xfrm>
          <a:prstGeom prst="ellipse">
            <a:avLst/>
          </a:prstGeom>
          <a:solidFill>
            <a:srgbClr val="30353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565A26D-F03E-46D9-AB1F-6E029868FEC2}"/>
              </a:ext>
            </a:extLst>
          </p:cNvPr>
          <p:cNvSpPr txBox="1"/>
          <p:nvPr/>
        </p:nvSpPr>
        <p:spPr>
          <a:xfrm>
            <a:off x="9022972" y="3137160"/>
            <a:ext cx="2679794" cy="553998"/>
          </a:xfrm>
          <a:prstGeom prst="rect">
            <a:avLst/>
          </a:prstGeom>
          <a:noFill/>
        </p:spPr>
        <p:txBody>
          <a:bodyPr wrap="square" lIns="0" tIns="0" rIns="0" bIns="0" rtlCol="0">
            <a:spAutoFit/>
          </a:bodyPr>
          <a:lstStyle/>
          <a:p>
            <a:pPr algn="ctr"/>
            <a:r>
              <a:rPr lang="en-US" dirty="0"/>
              <a:t>How to Pick and Work </a:t>
            </a:r>
          </a:p>
          <a:p>
            <a:pPr algn="ctr"/>
            <a:r>
              <a:rPr lang="en-US" dirty="0"/>
              <a:t>Your Farm</a:t>
            </a:r>
            <a:endParaRPr lang="en-US" sz="1400" dirty="0"/>
          </a:p>
        </p:txBody>
      </p:sp>
      <p:sp>
        <p:nvSpPr>
          <p:cNvPr id="9" name="TextBox 8">
            <a:extLst>
              <a:ext uri="{FF2B5EF4-FFF2-40B4-BE49-F238E27FC236}">
                <a16:creationId xmlns:a16="http://schemas.microsoft.com/office/drawing/2014/main" id="{CFD8C8A6-687A-4F86-AB8C-C1E17F4B9379}"/>
              </a:ext>
            </a:extLst>
          </p:cNvPr>
          <p:cNvSpPr txBox="1"/>
          <p:nvPr/>
        </p:nvSpPr>
        <p:spPr>
          <a:xfrm>
            <a:off x="9022972" y="6774"/>
            <a:ext cx="2679794" cy="369332"/>
          </a:xfrm>
          <a:prstGeom prst="rect">
            <a:avLst/>
          </a:prstGeom>
          <a:noFill/>
        </p:spPr>
        <p:txBody>
          <a:bodyPr wrap="square" rtlCol="0">
            <a:spAutoFit/>
          </a:bodyPr>
          <a:lstStyle/>
          <a:p>
            <a:pPr algn="ctr"/>
            <a:r>
              <a:rPr lang="en-US" b="1" dirty="0"/>
              <a:t>Week 1</a:t>
            </a:r>
          </a:p>
        </p:txBody>
      </p:sp>
      <p:pic>
        <p:nvPicPr>
          <p:cNvPr id="10" name="Graphic 9" descr="Bulls-eye">
            <a:extLst>
              <a:ext uri="{FF2B5EF4-FFF2-40B4-BE49-F238E27FC236}">
                <a16:creationId xmlns:a16="http://schemas.microsoft.com/office/drawing/2014/main" id="{E3D7DFA1-AFB6-4C7E-A7B9-453E8B1014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8602" y="1391385"/>
            <a:ext cx="628627" cy="628627"/>
          </a:xfrm>
          <a:prstGeom prst="rect">
            <a:avLst/>
          </a:prstGeom>
        </p:spPr>
      </p:pic>
      <p:pic>
        <p:nvPicPr>
          <p:cNvPr id="11" name="Picture 10" descr="A close up of a sign&#10;&#10;Description automatically generated">
            <a:extLst>
              <a:ext uri="{FF2B5EF4-FFF2-40B4-BE49-F238E27FC236}">
                <a16:creationId xmlns:a16="http://schemas.microsoft.com/office/drawing/2014/main" id="{035E612C-1BF3-4360-B494-8B3E012FAF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774"/>
            <a:ext cx="1851762" cy="1851762"/>
          </a:xfrm>
          <a:prstGeom prst="rect">
            <a:avLst/>
          </a:prstGeom>
        </p:spPr>
      </p:pic>
    </p:spTree>
    <p:extLst>
      <p:ext uri="{BB962C8B-B14F-4D97-AF65-F5344CB8AC3E}">
        <p14:creationId xmlns:p14="http://schemas.microsoft.com/office/powerpoint/2010/main" val="1472546282"/>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odern 01">
      <a:majorFont>
        <a:latin typeface="Century Gothic"/>
        <a:ea typeface=""/>
        <a:cs typeface=""/>
      </a:majorFont>
      <a:minorFont>
        <a:latin typeface="Segoe UI Light"/>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soft_Data_Driven_Financial_Corporate.potx" id="{AF0BB5A1-6D8A-4FE6-8E42-5BDD7830AEFF}" vid="{0057B11C-41A7-4209-873B-0AFB0F6811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1569</Words>
  <Application>Microsoft Office PowerPoint</Application>
  <PresentationFormat>Widescreen</PresentationFormat>
  <Paragraphs>374</Paragraphs>
  <Slides>29</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Segoe UI Light</vt:lpstr>
      <vt:lpstr>Office Theme</vt:lpstr>
      <vt:lpstr>PowerPoint Presentation</vt:lpstr>
      <vt:lpstr>Kerry Fitzpatrick</vt:lpstr>
      <vt:lpstr>PowerPoint Presentation</vt:lpstr>
      <vt:lpstr>PowerPoint Presentation</vt:lpstr>
      <vt:lpstr>Slide 3</vt:lpstr>
      <vt:lpstr>PowerPoint Presentation</vt:lpstr>
      <vt:lpstr>Slide 7</vt:lpstr>
      <vt:lpstr>PowerPoint Presentation</vt:lpstr>
      <vt:lpstr>Select a farm based off good business math, work a farm the way top producing agents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Farming Fridays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2019-03-12T17:25:16Z</dcterms:created>
  <dcterms:modified xsi:type="dcterms:W3CDTF">2019-03-18T22:31:56Z</dcterms:modified>
</cp:coreProperties>
</file>