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73" r:id="rId1"/>
  </p:sldMasterIdLst>
  <p:notesMasterIdLst>
    <p:notesMasterId r:id="rId121"/>
  </p:notesMasterIdLst>
  <p:sldIdLst>
    <p:sldId id="413" r:id="rId2"/>
    <p:sldId id="272" r:id="rId3"/>
    <p:sldId id="273" r:id="rId4"/>
    <p:sldId id="410" r:id="rId5"/>
    <p:sldId id="407" r:id="rId6"/>
    <p:sldId id="408" r:id="rId7"/>
    <p:sldId id="274" r:id="rId8"/>
    <p:sldId id="275" r:id="rId9"/>
    <p:sldId id="276" r:id="rId10"/>
    <p:sldId id="293" r:id="rId11"/>
    <p:sldId id="294" r:id="rId12"/>
    <p:sldId id="295" r:id="rId13"/>
    <p:sldId id="296" r:id="rId14"/>
    <p:sldId id="277" r:id="rId15"/>
    <p:sldId id="301" r:id="rId16"/>
    <p:sldId id="297" r:id="rId17"/>
    <p:sldId id="380" r:id="rId18"/>
    <p:sldId id="311" r:id="rId19"/>
    <p:sldId id="309" r:id="rId20"/>
    <p:sldId id="313" r:id="rId21"/>
    <p:sldId id="312" r:id="rId22"/>
    <p:sldId id="395" r:id="rId23"/>
    <p:sldId id="310" r:id="rId24"/>
    <p:sldId id="308" r:id="rId25"/>
    <p:sldId id="319" r:id="rId26"/>
    <p:sldId id="320" r:id="rId27"/>
    <p:sldId id="324" r:id="rId28"/>
    <p:sldId id="326" r:id="rId29"/>
    <p:sldId id="325" r:id="rId30"/>
    <p:sldId id="307" r:id="rId31"/>
    <p:sldId id="321" r:id="rId32"/>
    <p:sldId id="302" r:id="rId33"/>
    <p:sldId id="306" r:id="rId34"/>
    <p:sldId id="305" r:id="rId35"/>
    <p:sldId id="405" r:id="rId36"/>
    <p:sldId id="406" r:id="rId37"/>
    <p:sldId id="314" r:id="rId38"/>
    <p:sldId id="316" r:id="rId39"/>
    <p:sldId id="317" r:id="rId40"/>
    <p:sldId id="315" r:id="rId41"/>
    <p:sldId id="318" r:id="rId42"/>
    <p:sldId id="304" r:id="rId43"/>
    <p:sldId id="303" r:id="rId44"/>
    <p:sldId id="327" r:id="rId45"/>
    <p:sldId id="328" r:id="rId46"/>
    <p:sldId id="329" r:id="rId47"/>
    <p:sldId id="330" r:id="rId48"/>
    <p:sldId id="332" r:id="rId49"/>
    <p:sldId id="331" r:id="rId50"/>
    <p:sldId id="334" r:id="rId51"/>
    <p:sldId id="335" r:id="rId52"/>
    <p:sldId id="333" r:id="rId53"/>
    <p:sldId id="336" r:id="rId54"/>
    <p:sldId id="339" r:id="rId55"/>
    <p:sldId id="338" r:id="rId56"/>
    <p:sldId id="340" r:id="rId57"/>
    <p:sldId id="349" r:id="rId58"/>
    <p:sldId id="348" r:id="rId59"/>
    <p:sldId id="343" r:id="rId60"/>
    <p:sldId id="345" r:id="rId61"/>
    <p:sldId id="347" r:id="rId62"/>
    <p:sldId id="350" r:id="rId63"/>
    <p:sldId id="344" r:id="rId64"/>
    <p:sldId id="342" r:id="rId65"/>
    <p:sldId id="341" r:id="rId66"/>
    <p:sldId id="383" r:id="rId67"/>
    <p:sldId id="353" r:id="rId68"/>
    <p:sldId id="381" r:id="rId69"/>
    <p:sldId id="352" r:id="rId70"/>
    <p:sldId id="355" r:id="rId71"/>
    <p:sldId id="356" r:id="rId72"/>
    <p:sldId id="357" r:id="rId73"/>
    <p:sldId id="358" r:id="rId74"/>
    <p:sldId id="354" r:id="rId75"/>
    <p:sldId id="359" r:id="rId76"/>
    <p:sldId id="360" r:id="rId77"/>
    <p:sldId id="361" r:id="rId78"/>
    <p:sldId id="362" r:id="rId79"/>
    <p:sldId id="374" r:id="rId80"/>
    <p:sldId id="373" r:id="rId81"/>
    <p:sldId id="372" r:id="rId82"/>
    <p:sldId id="371" r:id="rId83"/>
    <p:sldId id="370" r:id="rId84"/>
    <p:sldId id="369" r:id="rId85"/>
    <p:sldId id="368" r:id="rId86"/>
    <p:sldId id="367" r:id="rId87"/>
    <p:sldId id="366" r:id="rId88"/>
    <p:sldId id="375" r:id="rId89"/>
    <p:sldId id="365" r:id="rId90"/>
    <p:sldId id="377" r:id="rId91"/>
    <p:sldId id="364" r:id="rId92"/>
    <p:sldId id="376" r:id="rId93"/>
    <p:sldId id="378" r:id="rId94"/>
    <p:sldId id="379" r:id="rId95"/>
    <p:sldId id="384" r:id="rId96"/>
    <p:sldId id="382" r:id="rId97"/>
    <p:sldId id="391" r:id="rId98"/>
    <p:sldId id="388" r:id="rId99"/>
    <p:sldId id="393" r:id="rId100"/>
    <p:sldId id="404" r:id="rId101"/>
    <p:sldId id="401" r:id="rId102"/>
    <p:sldId id="400" r:id="rId103"/>
    <p:sldId id="403" r:id="rId104"/>
    <p:sldId id="399" r:id="rId105"/>
    <p:sldId id="402" r:id="rId106"/>
    <p:sldId id="398" r:id="rId107"/>
    <p:sldId id="397" r:id="rId108"/>
    <p:sldId id="396" r:id="rId109"/>
    <p:sldId id="415" r:id="rId110"/>
    <p:sldId id="299" r:id="rId111"/>
    <p:sldId id="298" r:id="rId112"/>
    <p:sldId id="416" r:id="rId113"/>
    <p:sldId id="300" r:id="rId114"/>
    <p:sldId id="409" r:id="rId115"/>
    <p:sldId id="418" r:id="rId116"/>
    <p:sldId id="411" r:id="rId117"/>
    <p:sldId id="420" r:id="rId118"/>
    <p:sldId id="419" r:id="rId119"/>
    <p:sldId id="292" r:id="rId1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1610"/>
    <a:srgbClr val="494142"/>
    <a:srgbClr val="FFFFCC"/>
    <a:srgbClr val="80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06" autoAdjust="0"/>
    <p:restoredTop sz="94709" autoAdjust="0"/>
  </p:normalViewPr>
  <p:slideViewPr>
    <p:cSldViewPr>
      <p:cViewPr varScale="1">
        <p:scale>
          <a:sx n="64" d="100"/>
          <a:sy n="64" d="100"/>
        </p:scale>
        <p:origin x="1388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59FE2A-B874-4507-9D08-2489DF013E41}" type="doc">
      <dgm:prSet loTypeId="urn:microsoft.com/office/officeart/2005/8/layout/matrix1" loCatId="matrix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7534FA14-68BD-4FAB-940F-D9BA28D0C1D5}">
      <dgm:prSet phldrT="[Text]" custT="1"/>
      <dgm:spPr/>
      <dgm:t>
        <a:bodyPr/>
        <a:lstStyle/>
        <a:p>
          <a:r>
            <a:rPr lang="en-US" sz="2800" dirty="0"/>
            <a:t>Major Misconceptions of Home Staging</a:t>
          </a:r>
        </a:p>
      </dgm:t>
    </dgm:pt>
    <dgm:pt modelId="{5E5D5512-03A0-4E38-B323-70FAEDD54B6B}" type="parTrans" cxnId="{354ADED9-EC9C-44DE-94B7-7C542FA6375E}">
      <dgm:prSet/>
      <dgm:spPr/>
      <dgm:t>
        <a:bodyPr/>
        <a:lstStyle/>
        <a:p>
          <a:endParaRPr lang="en-US"/>
        </a:p>
      </dgm:t>
    </dgm:pt>
    <dgm:pt modelId="{E3A18966-30DE-40FC-8A27-9D7828B4D307}" type="sibTrans" cxnId="{354ADED9-EC9C-44DE-94B7-7C542FA6375E}">
      <dgm:prSet/>
      <dgm:spPr/>
      <dgm:t>
        <a:bodyPr/>
        <a:lstStyle/>
        <a:p>
          <a:endParaRPr lang="en-US"/>
        </a:p>
      </dgm:t>
    </dgm:pt>
    <dgm:pt modelId="{31BC7006-1F98-4D32-8115-A7A91249BC7F}">
      <dgm:prSet phldrT="[Text]" custT="1"/>
      <dgm:spPr/>
      <dgm:t>
        <a:bodyPr/>
        <a:lstStyle/>
        <a:p>
          <a:r>
            <a:rPr lang="en-US" sz="3600" dirty="0"/>
            <a:t>Difficult</a:t>
          </a:r>
        </a:p>
      </dgm:t>
    </dgm:pt>
    <dgm:pt modelId="{FE713443-50AD-4D8E-A135-1CA7FF6404F1}" type="parTrans" cxnId="{2DE0F94D-319E-4EE2-A5F8-85A699AE5975}">
      <dgm:prSet/>
      <dgm:spPr/>
      <dgm:t>
        <a:bodyPr/>
        <a:lstStyle/>
        <a:p>
          <a:endParaRPr lang="en-US"/>
        </a:p>
      </dgm:t>
    </dgm:pt>
    <dgm:pt modelId="{F2043963-9D11-4773-8DCD-972D727C3B23}" type="sibTrans" cxnId="{2DE0F94D-319E-4EE2-A5F8-85A699AE5975}">
      <dgm:prSet/>
      <dgm:spPr/>
      <dgm:t>
        <a:bodyPr/>
        <a:lstStyle/>
        <a:p>
          <a:endParaRPr lang="en-US"/>
        </a:p>
      </dgm:t>
    </dgm:pt>
    <dgm:pt modelId="{E2474CB1-29F5-40F8-B530-C019E7F5AAFC}">
      <dgm:prSet phldrT="[Text]" custT="1"/>
      <dgm:spPr/>
      <dgm:t>
        <a:bodyPr/>
        <a:lstStyle/>
        <a:p>
          <a:r>
            <a:rPr lang="en-US" sz="3600" dirty="0"/>
            <a:t>Expensive</a:t>
          </a:r>
        </a:p>
      </dgm:t>
    </dgm:pt>
    <dgm:pt modelId="{61CAC91F-F8E7-4147-A0C5-99B49F34F35C}" type="parTrans" cxnId="{B6E99EAD-A04C-4F01-AC7A-8287FCD56EC8}">
      <dgm:prSet/>
      <dgm:spPr/>
      <dgm:t>
        <a:bodyPr/>
        <a:lstStyle/>
        <a:p>
          <a:endParaRPr lang="en-US"/>
        </a:p>
      </dgm:t>
    </dgm:pt>
    <dgm:pt modelId="{1617A70B-F180-4744-8CBF-21A5273AEADA}" type="sibTrans" cxnId="{B6E99EAD-A04C-4F01-AC7A-8287FCD56EC8}">
      <dgm:prSet/>
      <dgm:spPr/>
      <dgm:t>
        <a:bodyPr/>
        <a:lstStyle/>
        <a:p>
          <a:endParaRPr lang="en-US"/>
        </a:p>
      </dgm:t>
    </dgm:pt>
    <dgm:pt modelId="{65686615-4755-447E-A2CD-C1D9244C525A}">
      <dgm:prSet phldrT="[Text]" custT="1"/>
      <dgm:spPr/>
      <dgm:t>
        <a:bodyPr/>
        <a:lstStyle/>
        <a:p>
          <a:r>
            <a:rPr lang="en-US" sz="3600" dirty="0"/>
            <a:t>Rent Furniture</a:t>
          </a:r>
        </a:p>
      </dgm:t>
    </dgm:pt>
    <dgm:pt modelId="{832D2316-CFE6-4DBC-90D3-5541A0D4E44E}" type="parTrans" cxnId="{D5771E2C-B35C-493F-9A67-CDE634AC72F5}">
      <dgm:prSet/>
      <dgm:spPr/>
      <dgm:t>
        <a:bodyPr/>
        <a:lstStyle/>
        <a:p>
          <a:endParaRPr lang="en-US"/>
        </a:p>
      </dgm:t>
    </dgm:pt>
    <dgm:pt modelId="{ACD3728F-E227-471F-9422-259B8968B12F}" type="sibTrans" cxnId="{D5771E2C-B35C-493F-9A67-CDE634AC72F5}">
      <dgm:prSet/>
      <dgm:spPr/>
      <dgm:t>
        <a:bodyPr/>
        <a:lstStyle/>
        <a:p>
          <a:endParaRPr lang="en-US"/>
        </a:p>
      </dgm:t>
    </dgm:pt>
    <dgm:pt modelId="{24D79517-8C77-4E66-AD2E-50F7BAEA07E8}">
      <dgm:prSet phldrT="[Text]" custT="1"/>
      <dgm:spPr/>
      <dgm:t>
        <a:bodyPr/>
        <a:lstStyle/>
        <a:p>
          <a:r>
            <a:rPr lang="en-US" sz="3600" dirty="0"/>
            <a:t>Major Project</a:t>
          </a:r>
        </a:p>
      </dgm:t>
    </dgm:pt>
    <dgm:pt modelId="{0C06B9F3-687A-4772-898E-D6631C6ED6E2}" type="parTrans" cxnId="{9FCBC339-5B36-46E5-9B7B-4DA0D3169EF3}">
      <dgm:prSet/>
      <dgm:spPr/>
      <dgm:t>
        <a:bodyPr/>
        <a:lstStyle/>
        <a:p>
          <a:endParaRPr lang="en-US"/>
        </a:p>
      </dgm:t>
    </dgm:pt>
    <dgm:pt modelId="{5D123A07-E450-412C-A5FF-8BE5AFCEF709}" type="sibTrans" cxnId="{9FCBC339-5B36-46E5-9B7B-4DA0D3169EF3}">
      <dgm:prSet/>
      <dgm:spPr/>
      <dgm:t>
        <a:bodyPr/>
        <a:lstStyle/>
        <a:p>
          <a:endParaRPr lang="en-US"/>
        </a:p>
      </dgm:t>
    </dgm:pt>
    <dgm:pt modelId="{D4141503-2DAE-498C-ADB3-BD94C4F9C124}" type="pres">
      <dgm:prSet presAssocID="{0159FE2A-B874-4507-9D08-2489DF013E41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34EADD9-BC36-4FEC-8139-BFB0C2A2D26A}" type="pres">
      <dgm:prSet presAssocID="{0159FE2A-B874-4507-9D08-2489DF013E41}" presName="matrix" presStyleCnt="0"/>
      <dgm:spPr/>
    </dgm:pt>
    <dgm:pt modelId="{3BC0F157-EF6C-4662-AB8F-5912400B508F}" type="pres">
      <dgm:prSet presAssocID="{0159FE2A-B874-4507-9D08-2489DF013E41}" presName="tile1" presStyleLbl="node1" presStyleIdx="0" presStyleCnt="4"/>
      <dgm:spPr/>
    </dgm:pt>
    <dgm:pt modelId="{D10B4C39-89EC-4D62-9E00-CE3506BCD165}" type="pres">
      <dgm:prSet presAssocID="{0159FE2A-B874-4507-9D08-2489DF013E41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BF6E8002-9538-4001-8DC6-A4222F24B8F7}" type="pres">
      <dgm:prSet presAssocID="{0159FE2A-B874-4507-9D08-2489DF013E41}" presName="tile2" presStyleLbl="node1" presStyleIdx="1" presStyleCnt="4" custLinFactNeighborX="3158" custLinFactNeighborY="-3077"/>
      <dgm:spPr/>
    </dgm:pt>
    <dgm:pt modelId="{5770FF85-F9B4-4F7B-A309-733FDF0A008A}" type="pres">
      <dgm:prSet presAssocID="{0159FE2A-B874-4507-9D08-2489DF013E41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B38CDC4A-164E-469B-BB75-915296A8A4C4}" type="pres">
      <dgm:prSet presAssocID="{0159FE2A-B874-4507-9D08-2489DF013E41}" presName="tile3" presStyleLbl="node1" presStyleIdx="2" presStyleCnt="4"/>
      <dgm:spPr/>
    </dgm:pt>
    <dgm:pt modelId="{44D39570-5913-473C-9D9B-4D29843B1F13}" type="pres">
      <dgm:prSet presAssocID="{0159FE2A-B874-4507-9D08-2489DF013E41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EBA7ABC3-D547-4CED-8617-9F0F1036715A}" type="pres">
      <dgm:prSet presAssocID="{0159FE2A-B874-4507-9D08-2489DF013E41}" presName="tile4" presStyleLbl="node1" presStyleIdx="3" presStyleCnt="4" custLinFactNeighborX="5263" custLinFactNeighborY="-1538"/>
      <dgm:spPr/>
    </dgm:pt>
    <dgm:pt modelId="{6D0A0CCD-697B-48BE-B0AD-E1E4E0041DE8}" type="pres">
      <dgm:prSet presAssocID="{0159FE2A-B874-4507-9D08-2489DF013E41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930BA8F5-56AF-4183-ACF5-E37327C3C268}" type="pres">
      <dgm:prSet presAssocID="{0159FE2A-B874-4507-9D08-2489DF013E41}" presName="centerTile" presStyleLbl="fgShp" presStyleIdx="0" presStyleCnt="1" custScaleX="151515" custScaleY="144928">
        <dgm:presLayoutVars>
          <dgm:chMax val="0"/>
          <dgm:chPref val="0"/>
        </dgm:presLayoutVars>
      </dgm:prSet>
      <dgm:spPr/>
    </dgm:pt>
  </dgm:ptLst>
  <dgm:cxnLst>
    <dgm:cxn modelId="{5363A906-58EE-42CC-8DEE-1AFD0E76F3C8}" type="presOf" srcId="{65686615-4755-447E-A2CD-C1D9244C525A}" destId="{44D39570-5913-473C-9D9B-4D29843B1F13}" srcOrd="1" destOrd="0" presId="urn:microsoft.com/office/officeart/2005/8/layout/matrix1"/>
    <dgm:cxn modelId="{B37BDB29-7AFA-46F9-8CDA-96EBB1A03691}" type="presOf" srcId="{24D79517-8C77-4E66-AD2E-50F7BAEA07E8}" destId="{6D0A0CCD-697B-48BE-B0AD-E1E4E0041DE8}" srcOrd="1" destOrd="0" presId="urn:microsoft.com/office/officeart/2005/8/layout/matrix1"/>
    <dgm:cxn modelId="{D5771E2C-B35C-493F-9A67-CDE634AC72F5}" srcId="{7534FA14-68BD-4FAB-940F-D9BA28D0C1D5}" destId="{65686615-4755-447E-A2CD-C1D9244C525A}" srcOrd="2" destOrd="0" parTransId="{832D2316-CFE6-4DBC-90D3-5541A0D4E44E}" sibTransId="{ACD3728F-E227-471F-9422-259B8968B12F}"/>
    <dgm:cxn modelId="{9FCBC339-5B36-46E5-9B7B-4DA0D3169EF3}" srcId="{7534FA14-68BD-4FAB-940F-D9BA28D0C1D5}" destId="{24D79517-8C77-4E66-AD2E-50F7BAEA07E8}" srcOrd="3" destOrd="0" parTransId="{0C06B9F3-687A-4772-898E-D6631C6ED6E2}" sibTransId="{5D123A07-E450-412C-A5FF-8BE5AFCEF709}"/>
    <dgm:cxn modelId="{DF97843B-E792-4D31-92A2-3EAA661A5490}" type="presOf" srcId="{E2474CB1-29F5-40F8-B530-C019E7F5AAFC}" destId="{BF6E8002-9538-4001-8DC6-A4222F24B8F7}" srcOrd="0" destOrd="0" presId="urn:microsoft.com/office/officeart/2005/8/layout/matrix1"/>
    <dgm:cxn modelId="{C0D95D5D-02EB-4041-A398-0AB9D83191D1}" type="presOf" srcId="{24D79517-8C77-4E66-AD2E-50F7BAEA07E8}" destId="{EBA7ABC3-D547-4CED-8617-9F0F1036715A}" srcOrd="0" destOrd="0" presId="urn:microsoft.com/office/officeart/2005/8/layout/matrix1"/>
    <dgm:cxn modelId="{0E4C8C43-50DA-4A44-AFB3-83219C8EC6C6}" type="presOf" srcId="{0159FE2A-B874-4507-9D08-2489DF013E41}" destId="{D4141503-2DAE-498C-ADB3-BD94C4F9C124}" srcOrd="0" destOrd="0" presId="urn:microsoft.com/office/officeart/2005/8/layout/matrix1"/>
    <dgm:cxn modelId="{4146824B-F0E3-4760-B53E-75042D2C06ED}" type="presOf" srcId="{31BC7006-1F98-4D32-8115-A7A91249BC7F}" destId="{3BC0F157-EF6C-4662-AB8F-5912400B508F}" srcOrd="0" destOrd="0" presId="urn:microsoft.com/office/officeart/2005/8/layout/matrix1"/>
    <dgm:cxn modelId="{2DE0F94D-319E-4EE2-A5F8-85A699AE5975}" srcId="{7534FA14-68BD-4FAB-940F-D9BA28D0C1D5}" destId="{31BC7006-1F98-4D32-8115-A7A91249BC7F}" srcOrd="0" destOrd="0" parTransId="{FE713443-50AD-4D8E-A135-1CA7FF6404F1}" sibTransId="{F2043963-9D11-4773-8DCD-972D727C3B23}"/>
    <dgm:cxn modelId="{B6E99EAD-A04C-4F01-AC7A-8287FCD56EC8}" srcId="{7534FA14-68BD-4FAB-940F-D9BA28D0C1D5}" destId="{E2474CB1-29F5-40F8-B530-C019E7F5AAFC}" srcOrd="1" destOrd="0" parTransId="{61CAC91F-F8E7-4147-A0C5-99B49F34F35C}" sibTransId="{1617A70B-F180-4744-8CBF-21A5273AEADA}"/>
    <dgm:cxn modelId="{96A4AFB1-939D-44CD-9B21-43598ACB6250}" type="presOf" srcId="{31BC7006-1F98-4D32-8115-A7A91249BC7F}" destId="{D10B4C39-89EC-4D62-9E00-CE3506BCD165}" srcOrd="1" destOrd="0" presId="urn:microsoft.com/office/officeart/2005/8/layout/matrix1"/>
    <dgm:cxn modelId="{354ADED9-EC9C-44DE-94B7-7C542FA6375E}" srcId="{0159FE2A-B874-4507-9D08-2489DF013E41}" destId="{7534FA14-68BD-4FAB-940F-D9BA28D0C1D5}" srcOrd="0" destOrd="0" parTransId="{5E5D5512-03A0-4E38-B323-70FAEDD54B6B}" sibTransId="{E3A18966-30DE-40FC-8A27-9D7828B4D307}"/>
    <dgm:cxn modelId="{D071B4E3-F14A-4C9D-9581-7D6BB0012D72}" type="presOf" srcId="{E2474CB1-29F5-40F8-B530-C019E7F5AAFC}" destId="{5770FF85-F9B4-4F7B-A309-733FDF0A008A}" srcOrd="1" destOrd="0" presId="urn:microsoft.com/office/officeart/2005/8/layout/matrix1"/>
    <dgm:cxn modelId="{7C849BE9-649D-480D-A7C1-E405561311A5}" type="presOf" srcId="{65686615-4755-447E-A2CD-C1D9244C525A}" destId="{B38CDC4A-164E-469B-BB75-915296A8A4C4}" srcOrd="0" destOrd="0" presId="urn:microsoft.com/office/officeart/2005/8/layout/matrix1"/>
    <dgm:cxn modelId="{2795A5F4-B73C-4082-80F7-81F36A261EC7}" type="presOf" srcId="{7534FA14-68BD-4FAB-940F-D9BA28D0C1D5}" destId="{930BA8F5-56AF-4183-ACF5-E37327C3C268}" srcOrd="0" destOrd="0" presId="urn:microsoft.com/office/officeart/2005/8/layout/matrix1"/>
    <dgm:cxn modelId="{4507C3F1-5C55-47BE-AB30-87456BA69735}" type="presParOf" srcId="{D4141503-2DAE-498C-ADB3-BD94C4F9C124}" destId="{A34EADD9-BC36-4FEC-8139-BFB0C2A2D26A}" srcOrd="0" destOrd="0" presId="urn:microsoft.com/office/officeart/2005/8/layout/matrix1"/>
    <dgm:cxn modelId="{36CB2B4C-9B68-4482-AEA3-58656BC9AEB2}" type="presParOf" srcId="{A34EADD9-BC36-4FEC-8139-BFB0C2A2D26A}" destId="{3BC0F157-EF6C-4662-AB8F-5912400B508F}" srcOrd="0" destOrd="0" presId="urn:microsoft.com/office/officeart/2005/8/layout/matrix1"/>
    <dgm:cxn modelId="{6305F090-2B79-43B8-AA4C-A1DAC58756AF}" type="presParOf" srcId="{A34EADD9-BC36-4FEC-8139-BFB0C2A2D26A}" destId="{D10B4C39-89EC-4D62-9E00-CE3506BCD165}" srcOrd="1" destOrd="0" presId="urn:microsoft.com/office/officeart/2005/8/layout/matrix1"/>
    <dgm:cxn modelId="{F345C1BE-D025-4890-918A-F6129971A8BE}" type="presParOf" srcId="{A34EADD9-BC36-4FEC-8139-BFB0C2A2D26A}" destId="{BF6E8002-9538-4001-8DC6-A4222F24B8F7}" srcOrd="2" destOrd="0" presId="urn:microsoft.com/office/officeart/2005/8/layout/matrix1"/>
    <dgm:cxn modelId="{3BE0FF46-B503-411B-AC80-1DFFA6121414}" type="presParOf" srcId="{A34EADD9-BC36-4FEC-8139-BFB0C2A2D26A}" destId="{5770FF85-F9B4-4F7B-A309-733FDF0A008A}" srcOrd="3" destOrd="0" presId="urn:microsoft.com/office/officeart/2005/8/layout/matrix1"/>
    <dgm:cxn modelId="{C4715F77-0EB8-4528-B6D7-C0F3126D68A8}" type="presParOf" srcId="{A34EADD9-BC36-4FEC-8139-BFB0C2A2D26A}" destId="{B38CDC4A-164E-469B-BB75-915296A8A4C4}" srcOrd="4" destOrd="0" presId="urn:microsoft.com/office/officeart/2005/8/layout/matrix1"/>
    <dgm:cxn modelId="{8716CD50-4F04-47DD-A032-41AC84DB5F14}" type="presParOf" srcId="{A34EADD9-BC36-4FEC-8139-BFB0C2A2D26A}" destId="{44D39570-5913-473C-9D9B-4D29843B1F13}" srcOrd="5" destOrd="0" presId="urn:microsoft.com/office/officeart/2005/8/layout/matrix1"/>
    <dgm:cxn modelId="{B501D62D-BA15-411C-AACE-C6AB9F2971F2}" type="presParOf" srcId="{A34EADD9-BC36-4FEC-8139-BFB0C2A2D26A}" destId="{EBA7ABC3-D547-4CED-8617-9F0F1036715A}" srcOrd="6" destOrd="0" presId="urn:microsoft.com/office/officeart/2005/8/layout/matrix1"/>
    <dgm:cxn modelId="{E3C9B0B3-E309-454E-B957-2A1915FBEF61}" type="presParOf" srcId="{A34EADD9-BC36-4FEC-8139-BFB0C2A2D26A}" destId="{6D0A0CCD-697B-48BE-B0AD-E1E4E0041DE8}" srcOrd="7" destOrd="0" presId="urn:microsoft.com/office/officeart/2005/8/layout/matrix1"/>
    <dgm:cxn modelId="{562CCB30-F103-4CE3-8BF0-3358FB83CB42}" type="presParOf" srcId="{D4141503-2DAE-498C-ADB3-BD94C4F9C124}" destId="{930BA8F5-56AF-4183-ACF5-E37327C3C268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C0F157-EF6C-4662-AB8F-5912400B508F}">
      <dsp:nvSpPr>
        <dsp:cNvPr id="0" name=""/>
        <dsp:cNvSpPr/>
      </dsp:nvSpPr>
      <dsp:spPr>
        <a:xfrm rot="16200000">
          <a:off x="571500" y="-571500"/>
          <a:ext cx="2476500" cy="3619500"/>
        </a:xfrm>
        <a:prstGeom prst="round1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Difficult</a:t>
          </a:r>
        </a:p>
      </dsp:txBody>
      <dsp:txXfrm rot="5400000">
        <a:off x="0" y="0"/>
        <a:ext cx="3619500" cy="1857375"/>
      </dsp:txXfrm>
    </dsp:sp>
    <dsp:sp modelId="{BF6E8002-9538-4001-8DC6-A4222F24B8F7}">
      <dsp:nvSpPr>
        <dsp:cNvPr id="0" name=""/>
        <dsp:cNvSpPr/>
      </dsp:nvSpPr>
      <dsp:spPr>
        <a:xfrm>
          <a:off x="3619500" y="0"/>
          <a:ext cx="3619500" cy="2476500"/>
        </a:xfrm>
        <a:prstGeom prst="round1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Expensive</a:t>
          </a:r>
        </a:p>
      </dsp:txBody>
      <dsp:txXfrm>
        <a:off x="3619500" y="0"/>
        <a:ext cx="3619500" cy="1857375"/>
      </dsp:txXfrm>
    </dsp:sp>
    <dsp:sp modelId="{B38CDC4A-164E-469B-BB75-915296A8A4C4}">
      <dsp:nvSpPr>
        <dsp:cNvPr id="0" name=""/>
        <dsp:cNvSpPr/>
      </dsp:nvSpPr>
      <dsp:spPr>
        <a:xfrm rot="10800000">
          <a:off x="0" y="2476500"/>
          <a:ext cx="3619500" cy="2476500"/>
        </a:xfrm>
        <a:prstGeom prst="round1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Rent Furniture</a:t>
          </a:r>
        </a:p>
      </dsp:txBody>
      <dsp:txXfrm rot="10800000">
        <a:off x="0" y="3095625"/>
        <a:ext cx="3619500" cy="1857375"/>
      </dsp:txXfrm>
    </dsp:sp>
    <dsp:sp modelId="{EBA7ABC3-D547-4CED-8617-9F0F1036715A}">
      <dsp:nvSpPr>
        <dsp:cNvPr id="0" name=""/>
        <dsp:cNvSpPr/>
      </dsp:nvSpPr>
      <dsp:spPr>
        <a:xfrm rot="5400000">
          <a:off x="4191000" y="1866911"/>
          <a:ext cx="2476500" cy="3619500"/>
        </a:xfrm>
        <a:prstGeom prst="round1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Major Project</a:t>
          </a:r>
        </a:p>
      </dsp:txBody>
      <dsp:txXfrm rot="-5400000">
        <a:off x="3619500" y="3057535"/>
        <a:ext cx="3619500" cy="1857375"/>
      </dsp:txXfrm>
    </dsp:sp>
    <dsp:sp modelId="{930BA8F5-56AF-4183-ACF5-E37327C3C268}">
      <dsp:nvSpPr>
        <dsp:cNvPr id="0" name=""/>
        <dsp:cNvSpPr/>
      </dsp:nvSpPr>
      <dsp:spPr>
        <a:xfrm>
          <a:off x="1974274" y="1579214"/>
          <a:ext cx="3290451" cy="1794570"/>
        </a:xfrm>
        <a:prstGeom prst="roundRect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Major Misconceptions of Home Staging</a:t>
          </a:r>
        </a:p>
      </dsp:txBody>
      <dsp:txXfrm>
        <a:off x="2061878" y="1666818"/>
        <a:ext cx="3115243" cy="16193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C355B9-82E8-4C7B-8F5A-261A10FA7AF0}" type="datetimeFigureOut">
              <a:rPr lang="en-US" smtClean="0"/>
              <a:t>7/4/2017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6B7A50-EA4D-423C-8385-746FCA996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562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B7A50-EA4D-423C-8385-746FCA996F3F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3468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B7A50-EA4D-423C-8385-746FCA996F3F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323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B7A50-EA4D-423C-8385-746FCA996F3F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972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B7A50-EA4D-423C-8385-746FCA996F3F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274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B7A50-EA4D-423C-8385-746FCA996F3F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6096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B7A50-EA4D-423C-8385-746FCA996F3F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5917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B7A50-EA4D-423C-8385-746FCA996F3F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21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B7A50-EA4D-423C-8385-746FCA996F3F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0659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B7A50-EA4D-423C-8385-746FCA996F3F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6489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B7A50-EA4D-423C-8385-746FCA996F3F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837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6873-F15A-479A-8151-126FB9CA23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831424-FF45-45A6-B023-348087D2CD29}"/>
              </a:ext>
            </a:extLst>
          </p:cNvPr>
          <p:cNvSpPr/>
          <p:nvPr userDrawn="1"/>
        </p:nvSpPr>
        <p:spPr bwMode="auto">
          <a:xfrm>
            <a:off x="0" y="5867400"/>
            <a:ext cx="9144000" cy="457200"/>
          </a:xfrm>
          <a:prstGeom prst="rect">
            <a:avLst/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48" charset="-12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E63024-EF93-467F-988C-AC9FE47BB632}"/>
              </a:ext>
            </a:extLst>
          </p:cNvPr>
          <p:cNvSpPr/>
          <p:nvPr userDrawn="1"/>
        </p:nvSpPr>
        <p:spPr bwMode="auto">
          <a:xfrm>
            <a:off x="0" y="6144595"/>
            <a:ext cx="9144000" cy="762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48" charset="-12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740EEB-F485-4D35-9D78-B7E4C0004790}"/>
              </a:ext>
            </a:extLst>
          </p:cNvPr>
          <p:cNvSpPr txBox="1"/>
          <p:nvPr userDrawn="1"/>
        </p:nvSpPr>
        <p:spPr>
          <a:xfrm>
            <a:off x="2247900" y="6324600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www.RESEworx.com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6873-F15A-479A-8151-126FB9CA23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518312-96DE-48BC-8DB9-F87CB3BDB820}"/>
              </a:ext>
            </a:extLst>
          </p:cNvPr>
          <p:cNvSpPr/>
          <p:nvPr userDrawn="1"/>
        </p:nvSpPr>
        <p:spPr bwMode="auto">
          <a:xfrm>
            <a:off x="8077200" y="0"/>
            <a:ext cx="6858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48" charset="-12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E37AE3-9130-463B-A1BA-9659342EBF81}"/>
              </a:ext>
            </a:extLst>
          </p:cNvPr>
          <p:cNvSpPr/>
          <p:nvPr userDrawn="1"/>
        </p:nvSpPr>
        <p:spPr bwMode="auto">
          <a:xfrm>
            <a:off x="8229600" y="0"/>
            <a:ext cx="9144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48" charset="-128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6873-F15A-479A-8151-126FB9CA23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0D54D6A-A9F2-4C8F-A8B8-92B1CE092746}"/>
              </a:ext>
            </a:extLst>
          </p:cNvPr>
          <p:cNvSpPr/>
          <p:nvPr userDrawn="1"/>
        </p:nvSpPr>
        <p:spPr bwMode="auto">
          <a:xfrm>
            <a:off x="0" y="2438400"/>
            <a:ext cx="9144000" cy="1981200"/>
          </a:xfrm>
          <a:prstGeom prst="rect">
            <a:avLst/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48" charset="-128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6873-F15A-479A-8151-126FB9CA236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9B20DBC9-7231-483E-9FE9-9D9B259168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5410200"/>
            <a:ext cx="1574325" cy="992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B7C807C-6AEB-4653-98FA-1CA3721B65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95800" y="5151913"/>
            <a:ext cx="2658642" cy="132508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6873-F15A-479A-8151-126FB9CA236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72049C0-0C32-4EF0-9324-F855C8C071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3400" y="4953000"/>
            <a:ext cx="3188785" cy="158931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30FA00-1B90-4725-9211-4E3CCE56FC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6873-F15A-479A-8151-126FB9CA236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4BD132F9-5EF9-4A52-91C2-8095701734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5410200"/>
            <a:ext cx="1574325" cy="99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1AAD37-D36A-41BE-BE6F-E5918C25EA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95800" y="5151913"/>
            <a:ext cx="2658642" cy="132508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F298191-693F-4506-8F52-9D559D757A8E}"/>
              </a:ext>
            </a:extLst>
          </p:cNvPr>
          <p:cNvSpPr/>
          <p:nvPr userDrawn="1"/>
        </p:nvSpPr>
        <p:spPr bwMode="auto">
          <a:xfrm>
            <a:off x="8077200" y="0"/>
            <a:ext cx="6858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48" charset="-12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5565C8-57B1-45DA-8BC5-89B76D54D2D5}"/>
              </a:ext>
            </a:extLst>
          </p:cNvPr>
          <p:cNvSpPr/>
          <p:nvPr userDrawn="1"/>
        </p:nvSpPr>
        <p:spPr bwMode="auto">
          <a:xfrm>
            <a:off x="8229600" y="0"/>
            <a:ext cx="9144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48" charset="-128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30FA00-1B90-4725-9211-4E3CCE56FC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42BCD2A-A63B-4E1E-BD3B-14B5281341B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4" r:id="rId1"/>
    <p:sldLayoutId id="2147484075" r:id="rId2"/>
    <p:sldLayoutId id="2147484089" r:id="rId3"/>
    <p:sldLayoutId id="2147484087" r:id="rId4"/>
    <p:sldLayoutId id="2147484088" r:id="rId5"/>
    <p:sldLayoutId id="2147484076" r:id="rId6"/>
    <p:sldLayoutId id="2147484077" r:id="rId7"/>
    <p:sldLayoutId id="2147484086" r:id="rId8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8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8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8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8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8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8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8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8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4.jpeg"/><Relationship Id="rId5" Type="http://schemas.openxmlformats.org/officeDocument/2006/relationships/image" Target="../media/image153.jpeg"/><Relationship Id="rId4" Type="http://schemas.openxmlformats.org/officeDocument/2006/relationships/image" Target="../media/image152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7" Type="http://schemas.openxmlformats.org/officeDocument/2006/relationships/image" Target="../media/image1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homework&amp;source=images&amp;cd=&amp;cad=rja&amp;docid=9cERBs30dBhcKM&amp;tbnid=yEGfLFkGtx-4dM:&amp;ved=0CAUQjRw&amp;url=http://minniehughes.ccsdschools.com/directory/3rd_grade/ms__blake/homework_sheets/&amp;ei=xXsGUf-bEYGu9ASZ8IDYAg&amp;bvm=bv.41524429,d.eWU&amp;psig=AFQjCNH02YthXyOwKz0SwqeY9kJgjlQRjQ&amp;ust=1359465797569230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1.gif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165.jp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5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887C95C8-A5DB-4868-BFE4-DED0BED279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4170"/>
            <a:ext cx="9144000" cy="320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1304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243411553"/>
              </p:ext>
            </p:extLst>
          </p:nvPr>
        </p:nvGraphicFramePr>
        <p:xfrm>
          <a:off x="838200" y="685800"/>
          <a:ext cx="72390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0C9859D6-E65E-4479-9B97-1A39E16ECF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5791200"/>
            <a:ext cx="1066800" cy="106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30BA8F5-56AF-4183-ACF5-E37327C3C2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graphicEl>
                                              <a:dgm id="{930BA8F5-56AF-4183-ACF5-E37327C3C2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BC0F157-EF6C-4662-AB8F-5912400B50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graphicEl>
                                              <a:dgm id="{3BC0F157-EF6C-4662-AB8F-5912400B50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F6E8002-9538-4001-8DC6-A4222F24B8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>
                                            <p:graphicEl>
                                              <a:dgm id="{BF6E8002-9538-4001-8DC6-A4222F24B8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38CDC4A-164E-469B-BB75-915296A8A4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>
                                            <p:graphicEl>
                                              <a:dgm id="{B38CDC4A-164E-469B-BB75-915296A8A4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BA7ABC3-D547-4CED-8617-9F0F10367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>
                                            <p:graphicEl>
                                              <a:dgm id="{EBA7ABC3-D547-4CED-8617-9F0F103671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lvlOne"/>
        </p:bldSub>
      </p:bldGraphic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600" y="914400"/>
            <a:ext cx="6710149" cy="4495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533400"/>
            <a:ext cx="6710149" cy="4495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609600"/>
            <a:ext cx="6710149" cy="4495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6800" y="838200"/>
            <a:ext cx="6710149" cy="4495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609600"/>
            <a:ext cx="6710149" cy="4495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600" y="990600"/>
            <a:ext cx="6710149" cy="4495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808A641-A968-454D-BDB0-03A9399FD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685800"/>
            <a:ext cx="6710149" cy="4495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_00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3143" y="533400"/>
            <a:ext cx="6710149" cy="4495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DSC_00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6943" y="533400"/>
            <a:ext cx="6710149" cy="4495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DSC_00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0" y="533400"/>
            <a:ext cx="6710149" cy="4495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 descr="DSC_001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9600" y="533400"/>
            <a:ext cx="6710149" cy="4495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20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914400"/>
            <a:ext cx="6710149" cy="4495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52400" y="609600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2"/>
                </a:solidFill>
                <a:latin typeface="Bodoni MT" panose="02070603080606020203" pitchFamily="18" charset="0"/>
              </a:rPr>
              <a:t>R.E.S.E. Equity Enhancers</a:t>
            </a:r>
          </a:p>
        </p:txBody>
      </p:sp>
      <p:sp>
        <p:nvSpPr>
          <p:cNvPr id="4" name="TextBox 3"/>
          <p:cNvSpPr txBox="1"/>
          <p:nvPr/>
        </p:nvSpPr>
        <p:spPr>
          <a:xfrm rot="10800000" flipV="1">
            <a:off x="381000" y="1828800"/>
            <a:ext cx="8077200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800" dirty="0"/>
              <a:t>Brand New Welcome Mat </a:t>
            </a:r>
            <a:r>
              <a:rPr lang="en-US" sz="2400" dirty="0"/>
              <a:t>(at every entrance)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/>
              <a:t>Screen Removal and Spotless Windows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/>
              <a:t>Fresh White Caulk </a:t>
            </a:r>
            <a:r>
              <a:rPr lang="en-US" sz="2400" dirty="0"/>
              <a:t>(clear on dark surfaces)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/>
              <a:t>Remove Clutter </a:t>
            </a:r>
            <a:r>
              <a:rPr lang="en-US" sz="2400" dirty="0"/>
              <a:t>(Listing décor / less is more)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/>
              <a:t>“Dog less” Showings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/>
              <a:t> Impatiens/Begonias </a:t>
            </a:r>
            <a:r>
              <a:rPr lang="en-US" sz="2400" dirty="0"/>
              <a:t>(or other flowering plants)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/>
              <a:t> Fresh Grade A Cypress Mulch </a:t>
            </a:r>
            <a:r>
              <a:rPr lang="en-US" sz="2400" dirty="0"/>
              <a:t>(or other)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/>
              <a:t> Wood Rot , Rust </a:t>
            </a:r>
            <a:r>
              <a:rPr lang="en-US" sz="2400" dirty="0"/>
              <a:t>(Not if But When, do it now!)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/>
              <a:t> Lighten, Brighten all rooms </a:t>
            </a:r>
            <a:r>
              <a:rPr lang="en-US" sz="2400" dirty="0"/>
              <a:t>(open, open, open)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 </a:t>
            </a:r>
            <a:r>
              <a:rPr lang="en-US" sz="2800" dirty="0"/>
              <a:t>No Smoke </a:t>
            </a:r>
            <a:r>
              <a:rPr lang="en-US" sz="2400" dirty="0"/>
              <a:t>(mule team Borax – charcoal bags) </a:t>
            </a:r>
          </a:p>
          <a:p>
            <a:pPr marL="342900" indent="-342900">
              <a:buFont typeface="+mj-lt"/>
              <a:buAutoNum type="arabicPeriod"/>
            </a:pPr>
            <a:endParaRPr lang="en-US" sz="2800" dirty="0"/>
          </a:p>
          <a:p>
            <a:pPr marL="342900" indent="-342900">
              <a:buFont typeface="+mj-lt"/>
              <a:buAutoNum type="arabicPeriod"/>
            </a:pPr>
            <a:endParaRPr lang="en-US" sz="2800" dirty="0"/>
          </a:p>
          <a:p>
            <a:pPr marL="342900" indent="-342900">
              <a:buFont typeface="+mj-lt"/>
              <a:buAutoNum type="arabicPeriod"/>
            </a:pPr>
            <a:endParaRPr lang="en-US" sz="2800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47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1922390"/>
              </p:ext>
            </p:extLst>
          </p:nvPr>
        </p:nvGraphicFramePr>
        <p:xfrm>
          <a:off x="304800" y="685800"/>
          <a:ext cx="7543798" cy="3962410"/>
        </p:xfrm>
        <a:graphic>
          <a:graphicData uri="http://schemas.openxmlformats.org/drawingml/2006/table">
            <a:tbl>
              <a:tblPr/>
              <a:tblGrid>
                <a:gridCol w="8141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41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60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85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32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5764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1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Improvement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1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Typical Cost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1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Increase in Sales Price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1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Average Return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1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Agents Who Recommed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201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Home Staging</a:t>
                      </a:r>
                    </a:p>
                  </a:txBody>
                  <a:tcPr marL="9525" marR="9525" marT="952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Lighten &amp; brighten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$86-110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$768-935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769%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2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Clean &amp; de-clutter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$305-339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$2093-2378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594%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2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Landscape &amp; trim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$432-506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$1594-1839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2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Staging Furniture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$212-1089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$2275-2841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2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$1035-2044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$6730-7993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201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Home Repair</a:t>
                      </a:r>
                    </a:p>
                  </a:txBody>
                  <a:tcPr marL="9525" marR="9525" marT="9525" marB="0" vert="vert270" anchor="ctr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 Fix Plumbing – electrical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$338-381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$992-1208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196%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63%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02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 Kitchen Bath upgrades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$1546-21420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$3823-4665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136%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83%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02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 Repair flooring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$1531-1714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$2267-2589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50%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62%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02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 Paint exterior walls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$2188-2381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$2907-3233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34%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57%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02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 Replace carpeting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$2602-2766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$3585-3900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39%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65%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A5793E2F-32B4-4DC1-A57F-14F3FE38D2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5562600"/>
            <a:ext cx="4572000" cy="1148773"/>
          </a:xfrm>
          <a:prstGeom prst="rect">
            <a:avLst/>
          </a:prstGeo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19600"/>
            <a:ext cx="8229600" cy="1143000"/>
          </a:xfrm>
        </p:spPr>
        <p:txBody>
          <a:bodyPr/>
          <a:lstStyle/>
          <a:p>
            <a:r>
              <a:rPr lang="en-US" sz="7200" dirty="0">
                <a:solidFill>
                  <a:schemeClr val="accent2">
                    <a:lumMod val="50000"/>
                  </a:schemeClr>
                </a:solidFill>
                <a:latin typeface="Californian FB" pitchFamily="18" charset="0"/>
              </a:rPr>
              <a:t>Home Study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D0DF26-DD4F-4F67-A0CE-A3AD966009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762000"/>
            <a:ext cx="6238875" cy="3105150"/>
          </a:xfrm>
          <a:prstGeom prst="rect">
            <a:avLst/>
          </a:prstGeom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9" descr="Fresh_pwrpt_p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2E8DE"/>
              </a:clrFrom>
              <a:clrTo>
                <a:srgbClr val="E2E8DE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64167" t="12222" r="7358" b="55556"/>
          <a:stretch>
            <a:fillRect/>
          </a:stretch>
        </p:blipFill>
        <p:spPr bwMode="auto">
          <a:xfrm rot="10800000">
            <a:off x="533400" y="304800"/>
            <a:ext cx="29718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3962400" y="856595"/>
            <a:ext cx="487680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800000"/>
                </a:solidFill>
                <a:latin typeface="Californian FB" pitchFamily="18" charset="0"/>
              </a:rPr>
              <a:t>Required Materials:</a:t>
            </a:r>
          </a:p>
          <a:p>
            <a:endParaRPr lang="en-US" sz="2800" dirty="0">
              <a:solidFill>
                <a:srgbClr val="800000"/>
              </a:solidFill>
              <a:latin typeface="Californian FB" pitchFamily="18" charset="0"/>
            </a:endParaRPr>
          </a:p>
          <a:p>
            <a:pPr algn="r"/>
            <a:r>
              <a:rPr lang="en-US" sz="2800" dirty="0">
                <a:solidFill>
                  <a:srgbClr val="800000"/>
                </a:solidFill>
                <a:latin typeface="Californian FB" pitchFamily="18" charset="0"/>
              </a:rPr>
              <a:t>Digital Camera</a:t>
            </a:r>
          </a:p>
          <a:p>
            <a:pPr algn="r"/>
            <a:r>
              <a:rPr lang="en-US" sz="2800" dirty="0">
                <a:solidFill>
                  <a:srgbClr val="800000"/>
                </a:solidFill>
                <a:latin typeface="Californian FB" pitchFamily="18" charset="0"/>
              </a:rPr>
              <a:t> </a:t>
            </a:r>
          </a:p>
          <a:p>
            <a:pPr algn="r"/>
            <a:r>
              <a:rPr lang="en-US" sz="2800" dirty="0">
                <a:solidFill>
                  <a:srgbClr val="800000"/>
                </a:solidFill>
                <a:latin typeface="Californian FB" pitchFamily="18" charset="0"/>
              </a:rPr>
              <a:t>Active Listing or Friendly Residential Property</a:t>
            </a:r>
          </a:p>
          <a:p>
            <a:pPr algn="r"/>
            <a:endParaRPr lang="en-US" sz="2800" dirty="0">
              <a:solidFill>
                <a:srgbClr val="800000"/>
              </a:solidFill>
              <a:latin typeface="Californian FB" pitchFamily="18" charset="0"/>
            </a:endParaRPr>
          </a:p>
          <a:p>
            <a:pPr algn="r"/>
            <a:r>
              <a:rPr lang="en-US" sz="2800" dirty="0">
                <a:solidFill>
                  <a:srgbClr val="800000"/>
                </a:solidFill>
                <a:latin typeface="Californian FB" pitchFamily="18" charset="0"/>
              </a:rPr>
              <a:t>R.E.S.E. Home Staging Booklet</a:t>
            </a:r>
          </a:p>
          <a:p>
            <a:pPr algn="r"/>
            <a:r>
              <a:rPr lang="en-US" sz="2400" dirty="0">
                <a:solidFill>
                  <a:srgbClr val="800000"/>
                </a:solidFill>
                <a:latin typeface="Californian FB" pitchFamily="18" charset="0"/>
              </a:rPr>
              <a:t> </a:t>
            </a:r>
            <a:r>
              <a:rPr lang="en-US" sz="2000" dirty="0">
                <a:solidFill>
                  <a:srgbClr val="800000"/>
                </a:solidFill>
                <a:latin typeface="Californian FB" pitchFamily="18" charset="0"/>
              </a:rPr>
              <a:t>go to www.reseworx.com</a:t>
            </a:r>
            <a:endParaRPr lang="en-US" sz="2400" dirty="0">
              <a:solidFill>
                <a:srgbClr val="800000"/>
              </a:solidFill>
              <a:latin typeface="Californian FB" pitchFamily="18" charset="0"/>
            </a:endParaRPr>
          </a:p>
        </p:txBody>
      </p:sp>
      <p:pic>
        <p:nvPicPr>
          <p:cNvPr id="34818" name="Picture 2" descr="http://www.veryicon.com/icon/png/Hardware/Massive%20Media/Digital%20Camer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228600"/>
            <a:ext cx="2438400" cy="2438400"/>
          </a:xfrm>
          <a:prstGeom prst="rect">
            <a:avLst/>
          </a:prstGeom>
          <a:noFill/>
        </p:spPr>
      </p:pic>
      <p:pic>
        <p:nvPicPr>
          <p:cNvPr id="34824" name="Picture 8" descr="http://t0.gstatic.com/images?q=tbn:ANd9GcS2qEv7qkQ6n7CPC7C7k8mJcf-lJBCS8Huq-KkSm6JeXWmwXFD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2286000"/>
            <a:ext cx="2476500" cy="1847851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8348">
            <a:off x="1167106" y="3899442"/>
            <a:ext cx="1652295" cy="2107029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5DD777-6872-43A6-9B51-532D8622F5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167" t="11481" r="34166" b="15926"/>
          <a:stretch/>
        </p:blipFill>
        <p:spPr>
          <a:xfrm>
            <a:off x="0" y="1"/>
            <a:ext cx="5299787" cy="68339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BC048F-2722-4E80-9BE0-F060F265A0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167" t="18078" r="34877" b="9561"/>
          <a:stretch/>
        </p:blipFill>
        <p:spPr>
          <a:xfrm>
            <a:off x="3923469" y="-23190"/>
            <a:ext cx="5220531" cy="6864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8E2C45-323A-48D7-97CB-98959CED40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167" t="15926" r="34166" b="12963"/>
          <a:stretch/>
        </p:blipFill>
        <p:spPr>
          <a:xfrm>
            <a:off x="0" y="-7497"/>
            <a:ext cx="5410200" cy="68339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62FCAF-B4A3-4B85-A48C-9A2EFE60A93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167" t="14445" r="34166" b="12963"/>
          <a:stretch/>
        </p:blipFill>
        <p:spPr>
          <a:xfrm>
            <a:off x="3810000" y="-59634"/>
            <a:ext cx="5413256" cy="69802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FEA245-0FAB-4E75-97BF-5914F59D89D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167" t="12963" r="35000" b="14444"/>
          <a:stretch/>
        </p:blipFill>
        <p:spPr>
          <a:xfrm>
            <a:off x="0" y="1"/>
            <a:ext cx="5257800" cy="696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29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" t="28253" r="1064"/>
          <a:stretch/>
        </p:blipFill>
        <p:spPr bwMode="auto">
          <a:xfrm>
            <a:off x="609600" y="187722"/>
            <a:ext cx="7010400" cy="6686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3654B7-8ADD-4285-8301-ECF559329703}"/>
              </a:ext>
            </a:extLst>
          </p:cNvPr>
          <p:cNvSpPr txBox="1"/>
          <p:nvPr/>
        </p:nvSpPr>
        <p:spPr>
          <a:xfrm flipH="1">
            <a:off x="1181100" y="381000"/>
            <a:ext cx="5867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Simple EZ Common Sense Inexpensive	$0 - $100</a:t>
            </a:r>
          </a:p>
          <a:p>
            <a:r>
              <a:rPr lang="en-US" dirty="0"/>
              <a:t>Clean ~ Declutter ~ De-personalize</a:t>
            </a:r>
          </a:p>
          <a:p>
            <a:r>
              <a:rPr lang="en-US" dirty="0"/>
              <a:t>Caulk ~ Bleach ~ CLR</a:t>
            </a:r>
          </a:p>
          <a:p>
            <a:r>
              <a:rPr lang="en-US" dirty="0"/>
              <a:t>Hide Personal Items</a:t>
            </a:r>
          </a:p>
          <a:p>
            <a:r>
              <a:rPr lang="en-US" dirty="0"/>
              <a:t>Pet ~ Smoke ~ Lighten ~ Brighten ~ Over Crowding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D535DA-0299-4002-9A6B-13B9FAF29191}"/>
              </a:ext>
            </a:extLst>
          </p:cNvPr>
          <p:cNvSpPr txBox="1"/>
          <p:nvPr/>
        </p:nvSpPr>
        <p:spPr>
          <a:xfrm flipH="1">
            <a:off x="1181100" y="2133600"/>
            <a:ext cx="62103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Good Sound Decisions that should be made	$100 - $500</a:t>
            </a:r>
          </a:p>
          <a:p>
            <a:r>
              <a:rPr lang="en-US" dirty="0"/>
              <a:t>Storing Items</a:t>
            </a:r>
          </a:p>
          <a:p>
            <a:r>
              <a:rPr lang="en-US" dirty="0"/>
              <a:t>Landscaping </a:t>
            </a:r>
            <a:r>
              <a:rPr lang="en-US" dirty="0" err="1"/>
              <a:t>Opportunites</a:t>
            </a:r>
            <a:endParaRPr lang="en-US" dirty="0"/>
          </a:p>
          <a:p>
            <a:r>
              <a:rPr lang="en-US" dirty="0"/>
              <a:t>Minor Paint </a:t>
            </a:r>
          </a:p>
          <a:p>
            <a:r>
              <a:rPr lang="en-US" dirty="0"/>
              <a:t>Stains ~ Wood Rot ~ Professional Window Cleaning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FD1395-407F-4375-B226-842C07B47B71}"/>
              </a:ext>
            </a:extLst>
          </p:cNvPr>
          <p:cNvSpPr txBox="1"/>
          <p:nvPr/>
        </p:nvSpPr>
        <p:spPr>
          <a:xfrm flipH="1">
            <a:off x="1181100" y="3886200"/>
            <a:ext cx="5867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Best Case Scenario in a perfect world	       $500+</a:t>
            </a:r>
          </a:p>
          <a:p>
            <a:r>
              <a:rPr lang="en-US" dirty="0" err="1"/>
              <a:t>Marcite</a:t>
            </a:r>
            <a:endParaRPr lang="en-US" dirty="0"/>
          </a:p>
          <a:p>
            <a:r>
              <a:rPr lang="en-US" dirty="0"/>
              <a:t>Carpet or Tile</a:t>
            </a:r>
          </a:p>
          <a:p>
            <a:r>
              <a:rPr lang="en-US" dirty="0"/>
              <a:t>Painting Projects and Wallpaper</a:t>
            </a:r>
          </a:p>
          <a:p>
            <a:r>
              <a:rPr lang="en-US" dirty="0"/>
              <a:t>More Major Concerns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43400" y="1066800"/>
            <a:ext cx="441960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endParaRPr lang="en-US" sz="2000" dirty="0">
              <a:solidFill>
                <a:srgbClr val="800000"/>
              </a:solidFill>
              <a:latin typeface="Californian FB" pitchFamily="18" charset="0"/>
            </a:endParaRPr>
          </a:p>
          <a:p>
            <a:pPr marL="166688" indent="-166688">
              <a:buFont typeface="Arial" pitchFamily="34" charset="0"/>
              <a:buChar char="•"/>
            </a:pPr>
            <a:r>
              <a:rPr lang="en-US" sz="2000" dirty="0">
                <a:solidFill>
                  <a:srgbClr val="800000"/>
                </a:solidFill>
                <a:latin typeface="Californian FB" pitchFamily="18" charset="0"/>
              </a:rPr>
              <a:t>Take photographs of every staging recommendation</a:t>
            </a:r>
          </a:p>
          <a:p>
            <a:pPr marL="166688" indent="-166688">
              <a:buFont typeface="Arial" pitchFamily="34" charset="0"/>
              <a:buChar char="•"/>
            </a:pPr>
            <a:r>
              <a:rPr lang="en-US" sz="2000" b="1" u="sng" dirty="0">
                <a:solidFill>
                  <a:srgbClr val="800000"/>
                </a:solidFill>
                <a:latin typeface="Californian FB" pitchFamily="18" charset="0"/>
              </a:rPr>
              <a:t>DO NOT</a:t>
            </a:r>
            <a:r>
              <a:rPr lang="en-US" sz="2000" u="sng" dirty="0">
                <a:solidFill>
                  <a:srgbClr val="800000"/>
                </a:solidFill>
                <a:latin typeface="Californian FB" pitchFamily="18" charset="0"/>
              </a:rPr>
              <a:t> </a:t>
            </a:r>
            <a:r>
              <a:rPr lang="en-US" sz="2000" dirty="0">
                <a:solidFill>
                  <a:srgbClr val="800000"/>
                </a:solidFill>
                <a:latin typeface="Californian FB" pitchFamily="18" charset="0"/>
              </a:rPr>
              <a:t>PERFORM ACTUAL STAGING ACTIVITY</a:t>
            </a:r>
          </a:p>
          <a:p>
            <a:pPr marL="166688" indent="-166688">
              <a:buFont typeface="Arial" pitchFamily="34" charset="0"/>
              <a:buChar char="•"/>
            </a:pPr>
            <a:r>
              <a:rPr lang="en-US" sz="2000" dirty="0">
                <a:solidFill>
                  <a:srgbClr val="800000"/>
                </a:solidFill>
                <a:latin typeface="Californian FB" pitchFamily="18" charset="0"/>
              </a:rPr>
              <a:t>Make specific notation to each recommendation</a:t>
            </a:r>
          </a:p>
          <a:p>
            <a:pPr marL="166688" indent="-166688">
              <a:buFont typeface="Arial" pitchFamily="34" charset="0"/>
              <a:buChar char="•"/>
            </a:pPr>
            <a:r>
              <a:rPr lang="en-US" sz="2000" dirty="0">
                <a:solidFill>
                  <a:srgbClr val="800000"/>
                </a:solidFill>
                <a:latin typeface="Californian FB" pitchFamily="18" charset="0"/>
              </a:rPr>
              <a:t>Submit booklet, notes, digital photographs</a:t>
            </a:r>
          </a:p>
          <a:p>
            <a:pPr marL="166688" indent="-166688">
              <a:buFont typeface="Arial" pitchFamily="34" charset="0"/>
              <a:buChar char="•"/>
            </a:pPr>
            <a:r>
              <a:rPr lang="en-US" sz="2000" dirty="0">
                <a:solidFill>
                  <a:srgbClr val="800000"/>
                </a:solidFill>
                <a:latin typeface="Californian FB" pitchFamily="18" charset="0"/>
              </a:rPr>
              <a:t>Be sure to include your PRIORITIZED RECOMMENDATIONS and BUDGET CONCERNS.</a:t>
            </a:r>
          </a:p>
          <a:p>
            <a:pPr marL="166688" indent="-166688"/>
            <a:endParaRPr lang="en-US" dirty="0">
              <a:solidFill>
                <a:srgbClr val="800000"/>
              </a:solidFill>
              <a:latin typeface="Californian FB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0" y="762000"/>
            <a:ext cx="22509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fornian FB" pitchFamily="18" charset="0"/>
              </a:rPr>
              <a:t>Assignment:</a:t>
            </a:r>
          </a:p>
        </p:txBody>
      </p:sp>
      <p:sp>
        <p:nvSpPr>
          <p:cNvPr id="6" name="Rectangle 5"/>
          <p:cNvSpPr/>
          <p:nvPr/>
        </p:nvSpPr>
        <p:spPr>
          <a:xfrm>
            <a:off x="4343400" y="5129451"/>
            <a:ext cx="4419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fornian FB" pitchFamily="18" charset="0"/>
              </a:rPr>
              <a:t>service@anniemacworx.com</a:t>
            </a:r>
          </a:p>
        </p:txBody>
      </p:sp>
      <p:sp>
        <p:nvSpPr>
          <p:cNvPr id="152578" name="AutoShape 2" descr="data:image/jpeg;base64,/9j/4AAQSkZJRgABAQAAAQABAAD/2wCEAAkGBhQREBQUEhQVFBUVGBUYGBQYFRUVHxsbGBUYFxYYHBcdGyYgGBsjGRUXIDIgJCcqLC0sFx8xNTAqNScrLSkBCQoKDgwOGg8PFy8cHSQ1KS0vLC0vLjUvMSo1LCwsNSowKSotKiwqLCkpNSk1KSksNTMqNS8yKzI1MiksLCkpKv/AABEIAL0BCgMBIgACEQEDEQH/xAAcAAEAAgMBAQEAAAAAAAAAAAAABgcEBQgDAgH/xABPEAACAQMBBQUDCQMHCQcFAAABAgMABBEhBQYSMUEHE1FhcSIygQgUI0JSYoKRoTNDcxU1cpKiscEkNFNjdJOyw9EWJYPS4fDxRFSUs8L/xAAaAQEAAgMBAAAAAAAAAAAAAAAAAQMCBAUG/8QAMBEBAAEDAgMGBAYDAAAAAAAAAAECAxEEIRIxUQVBYXHB8BMigaEyQlJyseEUkdH/2gAMAwEAAhEDEQA/ALxpSlApSlApSlApSlApUZ3n7RrHZ4InnXjH7lPpH9OEe76tgedVbtHtn2jtGQw7KtWT74XvpPDJOOCMa8znHjQXRtnb9vZx95czJCmuC7AZxrhRzY+QBNVTvV8oqJOJLCEyHUCaXKL6iMe0w9SvpWq2Z2E3163fbSuuBm5gsbiT0LFuFfgW+FTXZnYLsyIe2ks58ZJWH6R8H/sUFEbX7R9o3LlpLuYZ+qjtEo8MIhA+POph2edtlzBPHFfSma3bCF3wXjycB+PGXA68WTjUHxtq47HtlOMGzQc9VeVD+jjPxrn/ALTdx/5Kve6Vi8Tr3kTHnwkkFWPIspHPqCDpmg6zpUU7Ltt/O9k2shOWCd2+uTxRExknzIUN+KpXQKUpQKUpQKUpQKUpQKUpQKUpQKUpQKUpQKUpQKUpQKUqpl7f4orye3urdkWKaSMSxtx6JIUyyHBHLOhPpQWzXnPcLGpZ2CqoyWYhQB4knQCqW3n+UYBlbCDi/wBbNoPhGpyfUsPSq1e92ntycIWluX0PAPZRBy4iowkY19449aC7t6e3extcrBm7kHSM8KfGUjB/CGqBpvPt3b7FbUGCDOC0ZMSDyaY+0x8VU9fdxUp3K7AYIOGS/b5xJoe6GRGvkesnxwPI1bEFusahUUKqjAVQFAHgANAKCqd1fk+20OHvpDcvoeBcpGD1zrxPr1JA8RVpWGzo4EEcMaRIOSIoQD4AYr2eQDnWLJcE8tKDJeYD/pXg12egrwp1x18KkZVs5Oc1TXylNm5SznA5NLGTj7QV1Gcfcfr1PnVs2O1UZkRST3iyupxpiJo0cHOoPFINMdDUI+UBZ8exy3+imiflnnxR8+n7Tn8OtQymmaecMT5Ot0W2ZKh5JcPj0aOM4/PP51atVJ8nD+b7j/aP+VHVt0YlKUoFKUoFKUoFKUoFKUoFKUoFKUoFKUoFKUoFKUoNbvDvDDY27z3D8CJ8Sx6Ko+sx6D/DJrj/AG9tEXF1PMqlRLLJIFJyRxuWwTjXnXTHav2fS7WgiWGYRtEzMFfi4G4lxrgEgjGhwfebxqqLj5Pt7FHJJLPaKkaM5IeU6KCx5xDGgOtBquyjs/h2rO6zT92IgGMS++6k4JBOiqDgE6nUaa5rpbYe79vZRCK2iWJB0Ucz4sx1Y+ZJNcx9je0TDtq1w2BIXjbzDowA/rcPxArqyg/GYDnWPJdeH514kkmvdLXxoPBVLHxrIS1HXWo5tDftIjPHHC8ksMscXdjhHEZAOBsnkpb2eROSvjWvv97buK3nLxKk4jSaNThlC8SJMmVPtFT7XPlIvhWE3IblOiu1Y2xnGMz1x3c8bxOWRvPePcva29pM0QlkmMkyZUqLc8LrqVPvkD4dRUfu40nuo1vm4JYRLC06sYtQont5xrgcSLLocjOdKzLDaav/AJUpwkU4kkHPhiu4VEhP9CcMT/DY15b12aXNy6xhZW+aiYqCCCYZw0YJB+ujyIPJhVU778/f/XTtR8OqLeOGIid++JnrP7ZjblyY+w9p3CTx3WOKH5vJOycJBIeSNLpo+mQ8Sz8I6SY+sK3/AGqoLjYV0UIdTEkikHQhXSQMD10XPnWPs+wlRojAheBHjmgOD+wuyVmh/BxCQDwA8KzN89krBsO9iiB4VguCo54BLPwj7qgkDwAFZ28w09fVRViY2n08fGNvrM9EU+Th/N9z/tH/ACo6tuql+Tj/AJhc/wC0f8qOraq1zClKUClfLuACSQANSTpjxNVdvd2/WtsxjtUN240LhuCMHyfBL/AY86C06/M1y3trtu2ncN7Mwt16JCoX82biY/njyrSx9o20lbiF9c515zOw1+6SR+lB1/SuXtl9uW1IWBaVJ1H1ZYk/4kCt+tWzuF21220GWGZfm05wFBbKSE6YR9MMT9U+IwSaCyKUpQKUpQKUpQKUpQKUpQKUpQK0e/MvDsy9bGcW1xp/4TVvKivamf8Aua9/gt/eKDm3s2/nex/jx/311vLKAMEgEg4GdTgZOB1rkjs2/nex/jx/311FvXGRb98i8T25WVR1wukqj+lEZF/FUTOGdunjqinq1G8u2mFpcfNuLvldbcfVIkkKKCDnTSQEHxIrS7WmvLWFYWuXZo+GeO5xksqezcxupJ4wquZBnOVHiK8Y9rNdzTiCGVUuUWSCR8KHltMOGC8+FgIl6+7643m1tsQ3Mez5I8HvLlVMZxxYeKSOdGX7ofB+HiKpmeLfPv3h2rduqxw0TRExznlM/hjbw3iqMeeUWKyyXM73Cdy5khhlYe6DNHwRzKT9QTW9u4PmalFlsqS62YWeRpbg96fbAThYhoprfT6vvpk+IPQAZdpZCaymsJ2PFF9DxcyVwGt5fXg4D/SRvCvHZ+wLlL1nWdltuLvBEv7yR4wspfoBxqWx4scYpFM+fv0Rd1NNUYiYpmnl0mIiMY7/AJv45tZuZaOl13vCTb3dsHI4dFlDDvY2HT23lIB+2R0Nb3Yu61vaNI0EfCZOepOnPhGeS56f+lbuSNUVnkYBVBJJOAABkknwxWHYXyTRJLGco4DKcEaHyPKrKaYjZz7+puXc1RmInET0nHLPWcNrD7o9K02/X8133+y3P/6HrcW59kVo+0KcJsm+J5fNp1+LRso/VhWbTQP5OEg+Y3K51E+SPIxIAf7J/Krcqlfk1TfR3y+DQNn+kso//g/nV1UCvG7u0ijaSRgqIpZmOgCqMknyAFe1c89unaKbiY2Fux7mFvpmBx3kin3PNUP5sD9kGg1Xaf2uy7RZoLctFaA8tQ0vgX8F0yE/PJxiCbJ2PNdSrFbxtLI3JVGT5k+AHidBUl7POzOfa0hKnuoEOJJiM6/YQfXfGvgBzOoB6U3S3Lttmw93bJjOOORtXcjqzf4DAHQCgqXdb5ObMA9/NwZ/cw4JHrKQVB8gD61YWz+xvZUOMWquR1keSTPwLcP6VNawtpbQWLuwzcHeuIlbTRmVivMYySuB5kUGmk7NNmMCDY2+vhGAfzGoqA7+dgkLRGXZoMcq69wXZlcDXClssr+GTg8tOdXDDFwqBknzJJJ686+jQVb2I9oz30bWtyxaeBeJZDzeMEL7R6upIBPUMOoJNm3l6kKM8jBEXmxOP/ZzpjrVFbhWZfe27aI4SN7tm4eRBYpj+u4PqtX3QVzt/eXaV4THs62lijP/ANRIvdMw8V7zHAPPVv6NSTcTZdzbWaxXbKzqzEEOznhY8WGYjUhi3jpipFSgUpSgUpSgUpSgUpSgVGO02Avse+AxpBI2vgo4j+impPWo3utu82fdoBktbzqByyTEwAz60HLXZt/PFj/Hj/4q63nHsGuSOzX+d7H+PH/fXXMo9k+lBBdnWb92I4hmSxuyEBIGYic8OT07icj8ArcLufbm8+drHiXU5BIXiIwX4eXEQefx561tbaFQ5IUAscscAZIGAT4nAA18Kz2YDnWMUQ2q9VXMzwzjOc+OeceWc7eLDj2ciyGQgcbAJnOMhSzAY644mPxNa8bxcdzPbRROGhi4jIw4U42/Zp5555+6a8t7uIwiWLPeWzidfvBARIn4o2cepFeUkoNxa3Kn6O5Tus+IZTNA36SL6y1EzvhNuiJp4p32n6TG/wDHLx8mjhMm0bAwteiSUkPMojSNlHd/sCg8JgMsRqARUl2JdCW2hkACh4424QMAZUZUDoAdMeVYm2ooI3iuYghmjuIonZcZIldY3R8c9JAwB6hTXtspSklxDg8KSccZxpwTDj4Qfuyd4MdBw1FO0+/fVdqKviW8xGIznGIjHdPLGfy4by0OhqJdsik7EvOE49mPPoJo+IflmpRbPg+ta/fnZnznZt3EBxM8EvCMZywUsnT7QFWOcqD5Nd5ie8i+1HE/L7DsvP8A8Wr7rl7sO2wLfbEQOgnSSEn+kA6/m8aj411DQRPtO3w/k3Z0kqkCV/o4evtsDhsfdALfhA61z52bdn0m17o8RZYEIaaXmdToik83bXU8hknOgMn7YL6Xam2o7C39rusRKOnePhpWJHIKvCD4d2avHdTdmLZ9pHbwjRB7TdXc+858yfyGByAoMzZWyorWFIYEEccYwqjp/iSTqSdSSSay6UoFanend1L+0kt5CVDgYdeasrBkYeYZQa21KCj7PtdvNkTNZbVhNwYyAs6twsydH9oYlBHJvZOhB1zjNu+1u72qRbbGtpFdvfuJOH6MdTplU0HvMc9AucVa20tiwXIC3EMUwGoEkaSAegYHFe1lYRwoEhjSNByRFVAPRQABQRbs47O49lQEcXezy4Ms2Ofgi9eAHPPUkknoBud5tjy3EWLed7eVdUdSeE+KuvJlPpkcx1B2VzEWRlDFCQcMMZB6EZ0OD0OlRvdXfQTyPa3IWK7hJVkzgScP1489CPa4eYBB1GtBBr7f/a2zpO7u0jk54ZkwG81kQqD+WddQKsDcXed9oWpmkiEXtsoAYsGCgZbUDHtEjGvKtxtLZkVxGY5kWRG5qwz8fI+Y1r52RsmO1gSGIYSMYAJyeeSSepJJJPnUDMpSlSFKUoFKUoFKUoFfE0QZSpGQwII8iMGvulByNuBH3e2rNW0K3ManOmofhxg8jnTFdcEaVynvdb/yfvBIx0Ed0k4x9lnWdcZ8A2PhXVgNBgA4r2W3J1Y15zLhjWQk4CjPOpH2IQBjFVymxL6QC0DC3t7WQmKfSRn4JC8Hs55KvCOnLrqKnxkZtBXrHbAc9awqpirm2LGpqs54YifPunr0680fh3RWR4ZpiXmj4OKUfRiRkzwM6A4YjOn/AE0qQfNxjH617Vp95t7bbZ8XeXMgXOip7zOfBUGrH9PEipiIjkrruVV/inLI5VmxvxCtDsC5ublDNNCLdW/ZwtrJw/akOeFWP2ANOpJ0Gzik4TWSty/2hbBfZO127r2AHW4t2A5KX4lA/oOCv4fOukNn73RS7MF/+77kzMMjTgUl0z4hlZfUVp+1DcJdrWfsYFxFloXOnhxRk+DYHoQD45ojYW9c1tbz7KuCYoZ5ER2bIa3+lTvzw4yQUByvjqOoMC1OwzdQ8Em07gZnumcoSOSFiXfyLvn4KMe8atmsfZ0UawxrDw90qKI+EgjgCgLgjmMYrIoFKUoFKUoFKUoFQHtK3He5Md1aAi5jKghSFLDPssG0wyE5znlnwFT6lBibJjlWCMXDK8oUcbKOEFupA/8Aj0HIZdKUClfMkgUFmIAAJJJwABzJPQVENo7wLtO2uI9lXYFxAUbjUNjIbIXJGHV+FlyMig299vjawXSWssoSWQZQNopOccPHyDctDjORjnVY79w3N9fMlw8lvbRAKsEb4LEj2mY44TnOhIIxjHMk6K/YbUjaCX6G9hJPCxOrfWIPMq2hPMjQ68zJ90ts/wAox/M7s91tGAYVm/fIBkEn6zAc8Z+0MgsBXdivh+Sd2xp5tceLsbIztC+/kOa1nsbid4ZDJ31rK4Pud3xAhQFPErkhsZBHqK6CR8gEciAfzrnSy3HvNp7VaG4jaGOE4lONEjySFVuTM/QjPPPIYrotEwAByGlZUZ4Y4uau7wxXPByfVKUrJWUpSgoT5R+wSs9vdgHhdDC5xoGQlkz5lWb+pVubh7XF1sy0mGpaJA3L3kHA/wDaVqwO1bdw32yp41XikQCWMczxR+1geZXiX8VRP5O23e8sZrYn2oJOJR9yUZGPxq5/EKC0bteRrzhQE4NZUqZBFYSnXSgzwuOVftRXentNsdnqe+mDSY0gjw7+hA0T1Yiq8+dbV3iPWw2efDPFIvroZf7KepFBIt7e1v6X5nslPnd22RxLrHH4nPJyOuoUdToRWVuV2ZmKX57tGQ3d62vEx4lj8kB6jxwAPqgczv8AdDce22dFwW8fCTjic6u+OrN19BgDwqRUCsS8kUYyQDkDOcanQDzJNa/eze2DZ0BluH4RyCjVmOPdVerfoOZIFaPdPZk97It/fr3YHtWtmdRECNJpPtTEHTPugnABOgSpeJdaq7ta7OTtKdZLRVW5WFmkyeHvQGVYlznAfAkwTjPCATgaW1NJgVrbG2LTTM2g+iVT4gKWP9qQj4UHPW43add7FkNrcxu8Kt7UD5V4yeZQnl48J0PMYyTXQe7W91rtCISWsquMe0vJk8nTmv8AcehNa3e/s8ttpJwzoOMDCTL7Lr5Bsar905HpzqjN4+yzaGypO/tWeVEyRNBxK6D7yA8QHiRlfEig6dpXPG6/yhbqHC3sa3Kf6RcRyDXnoOB8DphfWrN2L207LucfT9wx+rMpj/t6p/aoJ1SsWy2rDMOKGWOUeKOrj81JrIMg8R+dB9Ur84x4iv2gUpXhd3scKF5XSNBzZ2CgepJxQe9Yu09qRW0TSzyLFGvN2IA9PM+XM1E7rtKErGPZsLXjDQzZ7qBT5yke2fJAfWoztDZ6u4utrzLNwHIjOUgi8kjJJdvNsk+Fc3V9p2NN8szxVfpjef6+q63Zqr3jk1G9e8F3t9u5tFaGxB1lkyolIPvN1ZRzCDPi2uAu62HPY7uRsJJTJJKAXAAMjlc8HDGD7Ke03M415mtNc7zXN+xj2ZGYoQeE3ci8IGOYRcafkT5LXoNn2Wx4Wubgm4umzwu5yztj6gOeADq5yR46gVxLnaGom7TNc8M52tU71T+6e6Ov8RzbHwqYpzG8d8z6Np2j7kvdRRbRtUaC44UdkOFYZAOG6BgTjwzkHQ6NnbjSbUghmmVrWVMESYKurK2vCuhKkjIzpggg1Iuzd7+5Rrq/cqsq8MVrwBQqZ/aNkcRZumTy16gCcV62J2aL8Ar9pSgUpSgUpSgVz5HN/wBnd5GBHDa3HXoIpWBBH8OQY9FPjXQdV/2zbk/yhYF4lzcW2XQDOWXH0kYHUkAEDxUDqaCwAaju+O6630BiaWaEEg8cTlDpnQ9GUg8j5eFQnsN7Q/nUHzKdvp4V+jJ5yRDTHmyaDzXB1wxq1nTIxQVzsDsc2fasH7trhwchpmDgH+GAFPxBqwYLfHP4DwrGZcGsqGfI16c/+tB7VEt/+0WDZUXtfSTuPo4FOrdAzfZTPXr0BqO769tcULfN9nL87uWPCCoLIrHoMayt5Lp59K/OzvsxkWb+UNqHvrxzxKrEMIz0JxoXHIAeyvTyD53M3DuLyddpbY9qXnBakezEOakp0PUKeXNstytEnFftYcl0HLKpzwtwt5Nwq2PyZT8aD999vKsoCvmKPhFfdB5zSYHnXxbR6Z8a8/fbyrLoIbvT2S7PvyzPF3Up1MsOI2J8WGOFj5kZ86qneD5PVzESbWeOcfZfMLenVT65FdB3VysaFmIAAJJJwAAMkk9ABrUE3O31m2nfStDGq2EIKmZwQ0khwVK64UAZOMaAjOpAAc/7V3F2hZnMtrOmPrqpZf8AeJlf1qxuz/cPaz8MlxeXVnDoRH3r94w/hsSsY82GfumrY3g3t7m3d7eJrmUYCRLleIk4znHIDXQZ0qrb3bu8F4Twx/NE64CxY/G5Ln8Naf8AnabGfi0484WTbricYlb1y8VtEDNMqKoA45nAzgcyxIyag+2+2mwgyIme5Yf6NcL/ALx8D4gGoXadlEs8ge9u2ZjzK8Ujf7yT/oa3s27mydlrxSFO8Go71u9c+kQGnqF+Nc+727pqauC1E3KulMe/tlZGmr/Nsx4t/NsbS0soVtYj++bXT+I4wfwITXrB2fgv3u0Z3vJF1+kZuBfgTqPXA8q8rbfe7uW/7vtfY5d/cZVPgAdfgSfKttPuXJOA+0LhrjGD3CDuoR+Ee1J6sa4ut7S1Mzw3a4s0/pp3r+3L6zS2bdqiJ2ji8Z5Piffni+g2Xb/OZFHCWUcEEfq+gPoCB51iJuE8kgm2lL85k5iIZWJPEBdOL8gD1BrcPvHbWOIQMsfctoE4nJ8BGvLPicVs7Hd+7vsNd5tIOYt4nzKw/wBbOP2Y+7Hrr71aui0upuzjS0fDpnnXP4p+vpTHnLKuqm3Pzznw9+rGa9LL83tIu9mXACj2I4h0MrgYjGPqDLHoOo2W7/ZxHHKLm7YXV1ph2XCRfdij1AAP1jluumTUo2fs6OCMRwosaLyVQAPXzJ8eZrJr1fZ/ZdnRRmn5qp5zPp0hp3b1VzwjoUpSuqoKUpQK/Ccc6+ZZQoJYhQOZJAA+Jr6NBrdk7x2908qwSLIYiA5XJHtZxhuTDQ6jPKtnVZW2yP5J20hQYtb3ijHgjn2lTy9sDh+65HQ1ZtApSlBzv2vbkybMvV2hZ5SJ3DZX91NnPwVtSOmeJeWAbV7Mu0WPattrhbmMATR8hrydPFDj4HQ9CZRtTZcdzC8MyB45FKsp6g/3EHUHoQDXMe8u793u7tFXichcs0E3MOgIyjjkSAQGXzBHMUHUM8OdRzqvO0Dcm82i6JFeiC2IxJDwnJOTr7OO8BGPZYgDFb7s93/i2rbca4SZNJYc5Kn7Q6lD0PqOYqSTwZ1HOgiW4vZpabOGYlLykYaZ8Fz4heiL5Dn1JqaVgI5ByKy0nBGfCg8727WJGZjgKCxPgFGWPwArE2DZ8MfGw4XlZpWB5hpDnB81XhT0QVqtqzfObqO0GowJrjyiVvo4z5ySDl1SOTxFSigV4XMmBjxqJdoPaE+zDGqWklx3gYhw3CoIOCpwrHOoPIc/WtNY7+X91s6W5gsf8ojlVREwkIZCM8aD2WcqSAQPAnyoLF41iQs7BQBlmYgAAdSToAKr7b3bfbRuIrKN72UnACZCE+AbBZ/wqR51X13Pd7QuFi23dSWEOQVV4HiRjnkvshMj7Tk46Zqz9h7uW1nH/kCIykYNwjCZ39ZByH3VwKxqq4YyyppzOGHLs/aG1LCaG8aGzlm4TGkfESEGpjlHEfeIHunOM5HStfuntkbGt1sdp27W6FnxeLmSKQuxOWcDKNjA1HJdcVKrdAc51NV72gdqIhWW0tiJSQUkZgHRPFQGyHYfkD4kYGvTd+LmiacxK2q3wRnKwLqwAUSQuJY2HErqQ2njkaEeYqB7w9oN6Ll7azsy7LgF2R34tPeCrgBfAkn4Vl9lm70uz7SSa8nFvHMvsQSuqKueUjFvdcj6o1x72uAuxu+0rZtqhzcm4P2IELf22wn615zU9j029RxWLPxImOUziIn18l8ajjo+arEol/2e2vdaXNwLZDzRCAcekeP1epRu12ZWcC94YzO41aSbDAEdeH3F8cnJ860Tdpt7ftw7MsAOneuDMR58RxHH8SazLfsvvr0htq3zlefcRtxD05CNPwqfWtuOytTdp4blyLdP6bcY+/P/AHlhVeo7ozPWWbtnfmzhfgjkNzIThYbde9Ofs8Q9j4Ak+Ve1psXad+B3z/ydAf3UZDzsPBpOUfwwfEVLt3NzrazXFtCsfQv7zn1c+0fTOK+97t8LbZVv3s7anISMatIwHIDw8SdBnzGd3T9j6SxjFHFPWrf+vsrr1FyvaZfmw91bPZkTMipGAMyTOw4j4l5W1/UDyrZbG3gt7xWe2mSZVYqxQ5wR0/8AXrXLu8u99/ty5C8LuM/R2sQZlUePCPePi5/QaVcnYjuJc7OjuGulCNMY+GPjDYCB9TwkjJL+PSuqoWdSlKBSlKBSlKCAdrsN3LbpFbwvJETxSlPaPs+4nADxEZ9o6H3V860/Zv2jlStnekgjCxyvkEHkI5M6jwDH0PQ1a9anbu61teri4iVyOT+6w9HGo9OVQPXb2xEu4GifIyQyuOaOpyjr5g/4jrWfHnhHFjOBnHLPXHlmvCwtO5iVON3CDHHIwZsDllsDOBpk66a5OtVNf78X227t7PZDdxbx5Et4eeMkAqw1UNj2QPaOM5UA4kW1dbRiix3kiR55cbqufTJ1rIql7j5OIfLNfyPIcks0IOW8TmQnGfPNOzW/vNkbQGy7/Jimz83kLFk4lGcRsceyw04eYbh0HEchdFanefdiDaFs0FwvEjagjRkYcnU9GGf1IOQSK21KDlHb+719u/fBkZlwSYbhR7Mi+BGozj3ozn4jBN3dnPa7BtILFLwwXWP2ZPsv5xk8/HgOo15gZqX7e2BDewNBcIJI26HQgjkykaqw8RXM/aH2Y3GyZONeKS2J9icDBU50V8e6/LXkemugDqKa3zqOdR3ezeeLZ1q8831dFTOC7n3UHrjn0AJ6VVG4Xb5JAoh2iGmQDCzrgyDA0DgkCT+lkN48Ve+65m3l2v8AOrhStnaYKRZyuc5jTwZiRxMeoUDQEUFmdntg8cDT3X+dXbCaXTHDkYihHgEjwMdCWqW1gyREc/zr9jnI86D1uJNcCvZFwMVj22M5J1rIkfAzQY20IkdCjqrq3NWUMCPMHQ1Fh2V2YbvLfvrOQ/Xtpni/NNUPpw4qVQpxHJrKoNJebtd7aNA08veGMp869gSajHEeFQCfh+utV5uB2N/NJO/vu7kkU/RRKSyqQf2jEgcTeA5DnqcYt6sUe2/lSIiDKA7U7GUvblp7u7uJeI5WMBECDogODhR5AeeutbzZnZps20wUtY2YfWkzMc+PtkgfACpVI+BmsJ3ycmg/PIAADkBoB6CvWG3zqeVIIc6nlWq3131g2XbGaY5Y5EcQI4pGxyHgBpluQHmQCH5vpvpBsu2MsxyTkRxAgNI3gPADq3IDzIBpLYe6l9vNdm7umMVvkjjxoFB/ZQqeeDzY6ZyTk6Vlbq7q3W8l4b6/JW1U4AGVDAH9jF4IPrPzznUsSRf1paJFGscahEQBVVQAABoAB0FBr93N1bawiEVrEsY6nGWY+LvzY+vwxW2pSgUpSgUpSgUpSgqs9tUhk7uOxLNkjhExZsg4OAsRzrUy2Bte+nw01mlsh+1OWf4RiPT8RHpW5tNnRRcXdxonESzFVVeIk5JOBqSTnJrJoIz2l3rw7IvHjzxdywBGcjjwhIxywGJz5VEfk6woNmSsvvtcOH8uGOPhHpg5/Eas69s1mjeOQcSSKyMvirAqw+IJrnDZG1Z919ryRShnt3xxADHeRZPdypnA411HhnjXPUB0rUe3w2WlwtumB3qXFvLEdcr3UyNKwxyHdcYydPaA5kV6bv78WV8B82uI3Y693nhcesbYb9MVvaBSvzNRfePtN2fYqe9uEZx+6iIlf+qp9n1YgUEpqE9onaVZ7OjaOULcTOpHzUYOQR+8yCEQjxBJzoDriqd7+3+6uA0dmvzWM5HeZ4pSOWh5R/DJHRqrzYuxLjaFyIoVaWVzknU4yfad26DXVjQfVnsybaF2UtYBxyFmWGPRVHMgFm9lR4k1lbF3hvdk3Ld00kEikCSJgcHH1XjPP+/XQiulOzns6i2TAVBEk8msk3DjPgi9Qg/U5J6AbLefci02inDdQq5Awsg9l19HGuPI5HlQQbczt8trnEd6otZDgceSYmPrzj/FkfeqzEVJFDRsCrDIZSGBHiCNCPSuf98uwK5tg0lkxuYxr3ZAEoHoNJPhg/dqDbC3tvdmSEQSyQkH24mzwk8iGibTPTlmg61eEjnXyWqo92vlGqcLf25XoZYdR6mJjkD0Y+lWZsLfCxv/APNriORj9QHhf4xthv0oNxHcgDGMV6rMD1rxa08DXm0BHSgyLiTA9aWyYHrWGRX0JT4n86D7uJMnyFfMMfEa+KykIRCzEAAEkk4AAGck9ABUoY23dtxWVvJPO3DHGuTyyfBVHVicADxNULsXZ8+9O1HmnLR2kX1QdFXPsRKeXG2Ms3qfsisPtD3yl27fx2lpkwh+CJdQJGOhmbwGM4z7q5OmTV97m7qx7Ns47eLXhGXfGC7n33PqeQ6AAdKhLaWNikESRRKERFCqo5AAYAr3pSgUpSgUpSgUpSgUpSgUpSgVHN9dxLbakPdzrh1z3cy44kJxnB6g4GVOh8jgiR0oOUN8uyy92a5JRpoRki4iVioA6sBrGfXTwJrSQ743yDC3l0o8BcTAfkGrsqtFtjcaxu8me1hcnm/AFb+uuG/Wg5Lv94rqcYmuZ5R4STSP+jMfGteqknA5npXWEPZBspDkWcZ9WlYfkzkVvdmbrWlseK3toImxjiSJFbH9IDJ/Og513P7Eb29w8o+awn60gPGR92LQ/FuEetdAboblW2zIe6tkwTq8jYLufFm/wGAOg51vqUClKUCtJvHuZZ364uoEkOMB8cLr6SDDDXpnFbulBSW3/k3qctZXJHhHOMj/AHiDI/qn1quNudlu0rM5e2dlB0ki+lHr7GSvxArrSlBylu/2t7SsiFE5lVf3U4Mg06cRIdfQMKsDZPyk10FzaMPFopA39hwP+KrZ2tuva3X+cW8Mp8XjVj8GxkfnUN2p2DbMl9xJYD/q5SR+UnEPyoPfZ3bjsqbHFM0JPSWJx/aUMo/Ot3D2hbMfle2un2pY1/4iM1Ue9HYEtrE0qXhZQCQjQDOgz7wkHh4VWW2Ni/Nwp4+LiJHu45fE0HVh332b/wDfWf8A+TD/AOaqz7au0+GW0S1sZ1k74nvmjbOEXGEz94nUeCkHQ1ReasTcTsnG0SC1yYx7JIEXEcFeIgEvodMZwfSgkfydN2A8s964yI/oo/6TANIfIhCo9JDV9Vpd0d0oNm2wt7cHhyWZmILMxxlmIAGcADQcgK3VApSlApSlApSlApSlApSlB//Z"/>
          <p:cNvSpPr>
            <a:spLocks noChangeAspect="1" noChangeArrowheads="1"/>
          </p:cNvSpPr>
          <p:nvPr/>
        </p:nvSpPr>
        <p:spPr bwMode="auto">
          <a:xfrm>
            <a:off x="63500" y="-15398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2580" name="Picture 4" descr="http://minniehughes.ccsdschools.com/UserFiles/Servers/Server_2876523/Image/Staff%20images/Blake/homework.gif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057400"/>
            <a:ext cx="3733800" cy="26508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D449F-06FD-4679-B80C-4FA0D79E8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www.reseworx.com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A28D4B-FAA2-491C-A489-AFF0E78593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964" b="5555"/>
          <a:stretch/>
        </p:blipFill>
        <p:spPr>
          <a:xfrm>
            <a:off x="0" y="1524000"/>
            <a:ext cx="9144000" cy="4191000"/>
          </a:xfrm>
          <a:prstGeom prst="rect">
            <a:avLst/>
          </a:prstGeom>
        </p:spPr>
      </p:pic>
      <p:pic>
        <p:nvPicPr>
          <p:cNvPr id="5" name="Picture 4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7F321B47-8B3F-407B-875E-738B2211EC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5181600"/>
            <a:ext cx="2508509" cy="158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05997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67629" y="1600200"/>
            <a:ext cx="3759200" cy="2819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33400" y="762000"/>
            <a:ext cx="8001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800000"/>
                </a:solidFill>
                <a:latin typeface="Californian FB" pitchFamily="18" charset="0"/>
              </a:rPr>
              <a:t>Advanced Staging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381000" y="1752600"/>
            <a:ext cx="31694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fornian FB" pitchFamily="18" charset="0"/>
              </a:rPr>
              <a:t>Beyond RESE</a:t>
            </a:r>
          </a:p>
        </p:txBody>
      </p:sp>
      <p:sp>
        <p:nvSpPr>
          <p:cNvPr id="8" name="Rectangle 7"/>
          <p:cNvSpPr/>
          <p:nvPr/>
        </p:nvSpPr>
        <p:spPr>
          <a:xfrm>
            <a:off x="381000" y="2514600"/>
            <a:ext cx="3429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Victoria </a:t>
            </a:r>
            <a:r>
              <a:rPr lang="en-US" sz="20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Guillot</a:t>
            </a:r>
            <a:r>
              <a:rPr lang="en-US" sz="2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, CSS/CRS</a:t>
            </a:r>
          </a:p>
          <a:p>
            <a:pPr algn="ctr"/>
            <a:r>
              <a:rPr lang="en-US" sz="2000" dirty="0">
                <a:solidFill>
                  <a:prstClr val="black"/>
                </a:solidFill>
              </a:rPr>
              <a:t>“The Stage Coach”</a:t>
            </a:r>
          </a:p>
          <a:p>
            <a:pPr algn="ctr"/>
            <a:endParaRPr lang="en-US" sz="2000" dirty="0">
              <a:solidFill>
                <a:prstClr val="black"/>
              </a:solidFill>
            </a:endParaRPr>
          </a:p>
          <a:p>
            <a:pPr algn="ctr"/>
            <a:r>
              <a:rPr lang="en-US" sz="2000" dirty="0">
                <a:solidFill>
                  <a:prstClr val="black"/>
                </a:solidFill>
              </a:rPr>
              <a:t>Stage Coach Services LLC</a:t>
            </a:r>
          </a:p>
          <a:p>
            <a:pPr algn="ctr"/>
            <a:endParaRPr lang="en-US" sz="20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82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9234CA-4505-4BC7-8DA2-9F17D69CA3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963" b="8519"/>
          <a:stretch/>
        </p:blipFill>
        <p:spPr>
          <a:xfrm>
            <a:off x="76200" y="1066800"/>
            <a:ext cx="7936302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11482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D56781-4AD3-4F83-ACF0-65D590F16D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81" b="5556"/>
          <a:stretch/>
        </p:blipFill>
        <p:spPr>
          <a:xfrm>
            <a:off x="-19878" y="1295400"/>
            <a:ext cx="9144000" cy="4267200"/>
          </a:xfrm>
          <a:prstGeom prst="rect">
            <a:avLst/>
          </a:prstGeom>
        </p:spPr>
      </p:pic>
      <p:pic>
        <p:nvPicPr>
          <p:cNvPr id="5" name="Picture 4" descr="A drawing of a face&#10;&#10;Description generated with high confidence">
            <a:extLst>
              <a:ext uri="{FF2B5EF4-FFF2-40B4-BE49-F238E27FC236}">
                <a16:creationId xmlns:a16="http://schemas.microsoft.com/office/drawing/2014/main" id="{9E93F6AC-8C14-46E1-9A45-349F166C1A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667000"/>
            <a:ext cx="3771900" cy="2057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72AA34-2193-4595-ADF4-8F709692BA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" y="0"/>
            <a:ext cx="6477000" cy="162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53203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0C1B96-6FB2-4D90-B793-1EB7C21A8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43990"/>
            <a:ext cx="8077200" cy="25002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0" y="5111821"/>
            <a:ext cx="28809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Brought  to you by…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209"/>
            <a:ext cx="4695065" cy="23367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562600"/>
            <a:ext cx="1598557" cy="100853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638800" y="990600"/>
            <a:ext cx="2438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800000"/>
                </a:solidFill>
                <a:latin typeface="Californian FB" pitchFamily="18" charset="0"/>
              </a:rPr>
              <a:t>More important than all that…</a:t>
            </a:r>
          </a:p>
          <a:p>
            <a:endParaRPr lang="en-US" sz="2000" dirty="0">
              <a:solidFill>
                <a:srgbClr val="800000"/>
              </a:solidFill>
              <a:latin typeface="Californian FB" pitchFamily="18" charset="0"/>
            </a:endParaRPr>
          </a:p>
          <a:p>
            <a:r>
              <a:rPr lang="en-US" sz="2000" dirty="0">
                <a:solidFill>
                  <a:srgbClr val="800000"/>
                </a:solidFill>
                <a:latin typeface="Californian FB" pitchFamily="18" charset="0"/>
              </a:rPr>
              <a:t>Can you as a REALTOR get in more living rooms…</a:t>
            </a:r>
          </a:p>
          <a:p>
            <a:endParaRPr lang="en-US" sz="2000" dirty="0">
              <a:solidFill>
                <a:srgbClr val="800000"/>
              </a:solidFill>
              <a:latin typeface="Californian FB" pitchFamily="18" charset="0"/>
            </a:endParaRPr>
          </a:p>
          <a:p>
            <a:r>
              <a:rPr lang="en-US" sz="2000" dirty="0">
                <a:solidFill>
                  <a:srgbClr val="800000"/>
                </a:solidFill>
                <a:latin typeface="Californian FB" pitchFamily="18" charset="0"/>
              </a:rPr>
              <a:t>Take more listings</a:t>
            </a:r>
          </a:p>
          <a:p>
            <a:endParaRPr lang="en-US" sz="2000" dirty="0">
              <a:solidFill>
                <a:srgbClr val="800000"/>
              </a:solidFill>
              <a:latin typeface="Californian FB" pitchFamily="18" charset="0"/>
            </a:endParaRPr>
          </a:p>
          <a:p>
            <a:r>
              <a:rPr lang="en-US" sz="2000" dirty="0">
                <a:solidFill>
                  <a:srgbClr val="800000"/>
                </a:solidFill>
                <a:latin typeface="Californian FB" pitchFamily="18" charset="0"/>
              </a:rPr>
              <a:t>Sell more houses as a </a:t>
            </a:r>
            <a:r>
              <a:rPr lang="en-US" sz="2000" b="1" dirty="0">
                <a:solidFill>
                  <a:srgbClr val="800000"/>
                </a:solidFill>
                <a:latin typeface="Californian FB" pitchFamily="18" charset="0"/>
              </a:rPr>
              <a:t>R</a:t>
            </a:r>
            <a:r>
              <a:rPr lang="en-US" sz="2000" dirty="0">
                <a:solidFill>
                  <a:srgbClr val="800000"/>
                </a:solidFill>
                <a:latin typeface="Californian FB" pitchFamily="18" charset="0"/>
              </a:rPr>
              <a:t>eal </a:t>
            </a:r>
            <a:r>
              <a:rPr lang="en-US" sz="2000" b="1" dirty="0">
                <a:solidFill>
                  <a:srgbClr val="800000"/>
                </a:solidFill>
                <a:latin typeface="Californian FB" pitchFamily="18" charset="0"/>
              </a:rPr>
              <a:t>E</a:t>
            </a:r>
            <a:r>
              <a:rPr lang="en-US" sz="2000" dirty="0">
                <a:solidFill>
                  <a:srgbClr val="800000"/>
                </a:solidFill>
                <a:latin typeface="Californian FB" pitchFamily="18" charset="0"/>
              </a:rPr>
              <a:t>state </a:t>
            </a:r>
            <a:r>
              <a:rPr lang="en-US" sz="2000" b="1" dirty="0">
                <a:solidFill>
                  <a:srgbClr val="800000"/>
                </a:solidFill>
                <a:latin typeface="Californian FB" pitchFamily="18" charset="0"/>
              </a:rPr>
              <a:t>S</a:t>
            </a:r>
            <a:r>
              <a:rPr lang="en-US" sz="2000" dirty="0">
                <a:solidFill>
                  <a:srgbClr val="800000"/>
                </a:solidFill>
                <a:latin typeface="Californian FB" pitchFamily="18" charset="0"/>
              </a:rPr>
              <a:t>taging </a:t>
            </a:r>
            <a:r>
              <a:rPr lang="en-US" sz="2000" b="1" dirty="0">
                <a:solidFill>
                  <a:srgbClr val="800000"/>
                </a:solidFill>
                <a:latin typeface="Californian FB" pitchFamily="18" charset="0"/>
              </a:rPr>
              <a:t>E</a:t>
            </a:r>
            <a:r>
              <a:rPr lang="en-US" sz="2000" dirty="0">
                <a:solidFill>
                  <a:srgbClr val="800000"/>
                </a:solidFill>
                <a:latin typeface="Californian FB" pitchFamily="18" charset="0"/>
              </a:rPr>
              <a:t>xpert?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 l="2500" t="35156" r="73125" b="21875"/>
          <a:stretch>
            <a:fillRect/>
          </a:stretch>
        </p:blipFill>
        <p:spPr bwMode="auto">
          <a:xfrm>
            <a:off x="533400" y="713153"/>
            <a:ext cx="3505200" cy="4943231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/>
          <a:srcRect l="2500" t="47656" r="65000" b="27344"/>
          <a:stretch>
            <a:fillRect/>
          </a:stretch>
        </p:blipFill>
        <p:spPr bwMode="auto">
          <a:xfrm>
            <a:off x="228600" y="1752600"/>
            <a:ext cx="470535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5" y="1600200"/>
            <a:ext cx="5324475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3" name="Picture 2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160FF0AA-C43B-4C6B-92EF-427010EF68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5623727"/>
            <a:ext cx="1421298" cy="8962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733800" y="381000"/>
            <a:ext cx="50292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25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fornian FB" pitchFamily="18" charset="0"/>
                <a:ea typeface="+mj-ea"/>
                <a:cs typeface="+mj-cs"/>
              </a:rPr>
              <a:t>Prospect Differently…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191000" y="1143000"/>
            <a:ext cx="4495800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4163" indent="-284163" algn="l">
              <a:buFontTx/>
              <a:buChar char="•"/>
            </a:pPr>
            <a:r>
              <a:rPr lang="en-US" b="1" dirty="0">
                <a:solidFill>
                  <a:srgbClr val="800000"/>
                </a:solidFill>
              </a:rPr>
              <a:t>Free CMA   –   How Much is Your Home Worth  –  Broker’s Price Opinion</a:t>
            </a:r>
          </a:p>
          <a:p>
            <a:pPr marL="284163" indent="-284163" algn="l">
              <a:buFontTx/>
              <a:buChar char="•"/>
            </a:pPr>
            <a:r>
              <a:rPr lang="en-US" b="1" dirty="0">
                <a:solidFill>
                  <a:srgbClr val="800000"/>
                </a:solidFill>
              </a:rPr>
              <a:t>Market Data Reports – Neighborhood News – Property Resale Reports</a:t>
            </a:r>
          </a:p>
          <a:p>
            <a:pPr marL="284163" indent="-284163" algn="l">
              <a:buFontTx/>
              <a:buChar char="•"/>
            </a:pPr>
            <a:r>
              <a:rPr lang="en-US" b="1" dirty="0">
                <a:solidFill>
                  <a:srgbClr val="800000"/>
                </a:solidFill>
              </a:rPr>
              <a:t>60 Day Sale Guarantee – 30 Day Sale Guarantee </a:t>
            </a:r>
          </a:p>
          <a:p>
            <a:pPr marL="284163" indent="-284163" algn="l">
              <a:buFontTx/>
              <a:buChar char="•"/>
            </a:pPr>
            <a:r>
              <a:rPr lang="en-US" b="1" dirty="0">
                <a:solidFill>
                  <a:srgbClr val="800000"/>
                </a:solidFill>
              </a:rPr>
              <a:t>If I can’t sell your home I’ll buy it.</a:t>
            </a:r>
          </a:p>
          <a:p>
            <a:pPr marL="284163" indent="-284163" algn="l">
              <a:buFontTx/>
              <a:buChar char="•"/>
            </a:pPr>
            <a:r>
              <a:rPr lang="en-US" b="1" dirty="0">
                <a:solidFill>
                  <a:srgbClr val="800000"/>
                </a:solidFill>
              </a:rPr>
              <a:t>I’ll sell your home in 60 days or less  </a:t>
            </a:r>
          </a:p>
          <a:p>
            <a:pPr marL="284163" indent="-284163" algn="l"/>
            <a:r>
              <a:rPr lang="en-US" b="1" dirty="0">
                <a:solidFill>
                  <a:srgbClr val="800000"/>
                </a:solidFill>
              </a:rPr>
              <a:t>     or I will make the mortgage payment until it’s sold</a:t>
            </a:r>
          </a:p>
          <a:p>
            <a:pPr marL="284163" indent="-284163" algn="l">
              <a:buFontTx/>
              <a:buChar char="•"/>
            </a:pPr>
            <a:r>
              <a:rPr lang="en-US" b="1" dirty="0">
                <a:solidFill>
                  <a:srgbClr val="800000"/>
                </a:solidFill>
              </a:rPr>
              <a:t>Move with me and use this truck for free</a:t>
            </a:r>
          </a:p>
          <a:p>
            <a:pPr marL="284163" indent="-284163" algn="l">
              <a:buFontTx/>
              <a:buChar char="•"/>
            </a:pPr>
            <a:r>
              <a:rPr lang="en-US" b="1" dirty="0">
                <a:solidFill>
                  <a:srgbClr val="800000"/>
                </a:solidFill>
              </a:rPr>
              <a:t> Highest Price if you can close by “Thanksgiving”, The New Year, April 1, May 30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838200" y="1143000"/>
            <a:ext cx="2133600" cy="36576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headEnd type="none" w="med" len="med"/>
            <a:tailEnd type="none" w="med" len="med"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48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4400" y="1524000"/>
            <a:ext cx="1981200" cy="28931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FF99"/>
                </a:solidFill>
              </a:rPr>
              <a:t>Free Staging Evaluation</a:t>
            </a:r>
          </a:p>
          <a:p>
            <a:pPr algn="ctr"/>
            <a:endParaRPr lang="en-US" sz="800" dirty="0">
              <a:solidFill>
                <a:srgbClr val="FFFF99"/>
              </a:solidFill>
            </a:endParaRPr>
          </a:p>
          <a:p>
            <a:pPr algn="ctr"/>
            <a:r>
              <a:rPr lang="en-US" dirty="0">
                <a:solidFill>
                  <a:srgbClr val="FFFF99"/>
                </a:solidFill>
              </a:rPr>
              <a:t>8 page report valued at $600</a:t>
            </a:r>
          </a:p>
          <a:p>
            <a:pPr algn="ctr"/>
            <a:r>
              <a:rPr lang="en-US" dirty="0">
                <a:solidFill>
                  <a:srgbClr val="FFFF99"/>
                </a:solidFill>
              </a:rPr>
              <a:t>Absolutely Free and with No obligation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838200" y="1752600"/>
            <a:ext cx="2131017" cy="258532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FF99"/>
                </a:solidFill>
              </a:rPr>
              <a:t>Certified Staging Professional</a:t>
            </a:r>
          </a:p>
          <a:p>
            <a:pPr algn="ctr"/>
            <a:r>
              <a:rPr lang="en-US" dirty="0">
                <a:solidFill>
                  <a:srgbClr val="FFFF99"/>
                </a:solidFill>
              </a:rPr>
              <a:t>$600 Pre-listing Evaluation &amp; Analysis</a:t>
            </a:r>
          </a:p>
          <a:p>
            <a:pPr algn="ctr"/>
            <a:r>
              <a:rPr lang="en-US" dirty="0">
                <a:solidFill>
                  <a:srgbClr val="FFFF99"/>
                </a:solidFill>
              </a:rPr>
              <a:t>Free of Charge when you call…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838200" y="1676400"/>
            <a:ext cx="2133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FF99"/>
                </a:solidFill>
              </a:rPr>
              <a:t>Increase Your Sale Price By 6-13%</a:t>
            </a:r>
          </a:p>
          <a:p>
            <a:pPr algn="ctr"/>
            <a:r>
              <a:rPr lang="en-US" dirty="0">
                <a:solidFill>
                  <a:srgbClr val="FFFF99"/>
                </a:solidFill>
              </a:rPr>
              <a:t>Speed up your sale by as much as 40%</a:t>
            </a:r>
          </a:p>
          <a:p>
            <a:pPr algn="ctr"/>
            <a:r>
              <a:rPr lang="en-US" dirty="0">
                <a:solidFill>
                  <a:srgbClr val="FFFF99"/>
                </a:solidFill>
              </a:rPr>
              <a:t>Free Staging Service </a:t>
            </a:r>
          </a:p>
          <a:p>
            <a:pPr algn="ctr"/>
            <a:r>
              <a:rPr lang="en-US" dirty="0">
                <a:solidFill>
                  <a:srgbClr val="FFFF99"/>
                </a:solidFill>
              </a:rPr>
              <a:t>Call ….</a:t>
            </a:r>
            <a:endParaRPr lang="en-US" sz="1050" dirty="0">
              <a:solidFill>
                <a:srgbClr val="FFFF99"/>
              </a:solidFill>
            </a:endParaRPr>
          </a:p>
        </p:txBody>
      </p:sp>
      <p:pic>
        <p:nvPicPr>
          <p:cNvPr id="8" name="Picture 7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6BA1441C-D5B0-49B0-9235-EA4B3E3F23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5334000"/>
            <a:ext cx="1421298" cy="8962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85800"/>
            <a:ext cx="4502880" cy="58272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685363"/>
            <a:ext cx="4493655" cy="58153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1" y="776822"/>
            <a:ext cx="2209832" cy="57240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443" y="776822"/>
            <a:ext cx="2209757" cy="5723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457200"/>
            <a:ext cx="75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Californian FB" pitchFamily="18" charset="0"/>
              </a:rPr>
              <a:t>Let’s review how YOU can make a difference…</a:t>
            </a:r>
          </a:p>
          <a:p>
            <a:pPr algn="r"/>
            <a:r>
              <a:rPr lang="en-US" sz="2400" b="1" dirty="0">
                <a:solidFill>
                  <a:srgbClr val="800000"/>
                </a:solidFill>
                <a:latin typeface="Californian FB" pitchFamily="18" charset="0"/>
              </a:rPr>
              <a:t>for your clients without spending a lot.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" y="2438400"/>
            <a:ext cx="6629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fornian FB" pitchFamily="18" charset="0"/>
              </a:rPr>
              <a:t>Remember…</a:t>
            </a:r>
          </a:p>
          <a:p>
            <a:pPr algn="ctr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fornian FB" pitchFamily="18" charset="0"/>
              </a:rPr>
              <a:t>Every Photo you see are from </a:t>
            </a:r>
          </a:p>
          <a:p>
            <a:pPr algn="ctr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fornian FB" pitchFamily="18" charset="0"/>
              </a:rPr>
              <a:t>ACTIVE LISTINGS </a:t>
            </a:r>
          </a:p>
          <a:p>
            <a:pPr algn="ctr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fornian FB" pitchFamily="18" charset="0"/>
              </a:rPr>
              <a:t>Above $400,000</a:t>
            </a:r>
            <a:endParaRPr lang="en-US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fornian FB" pitchFamily="18" charset="0"/>
            </a:endParaRPr>
          </a:p>
        </p:txBody>
      </p:sp>
      <p:pic>
        <p:nvPicPr>
          <p:cNvPr id="6" name="Picture 5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1972CB53-0E79-4E7A-B72B-C09586A48C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5448955"/>
            <a:ext cx="1574325" cy="992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9BEB2B-22BE-4AB2-BF0A-12902A24A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5181600"/>
            <a:ext cx="2658642" cy="132508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9" descr="Fresh_pwrpt_p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64167" t="12222" r="6850" b="55556"/>
          <a:stretch>
            <a:fillRect/>
          </a:stretch>
        </p:blipFill>
        <p:spPr bwMode="auto">
          <a:xfrm>
            <a:off x="4572000" y="493184"/>
            <a:ext cx="4343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9" descr="Fresh_pwrpt_p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64167" t="12222" r="7358" b="55556"/>
          <a:stretch>
            <a:fillRect/>
          </a:stretch>
        </p:blipFill>
        <p:spPr bwMode="auto">
          <a:xfrm rot="10800000">
            <a:off x="304800" y="533400"/>
            <a:ext cx="4267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1143000"/>
            <a:ext cx="3124200" cy="4165600"/>
          </a:xfrm>
          <a:prstGeom prst="rect">
            <a:avLst/>
          </a:prstGeom>
        </p:spPr>
      </p:pic>
      <p:pic>
        <p:nvPicPr>
          <p:cNvPr id="8" name="Picture 7" descr="12.JPG"/>
          <p:cNvPicPr>
            <a:picLocks noChangeAspect="1"/>
          </p:cNvPicPr>
          <p:nvPr/>
        </p:nvPicPr>
        <p:blipFill>
          <a:blip r:embed="rId4" cstate="print"/>
          <a:srcRect l="26506" r="16812"/>
          <a:stretch>
            <a:fillRect/>
          </a:stretch>
        </p:blipFill>
        <p:spPr>
          <a:xfrm>
            <a:off x="5181600" y="1143000"/>
            <a:ext cx="3124200" cy="413385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61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600" y="762000"/>
            <a:ext cx="6307800" cy="4730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070816_07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1295400"/>
            <a:ext cx="5715000" cy="3810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070816_07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1066800"/>
            <a:ext cx="6093600" cy="406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IMG_7088.JPG"/>
          <p:cNvPicPr>
            <a:picLocks noChangeAspect="1"/>
          </p:cNvPicPr>
          <p:nvPr/>
        </p:nvPicPr>
        <p:blipFill>
          <a:blip r:embed="rId3" cstate="print"/>
          <a:srcRect l="17267" t="6742" r="13778"/>
          <a:stretch>
            <a:fillRect/>
          </a:stretch>
        </p:blipFill>
        <p:spPr>
          <a:xfrm>
            <a:off x="1371600" y="1066800"/>
            <a:ext cx="6172200" cy="5565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35E2EC-9F69-4EF2-B03C-4FD0E6B67A5D}"/>
              </a:ext>
            </a:extLst>
          </p:cNvPr>
          <p:cNvSpPr/>
          <p:nvPr/>
        </p:nvSpPr>
        <p:spPr bwMode="auto">
          <a:xfrm>
            <a:off x="0" y="2362200"/>
            <a:ext cx="9144000" cy="2133600"/>
          </a:xfrm>
          <a:prstGeom prst="rect">
            <a:avLst/>
          </a:prstGeom>
          <a:solidFill>
            <a:srgbClr val="494142">
              <a:alpha val="2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4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24600" y="4038600"/>
            <a:ext cx="2206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Brought  to you by…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38400"/>
            <a:ext cx="3827530" cy="1905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714" y="4892120"/>
            <a:ext cx="2614375" cy="16494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AEC9B91-B2D0-4D2C-B7F9-7A72FFF2761F}"/>
              </a:ext>
            </a:extLst>
          </p:cNvPr>
          <p:cNvSpPr/>
          <p:nvPr/>
        </p:nvSpPr>
        <p:spPr bwMode="auto">
          <a:xfrm>
            <a:off x="0" y="2209800"/>
            <a:ext cx="9144000" cy="152400"/>
          </a:xfrm>
          <a:prstGeom prst="rect">
            <a:avLst/>
          </a:prstGeom>
          <a:solidFill>
            <a:srgbClr val="4E161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48" charset="-12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BEAE78-98F5-4E54-B567-47B5CECECBA9}"/>
              </a:ext>
            </a:extLst>
          </p:cNvPr>
          <p:cNvSpPr/>
          <p:nvPr/>
        </p:nvSpPr>
        <p:spPr bwMode="auto">
          <a:xfrm>
            <a:off x="0" y="4495800"/>
            <a:ext cx="9144000" cy="152400"/>
          </a:xfrm>
          <a:prstGeom prst="rect">
            <a:avLst/>
          </a:prstGeom>
          <a:solidFill>
            <a:srgbClr val="4E161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48" charset="-128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070816_07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600" y="990600"/>
            <a:ext cx="6319800" cy="4213200"/>
          </a:xfrm>
          <a:prstGeom prst="rect">
            <a:avLst/>
          </a:prstGeom>
        </p:spPr>
      </p:pic>
      <p:pic>
        <p:nvPicPr>
          <p:cNvPr id="7" name="Picture 6" descr="20070816_07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9200" y="990600"/>
            <a:ext cx="6477000" cy="431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070816_0754.JPG"/>
          <p:cNvPicPr>
            <a:picLocks noChangeAspect="1"/>
          </p:cNvPicPr>
          <p:nvPr/>
        </p:nvPicPr>
        <p:blipFill>
          <a:blip r:embed="rId2" cstate="print"/>
          <a:srcRect t="19711"/>
          <a:stretch>
            <a:fillRect/>
          </a:stretch>
        </p:blipFill>
        <p:spPr>
          <a:xfrm>
            <a:off x="304800" y="836075"/>
            <a:ext cx="3350400" cy="403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IMG_7085.JPG"/>
          <p:cNvPicPr>
            <a:picLocks noChangeAspect="1"/>
          </p:cNvPicPr>
          <p:nvPr/>
        </p:nvPicPr>
        <p:blipFill>
          <a:blip r:embed="rId3" cstate="print"/>
          <a:srcRect l="19581" r="10253" b="636"/>
          <a:stretch>
            <a:fillRect/>
          </a:stretch>
        </p:blipFill>
        <p:spPr>
          <a:xfrm>
            <a:off x="3810000" y="914400"/>
            <a:ext cx="4191000" cy="3956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B235CDB8-C1BE-4023-91B6-718D2E5B2D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5372755"/>
            <a:ext cx="1574325" cy="99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9F3E48-558F-48F8-8A66-54E6BE0A68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5105400"/>
            <a:ext cx="2658642" cy="13250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70816_0755.JPG"/>
          <p:cNvPicPr>
            <a:picLocks noChangeAspect="1"/>
          </p:cNvPicPr>
          <p:nvPr/>
        </p:nvPicPr>
        <p:blipFill>
          <a:blip r:embed="rId2" cstate="print"/>
          <a:srcRect t="19711"/>
          <a:stretch>
            <a:fillRect/>
          </a:stretch>
        </p:blipFill>
        <p:spPr>
          <a:xfrm>
            <a:off x="685800" y="1143000"/>
            <a:ext cx="3350400" cy="403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IMG_7084.JPG"/>
          <p:cNvPicPr>
            <a:picLocks noChangeAspect="1"/>
          </p:cNvPicPr>
          <p:nvPr/>
        </p:nvPicPr>
        <p:blipFill>
          <a:blip r:embed="rId3" cstate="print"/>
          <a:srcRect l="22777" r="13921"/>
          <a:stretch>
            <a:fillRect/>
          </a:stretch>
        </p:blipFill>
        <p:spPr>
          <a:xfrm>
            <a:off x="4800600" y="1371600"/>
            <a:ext cx="3760719" cy="396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A272CA1-15C0-4FB1-BF9D-4CCC86FCE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0070816_0760.JPG"/>
          <p:cNvPicPr>
            <a:picLocks noChangeAspect="1"/>
          </p:cNvPicPr>
          <p:nvPr/>
        </p:nvPicPr>
        <p:blipFill>
          <a:blip r:embed="rId2" cstate="print"/>
          <a:srcRect l="14474" t="19601" r="15834"/>
          <a:stretch>
            <a:fillRect/>
          </a:stretch>
        </p:blipFill>
        <p:spPr>
          <a:xfrm>
            <a:off x="3398368" y="3276600"/>
            <a:ext cx="4450232" cy="342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20070816_0761.JPG"/>
          <p:cNvPicPr>
            <a:picLocks noChangeAspect="1"/>
          </p:cNvPicPr>
          <p:nvPr/>
        </p:nvPicPr>
        <p:blipFill>
          <a:blip r:embed="rId3" cstate="print"/>
          <a:srcRect l="17423" t="19601" r="21596"/>
          <a:stretch>
            <a:fillRect/>
          </a:stretch>
        </p:blipFill>
        <p:spPr>
          <a:xfrm>
            <a:off x="228600" y="152400"/>
            <a:ext cx="3893953" cy="342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20070816_07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457200"/>
            <a:ext cx="4191000" cy="2794000"/>
          </a:xfrm>
          <a:prstGeom prst="rect">
            <a:avLst/>
          </a:prstGeom>
        </p:spPr>
      </p:pic>
      <p:pic>
        <p:nvPicPr>
          <p:cNvPr id="11" name="Picture 10" descr="20070816_0765.JPG"/>
          <p:cNvPicPr>
            <a:picLocks noChangeAspect="1"/>
          </p:cNvPicPr>
          <p:nvPr/>
        </p:nvPicPr>
        <p:blipFill>
          <a:blip r:embed="rId3" cstate="print"/>
          <a:srcRect t="9357" b="22807"/>
          <a:stretch>
            <a:fillRect/>
          </a:stretch>
        </p:blipFill>
        <p:spPr>
          <a:xfrm>
            <a:off x="4267200" y="2895600"/>
            <a:ext cx="3657600" cy="37217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8E61BD-4FDB-499A-8562-F6942891A3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14" y="5105400"/>
            <a:ext cx="2841245" cy="141411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70816_0790.JPG"/>
          <p:cNvPicPr>
            <a:picLocks noChangeAspect="1"/>
          </p:cNvPicPr>
          <p:nvPr/>
        </p:nvPicPr>
        <p:blipFill>
          <a:blip r:embed="rId2" cstate="print"/>
          <a:srcRect t="9804"/>
          <a:stretch>
            <a:fillRect/>
          </a:stretch>
        </p:blipFill>
        <p:spPr>
          <a:xfrm>
            <a:off x="5181600" y="1313329"/>
            <a:ext cx="2971800" cy="4020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20070816_0794.JPG"/>
          <p:cNvPicPr>
            <a:picLocks noChangeAspect="1"/>
          </p:cNvPicPr>
          <p:nvPr/>
        </p:nvPicPr>
        <p:blipFill>
          <a:blip r:embed="rId3" cstate="print"/>
          <a:srcRect l="28239" r="17850"/>
          <a:stretch>
            <a:fillRect/>
          </a:stretch>
        </p:blipFill>
        <p:spPr>
          <a:xfrm>
            <a:off x="762000" y="1219200"/>
            <a:ext cx="3200400" cy="39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5C8CF38-D089-4087-8611-15636514C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70816_07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1" y="2059758"/>
            <a:ext cx="3581400" cy="2387600"/>
          </a:xfrm>
          <a:prstGeom prst="rect">
            <a:avLst/>
          </a:prstGeom>
        </p:spPr>
      </p:pic>
      <p:pic>
        <p:nvPicPr>
          <p:cNvPr id="3" name="Picture 2" descr="20070816_079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9200" y="2057400"/>
            <a:ext cx="3424200" cy="2282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9" descr="Fresh_pwrpt_p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64167" t="12222" r="7358" b="55556"/>
          <a:stretch>
            <a:fillRect/>
          </a:stretch>
        </p:blipFill>
        <p:spPr bwMode="auto">
          <a:xfrm rot="10800000">
            <a:off x="2057399" y="491782"/>
            <a:ext cx="4648201" cy="5375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20070816_079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90800" y="914400"/>
            <a:ext cx="3302000" cy="4495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70816_07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838200"/>
            <a:ext cx="6629400" cy="441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70816_07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860400"/>
            <a:ext cx="6553200" cy="436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allie.png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b="4518"/>
          <a:stretch/>
        </p:blipFill>
        <p:spPr>
          <a:xfrm flipH="1">
            <a:off x="5333999" y="4267200"/>
            <a:ext cx="2716868" cy="2594113"/>
          </a:xfrm>
          <a:prstGeom prst="rect">
            <a:avLst/>
          </a:prstGeom>
        </p:spPr>
      </p:pic>
      <p:pic>
        <p:nvPicPr>
          <p:cNvPr id="6" name="Picture 5" descr="A smiling person and person posing for a picture&#10;&#10;Description generated with very high confidence">
            <a:extLst>
              <a:ext uri="{FF2B5EF4-FFF2-40B4-BE49-F238E27FC236}">
                <a16:creationId xmlns:a16="http://schemas.microsoft.com/office/drawing/2014/main" id="{FA3D0F41-2C68-43D3-9E24-56DB00BEDA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13"/>
          <a:stretch/>
        </p:blipFill>
        <p:spPr>
          <a:xfrm>
            <a:off x="91219" y="3455367"/>
            <a:ext cx="6629971" cy="340263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33600" y="1371600"/>
            <a:ext cx="492069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800000"/>
                </a:solidFill>
                <a:latin typeface="Californian FB" pitchFamily="18" charset="0"/>
              </a:rPr>
              <a:t>Your Instructors…</a:t>
            </a:r>
          </a:p>
          <a:p>
            <a:r>
              <a:rPr lang="en-US" b="1" dirty="0">
                <a:solidFill>
                  <a:srgbClr val="800000"/>
                </a:solidFill>
                <a:latin typeface="Californian FB" pitchFamily="18" charset="0"/>
              </a:rPr>
              <a:t>		Russ and Kerry Fitzpatrick</a:t>
            </a:r>
          </a:p>
          <a:p>
            <a:r>
              <a:rPr lang="en-US" b="1" dirty="0">
                <a:solidFill>
                  <a:srgbClr val="800000"/>
                </a:solidFill>
                <a:latin typeface="Californian FB" pitchFamily="18" charset="0"/>
              </a:rPr>
              <a:t>		</a:t>
            </a:r>
            <a:r>
              <a:rPr lang="en-US" b="1" dirty="0" err="1">
                <a:solidFill>
                  <a:srgbClr val="800000"/>
                </a:solidFill>
                <a:latin typeface="Californian FB" pitchFamily="18" charset="0"/>
              </a:rPr>
              <a:t>AnnieMac</a:t>
            </a:r>
            <a:r>
              <a:rPr lang="en-US" b="1" dirty="0">
                <a:solidFill>
                  <a:srgbClr val="800000"/>
                </a:solidFill>
                <a:latin typeface="Californian FB" pitchFamily="18" charset="0"/>
              </a:rPr>
              <a:t> Worx</a:t>
            </a:r>
          </a:p>
          <a:p>
            <a:endParaRPr lang="en-US" b="1" dirty="0">
              <a:solidFill>
                <a:srgbClr val="800000"/>
              </a:solidFill>
              <a:latin typeface="Californian FB" pitchFamily="18" charset="0"/>
            </a:endParaRPr>
          </a:p>
          <a:p>
            <a:r>
              <a:rPr lang="en-US" b="1" dirty="0">
                <a:solidFill>
                  <a:srgbClr val="800000"/>
                </a:solidFill>
                <a:latin typeface="Californian FB" pitchFamily="18" charset="0"/>
              </a:rPr>
              <a:t>Curriculum Advisor…</a:t>
            </a:r>
          </a:p>
          <a:p>
            <a:r>
              <a:rPr lang="en-US" b="1" dirty="0">
                <a:solidFill>
                  <a:srgbClr val="800000"/>
                </a:solidFill>
                <a:latin typeface="Californian FB" pitchFamily="18" charset="0"/>
              </a:rPr>
              <a:t>		</a:t>
            </a:r>
            <a:r>
              <a:rPr lang="en-US" b="1" dirty="0" err="1">
                <a:solidFill>
                  <a:srgbClr val="800000"/>
                </a:solidFill>
                <a:latin typeface="Californian FB" pitchFamily="18" charset="0"/>
              </a:rPr>
              <a:t>Hallie</a:t>
            </a:r>
            <a:r>
              <a:rPr lang="en-US" b="1" dirty="0">
                <a:solidFill>
                  <a:srgbClr val="800000"/>
                </a:solidFill>
                <a:latin typeface="Californian FB" pitchFamily="18" charset="0"/>
              </a:rPr>
              <a:t> </a:t>
            </a:r>
            <a:r>
              <a:rPr lang="en-US" b="1" dirty="0" err="1">
                <a:solidFill>
                  <a:srgbClr val="800000"/>
                </a:solidFill>
                <a:latin typeface="Californian FB" pitchFamily="18" charset="0"/>
              </a:rPr>
              <a:t>Agostinelli</a:t>
            </a:r>
            <a:endParaRPr lang="en-US" b="1" dirty="0">
              <a:solidFill>
                <a:srgbClr val="800000"/>
              </a:solidFill>
              <a:latin typeface="Californian FB" pitchFamily="18" charset="0"/>
            </a:endParaRPr>
          </a:p>
          <a:p>
            <a:r>
              <a:rPr lang="en-US" b="1" dirty="0">
                <a:solidFill>
                  <a:srgbClr val="800000"/>
                </a:solidFill>
                <a:latin typeface="Californian FB" pitchFamily="18" charset="0"/>
              </a:rPr>
              <a:t>		an Organized Home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F95851-6846-4994-81EB-F906A5E3D1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1533525" cy="153352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070816_07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2362200"/>
            <a:ext cx="3733800" cy="2489200"/>
          </a:xfrm>
          <a:prstGeom prst="rect">
            <a:avLst/>
          </a:prstGeom>
        </p:spPr>
      </p:pic>
      <p:pic>
        <p:nvPicPr>
          <p:cNvPr id="6" name="Picture 5" descr="20070816_07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800" y="2362200"/>
            <a:ext cx="3733800" cy="2489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4DD52C-CAA3-4DA8-8064-6E4E22824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070816_0797.JPG"/>
          <p:cNvPicPr>
            <a:picLocks noChangeAspect="1"/>
          </p:cNvPicPr>
          <p:nvPr/>
        </p:nvPicPr>
        <p:blipFill>
          <a:blip r:embed="rId2" cstate="print"/>
          <a:srcRect r="11111"/>
          <a:stretch>
            <a:fillRect/>
          </a:stretch>
        </p:blipFill>
        <p:spPr>
          <a:xfrm>
            <a:off x="533400" y="1752600"/>
            <a:ext cx="36576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20070816_079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3000" y="1905000"/>
            <a:ext cx="3580200" cy="238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0878DF-2EAE-4299-B8B8-78262BB1F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0070816_0768.JPG"/>
          <p:cNvPicPr>
            <a:picLocks noChangeAspect="1"/>
          </p:cNvPicPr>
          <p:nvPr/>
        </p:nvPicPr>
        <p:blipFill>
          <a:blip r:embed="rId2" cstate="print"/>
          <a:srcRect t="4708" b="5847"/>
          <a:stretch>
            <a:fillRect/>
          </a:stretch>
        </p:blipFill>
        <p:spPr>
          <a:xfrm>
            <a:off x="304800" y="304800"/>
            <a:ext cx="3237300" cy="4343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20070816_0769.JPG"/>
          <p:cNvPicPr>
            <a:picLocks noChangeAspect="1"/>
          </p:cNvPicPr>
          <p:nvPr/>
        </p:nvPicPr>
        <p:blipFill>
          <a:blip r:embed="rId3" cstate="print"/>
          <a:srcRect l="13239"/>
          <a:stretch>
            <a:fillRect/>
          </a:stretch>
        </p:blipFill>
        <p:spPr>
          <a:xfrm>
            <a:off x="4267200" y="3194794"/>
            <a:ext cx="4526515" cy="3478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070816_0767.JPG"/>
          <p:cNvPicPr>
            <a:picLocks noChangeAspect="1"/>
          </p:cNvPicPr>
          <p:nvPr/>
        </p:nvPicPr>
        <p:blipFill>
          <a:blip r:embed="rId2" cstate="print"/>
          <a:srcRect l="17654" r="4671"/>
          <a:stretch>
            <a:fillRect/>
          </a:stretch>
        </p:blipFill>
        <p:spPr>
          <a:xfrm>
            <a:off x="2438400" y="914400"/>
            <a:ext cx="5029200" cy="431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IMG_709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914400"/>
            <a:ext cx="6934200" cy="462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070816_07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609600"/>
            <a:ext cx="7048500" cy="469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70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6800" y="762000"/>
            <a:ext cx="6696000" cy="446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0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200" y="838200"/>
            <a:ext cx="6696000" cy="446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20070816_07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457200"/>
            <a:ext cx="6400800" cy="426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070816_07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7900" y="1295400"/>
            <a:ext cx="5286300" cy="35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IMG_70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1066800"/>
            <a:ext cx="6400800" cy="426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070816_07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762000"/>
            <a:ext cx="6286500" cy="4191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IMG_708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8250" y="762000"/>
            <a:ext cx="7134000" cy="475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451" y="5212616"/>
            <a:ext cx="2674630" cy="1458889"/>
          </a:xfrm>
          <a:prstGeom prst="rect">
            <a:avLst/>
          </a:prstGeom>
        </p:spPr>
      </p:pic>
      <p:pic>
        <p:nvPicPr>
          <p:cNvPr id="4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1000" y="2385209"/>
            <a:ext cx="3733800" cy="2800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33400" y="762000"/>
            <a:ext cx="8001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800000"/>
                </a:solidFill>
                <a:latin typeface="Californian FB" pitchFamily="18" charset="0"/>
              </a:rPr>
              <a:t>Advanced Staging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762000" y="2819400"/>
            <a:ext cx="31694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fornian FB" pitchFamily="18" charset="0"/>
              </a:rPr>
              <a:t>Beyond RESE</a:t>
            </a:r>
          </a:p>
        </p:txBody>
      </p:sp>
      <p:sp>
        <p:nvSpPr>
          <p:cNvPr id="8" name="Rectangle 7"/>
          <p:cNvSpPr/>
          <p:nvPr/>
        </p:nvSpPr>
        <p:spPr>
          <a:xfrm>
            <a:off x="762000" y="3581400"/>
            <a:ext cx="3429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Victoria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Guillot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CSS/CRS</a:t>
            </a:r>
          </a:p>
          <a:p>
            <a:pPr algn="ctr"/>
            <a:r>
              <a:rPr lang="en-US" sz="2000" dirty="0"/>
              <a:t>“The Stage Coach”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Stage Coach Services LLC</a:t>
            </a:r>
          </a:p>
          <a:p>
            <a:pPr algn="ctr"/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83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20070816_07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600" y="990600"/>
            <a:ext cx="5610300" cy="374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070816_07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685800"/>
            <a:ext cx="6400800" cy="426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070816_0788.JPG"/>
          <p:cNvPicPr>
            <a:picLocks noChangeAspect="1"/>
          </p:cNvPicPr>
          <p:nvPr/>
        </p:nvPicPr>
        <p:blipFill>
          <a:blip r:embed="rId2" cstate="print"/>
          <a:srcRect l="25056" t="10738" r="23041" b="22146"/>
          <a:stretch>
            <a:fillRect/>
          </a:stretch>
        </p:blipFill>
        <p:spPr>
          <a:xfrm>
            <a:off x="838200" y="2249214"/>
            <a:ext cx="3048000" cy="262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20070816_0789.JPG"/>
          <p:cNvPicPr>
            <a:picLocks noChangeAspect="1"/>
          </p:cNvPicPr>
          <p:nvPr/>
        </p:nvPicPr>
        <p:blipFill>
          <a:blip r:embed="rId3" cstate="print"/>
          <a:srcRect l="28636" t="18792" r="24831" b="16777"/>
          <a:stretch>
            <a:fillRect/>
          </a:stretch>
        </p:blipFill>
        <p:spPr>
          <a:xfrm>
            <a:off x="4038600" y="2274277"/>
            <a:ext cx="2819400" cy="2602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070816_07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600" y="1066800"/>
            <a:ext cx="2743200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IMG_7097.JPG"/>
          <p:cNvPicPr>
            <a:picLocks noChangeAspect="1"/>
          </p:cNvPicPr>
          <p:nvPr/>
        </p:nvPicPr>
        <p:blipFill>
          <a:blip r:embed="rId3" cstate="print"/>
          <a:srcRect l="22688" r="29516"/>
          <a:stretch>
            <a:fillRect/>
          </a:stretch>
        </p:blipFill>
        <p:spPr>
          <a:xfrm>
            <a:off x="5105400" y="914400"/>
            <a:ext cx="3200400" cy="446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70816_08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762000"/>
            <a:ext cx="6934200" cy="462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IMG_71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3300" y="838200"/>
            <a:ext cx="7658100" cy="5105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070816_08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711200"/>
            <a:ext cx="8153400" cy="543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070816_0802.JPG"/>
          <p:cNvPicPr>
            <a:picLocks noChangeAspect="1"/>
          </p:cNvPicPr>
          <p:nvPr/>
        </p:nvPicPr>
        <p:blipFill>
          <a:blip r:embed="rId2" cstate="print"/>
          <a:srcRect t="31181" b="17708"/>
          <a:stretch>
            <a:fillRect/>
          </a:stretch>
        </p:blipFill>
        <p:spPr>
          <a:xfrm>
            <a:off x="685800" y="685800"/>
            <a:ext cx="7543800" cy="5783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070816_08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200" y="914400"/>
            <a:ext cx="6705600" cy="447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070816_08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6800" y="609600"/>
            <a:ext cx="4267200" cy="5620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10160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457200"/>
            <a:ext cx="7848600" cy="5886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dirty="0"/>
              <a:t>www.reseworx.com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2D1115-0520-4637-A29E-B7FACF3F36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63" b="7037"/>
          <a:stretch/>
        </p:blipFill>
        <p:spPr>
          <a:xfrm>
            <a:off x="0" y="1447800"/>
            <a:ext cx="9144000" cy="4114800"/>
          </a:xfrm>
          <a:prstGeom prst="rect">
            <a:avLst/>
          </a:prstGeom>
        </p:spPr>
      </p:pic>
      <p:pic>
        <p:nvPicPr>
          <p:cNvPr id="7" name="Picture 6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BE33C491-E44E-467B-BC09-DA530CAD6A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5181600"/>
            <a:ext cx="2508509" cy="1581915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10160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6800" y="838200"/>
            <a:ext cx="7257200" cy="5442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10160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0200" y="838200"/>
            <a:ext cx="6012600" cy="4509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10160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533400"/>
            <a:ext cx="7797800" cy="5848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10160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8800" y="845400"/>
            <a:ext cx="6010200" cy="4507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83E75B-55BD-46EF-8BED-55F367BDF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10160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19200" y="838200"/>
            <a:ext cx="6219800" cy="4664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P10161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600" y="914400"/>
            <a:ext cx="6010200" cy="4507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P10161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83600" y="697800"/>
            <a:ext cx="6388800" cy="479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10161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838200"/>
            <a:ext cx="6922200" cy="5191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10161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685800"/>
            <a:ext cx="7518400" cy="563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10161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524400"/>
            <a:ext cx="7620000" cy="571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10161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6800" y="457200"/>
            <a:ext cx="6093600" cy="457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24" y="685800"/>
            <a:ext cx="4519556" cy="58488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418" y="685363"/>
            <a:ext cx="4514437" cy="58422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793075"/>
            <a:ext cx="2209799" cy="57239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091" y="776861"/>
            <a:ext cx="2216058" cy="57401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1016106.JPG"/>
          <p:cNvPicPr>
            <a:picLocks noChangeAspect="1"/>
          </p:cNvPicPr>
          <p:nvPr/>
        </p:nvPicPr>
        <p:blipFill>
          <a:blip r:embed="rId2" cstate="print"/>
          <a:srcRect t="20674" b="25257"/>
          <a:stretch>
            <a:fillRect/>
          </a:stretch>
        </p:blipFill>
        <p:spPr>
          <a:xfrm>
            <a:off x="1263433" y="914400"/>
            <a:ext cx="6280367" cy="4527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C922D3-B867-4BAB-BCBC-615204BAA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10161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1200" y="774000"/>
            <a:ext cx="60960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61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81200" y="924000"/>
            <a:ext cx="60960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10161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81200" y="1224000"/>
            <a:ext cx="60960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61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6800" y="457200"/>
            <a:ext cx="60960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61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304800"/>
            <a:ext cx="60960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61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609600"/>
            <a:ext cx="7502400" cy="562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6124.JPG"/>
          <p:cNvPicPr>
            <a:picLocks noChangeAspect="1"/>
          </p:cNvPicPr>
          <p:nvPr/>
        </p:nvPicPr>
        <p:blipFill>
          <a:blip r:embed="rId2" cstate="print"/>
          <a:srcRect r="8592"/>
          <a:stretch>
            <a:fillRect/>
          </a:stretch>
        </p:blipFill>
        <p:spPr>
          <a:xfrm>
            <a:off x="609600" y="457200"/>
            <a:ext cx="3810000" cy="4703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P10161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848100" y="1028701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61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600" y="838200"/>
            <a:ext cx="6307800" cy="4730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10161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33600" y="990600"/>
            <a:ext cx="4999580" cy="4497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0053C9-7BA7-4A0A-A828-C9C42D175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800000"/>
                </a:solidFill>
                <a:latin typeface="Californian FB" pitchFamily="18" charset="0"/>
              </a:rPr>
              <a:t>What is the big </a:t>
            </a:r>
            <a:br>
              <a:rPr lang="en-US" b="1" dirty="0">
                <a:solidFill>
                  <a:srgbClr val="800000"/>
                </a:solidFill>
                <a:latin typeface="Californian FB" pitchFamily="18" charset="0"/>
              </a:rPr>
            </a:br>
            <a:r>
              <a:rPr lang="en-US" b="1" dirty="0">
                <a:solidFill>
                  <a:srgbClr val="800000"/>
                </a:solidFill>
                <a:latin typeface="Californian FB" pitchFamily="18" charset="0"/>
              </a:rPr>
              <a:t>deal about Staging?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A5CCA7-2CDB-428C-A248-C71499A814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562" y="1876425"/>
            <a:ext cx="6238875" cy="310515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61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600" y="838200"/>
            <a:ext cx="6270681" cy="4703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61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457200"/>
            <a:ext cx="6270681" cy="4703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10161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9793" y="923998"/>
            <a:ext cx="6270681" cy="4703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 descr="P10161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47800" y="762000"/>
            <a:ext cx="6270681" cy="4703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10161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7800" y="764400"/>
            <a:ext cx="6398400" cy="479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P10161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1600" y="838200"/>
            <a:ext cx="6398400" cy="479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10161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6800" y="762000"/>
            <a:ext cx="3429001" cy="4572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P1016137.JPG"/>
          <p:cNvPicPr>
            <a:picLocks noChangeAspect="1"/>
          </p:cNvPicPr>
          <p:nvPr/>
        </p:nvPicPr>
        <p:blipFill>
          <a:blip r:embed="rId3" cstate="print"/>
          <a:srcRect r="10073"/>
          <a:stretch>
            <a:fillRect/>
          </a:stretch>
        </p:blipFill>
        <p:spPr>
          <a:xfrm>
            <a:off x="4191000" y="1524000"/>
            <a:ext cx="4038600" cy="3368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10161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7800" y="304800"/>
            <a:ext cx="4724400" cy="629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10161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600" y="685800"/>
            <a:ext cx="6236400" cy="4677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P10161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47800" y="838200"/>
            <a:ext cx="6236400" cy="4677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 descr="P10161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83600" y="809100"/>
            <a:ext cx="6236400" cy="4677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61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600" y="762000"/>
            <a:ext cx="6236400" cy="4677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6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600" y="838200"/>
            <a:ext cx="6236400" cy="4677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61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64800" y="1027800"/>
            <a:ext cx="6081600" cy="456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7DE5993-210A-4853-946B-440927609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19800" y="1143000"/>
            <a:ext cx="26670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800000"/>
                </a:solidFill>
                <a:latin typeface="Californian FB" pitchFamily="18" charset="0"/>
              </a:rPr>
              <a:t>6-13 % Increases in Price</a:t>
            </a:r>
          </a:p>
          <a:p>
            <a:endParaRPr lang="en-US" sz="2800" dirty="0">
              <a:solidFill>
                <a:srgbClr val="800000"/>
              </a:solidFill>
              <a:latin typeface="Californian FB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srgbClr val="800000"/>
                </a:solidFill>
                <a:latin typeface="Californian FB" pitchFamily="18" charset="0"/>
              </a:rPr>
              <a:t>NAR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srgbClr val="800000"/>
                </a:solidFill>
                <a:latin typeface="Californian FB" pitchFamily="18" charset="0"/>
              </a:rPr>
              <a:t>National Builders Association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srgbClr val="800000"/>
                </a:solidFill>
                <a:latin typeface="Californian FB" pitchFamily="18" charset="0"/>
              </a:rPr>
              <a:t>HGTV</a:t>
            </a:r>
          </a:p>
          <a:p>
            <a:pPr>
              <a:buFont typeface="Arial" pitchFamily="34" charset="0"/>
              <a:buChar char="•"/>
            </a:pPr>
            <a:endParaRPr lang="en-US" sz="2800" dirty="0"/>
          </a:p>
        </p:txBody>
      </p:sp>
      <p:pic>
        <p:nvPicPr>
          <p:cNvPr id="5" name="Picture 3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81000" y="643270"/>
            <a:ext cx="4800600" cy="5023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373ACAE0-657C-49C8-A204-B227CF096B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5399314"/>
            <a:ext cx="1812503" cy="1143000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61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600" y="914400"/>
            <a:ext cx="6081600" cy="456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2C0F9FC-841E-4EE1-B0B8-F4A32E756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61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6800" y="914400"/>
            <a:ext cx="3420900" cy="456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P1016149.JPG"/>
          <p:cNvPicPr>
            <a:picLocks noChangeAspect="1"/>
          </p:cNvPicPr>
          <p:nvPr/>
        </p:nvPicPr>
        <p:blipFill>
          <a:blip r:embed="rId3" cstate="print"/>
          <a:srcRect l="9432" r="24161"/>
          <a:stretch>
            <a:fillRect/>
          </a:stretch>
        </p:blipFill>
        <p:spPr>
          <a:xfrm>
            <a:off x="4343400" y="990600"/>
            <a:ext cx="4038600" cy="456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61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838200"/>
            <a:ext cx="6081600" cy="456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61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67000" y="914400"/>
            <a:ext cx="3420900" cy="456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61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6800" y="304800"/>
            <a:ext cx="6081600" cy="456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61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914400"/>
            <a:ext cx="6081600" cy="456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61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0200" y="914400"/>
            <a:ext cx="6081600" cy="456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61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6800" y="1066800"/>
            <a:ext cx="6081600" cy="456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61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1143000"/>
            <a:ext cx="6081600" cy="456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61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600" y="990600"/>
            <a:ext cx="6081600" cy="456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990600"/>
            <a:ext cx="27432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800000"/>
                </a:solidFill>
                <a:latin typeface="Californian FB" pitchFamily="18" charset="0"/>
              </a:rPr>
              <a:t>Up to 40% reduction D.O.M</a:t>
            </a:r>
          </a:p>
          <a:p>
            <a:endParaRPr lang="en-US" sz="2800" dirty="0">
              <a:solidFill>
                <a:srgbClr val="800000"/>
              </a:solidFill>
              <a:latin typeface="Californian FB" pitchFamily="18" charset="0"/>
            </a:endParaRPr>
          </a:p>
          <a:p>
            <a:pPr marL="0" lvl="1">
              <a:buFont typeface="Arial" pitchFamily="34" charset="0"/>
              <a:buChar char="•"/>
            </a:pPr>
            <a:r>
              <a:rPr lang="en-US" sz="2400" dirty="0">
                <a:solidFill>
                  <a:srgbClr val="800000"/>
                </a:solidFill>
                <a:latin typeface="Californian FB" pitchFamily="18" charset="0"/>
              </a:rPr>
              <a:t>NAR</a:t>
            </a:r>
          </a:p>
          <a:p>
            <a:pPr marL="0" lvl="1">
              <a:buFont typeface="Arial" pitchFamily="34" charset="0"/>
              <a:buChar char="•"/>
            </a:pPr>
            <a:r>
              <a:rPr lang="en-US" sz="2400" dirty="0">
                <a:solidFill>
                  <a:srgbClr val="800000"/>
                </a:solidFill>
                <a:latin typeface="Californian FB" pitchFamily="18" charset="0"/>
              </a:rPr>
              <a:t>A.S.P.</a:t>
            </a:r>
          </a:p>
          <a:p>
            <a:pPr marL="0" lvl="1">
              <a:buFont typeface="Arial" pitchFamily="34" charset="0"/>
              <a:buChar char="•"/>
            </a:pPr>
            <a:r>
              <a:rPr lang="en-US" sz="2400" dirty="0">
                <a:solidFill>
                  <a:srgbClr val="800000"/>
                </a:solidFill>
                <a:latin typeface="Californian FB" pitchFamily="18" charset="0"/>
              </a:rPr>
              <a:t>National Builders Association</a:t>
            </a:r>
          </a:p>
          <a:p>
            <a:pPr marL="0" lvl="1">
              <a:buFont typeface="Arial" pitchFamily="34" charset="0"/>
              <a:buChar char="•"/>
            </a:pPr>
            <a:r>
              <a:rPr lang="en-US" sz="2400" dirty="0">
                <a:solidFill>
                  <a:srgbClr val="800000"/>
                </a:solidFill>
                <a:latin typeface="Californian FB" pitchFamily="18" charset="0"/>
              </a:rPr>
              <a:t>HGTV</a:t>
            </a:r>
          </a:p>
          <a:p>
            <a:pPr>
              <a:buFont typeface="Arial" pitchFamily="34" charset="0"/>
              <a:buChar char="•"/>
            </a:pPr>
            <a:endParaRPr lang="en-US" sz="2800" dirty="0">
              <a:solidFill>
                <a:srgbClr val="800000"/>
              </a:solidFill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276600" y="2057400"/>
            <a:ext cx="45720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D414C4-9485-4CA5-A182-60C72A697F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4979734"/>
            <a:ext cx="1533525" cy="1533525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61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7800" y="762000"/>
            <a:ext cx="6091200" cy="456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61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7800" y="914400"/>
            <a:ext cx="6081600" cy="456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61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7800" y="762000"/>
            <a:ext cx="6091200" cy="456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61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2600" y="840600"/>
            <a:ext cx="6091200" cy="456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61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71662" y="685800"/>
            <a:ext cx="3548138" cy="4730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90197E7-7C25-46B7-9194-4F65600C2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61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600" y="685800"/>
            <a:ext cx="6307800" cy="4730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E45FD05-F649-461C-93D1-D54473EAD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61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28800" y="847800"/>
            <a:ext cx="6307800" cy="4730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5134535-A24B-442E-A914-E1317801A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61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1295400"/>
            <a:ext cx="5971838" cy="4478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61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914400"/>
            <a:ext cx="5971838" cy="4478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DSC_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6800" y="990600"/>
            <a:ext cx="6710149" cy="4495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taging Theme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 Them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4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48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BoxedArt_Jewelry</Template>
  <TotalTime>13638</TotalTime>
  <Words>659</Words>
  <Application>Microsoft Office PowerPoint</Application>
  <PresentationFormat>On-screen Show (4:3)</PresentationFormat>
  <Paragraphs>185</Paragraphs>
  <Slides>119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119</vt:i4>
      </vt:variant>
    </vt:vector>
  </HeadingPairs>
  <TitlesOfParts>
    <vt:vector size="126" baseType="lpstr">
      <vt:lpstr>MS PGothic</vt:lpstr>
      <vt:lpstr>Arial</vt:lpstr>
      <vt:lpstr>Bodoni MT</vt:lpstr>
      <vt:lpstr>Bradley Hand ITC</vt:lpstr>
      <vt:lpstr>Calibri</vt:lpstr>
      <vt:lpstr>Californian FB</vt:lpstr>
      <vt:lpstr>Staging Theme</vt:lpstr>
      <vt:lpstr>PowerPoint Presentation</vt:lpstr>
      <vt:lpstr>PowerPoint Presentation</vt:lpstr>
      <vt:lpstr>PowerPoint Presentation</vt:lpstr>
      <vt:lpstr>PowerPoint Presentation</vt:lpstr>
      <vt:lpstr>www.reseworx.com</vt:lpstr>
      <vt:lpstr>PowerPoint Presentation</vt:lpstr>
      <vt:lpstr>What is the big  deal about Staging?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 Study</vt:lpstr>
      <vt:lpstr>PowerPoint Presentation</vt:lpstr>
      <vt:lpstr>PowerPoint Presentation</vt:lpstr>
      <vt:lpstr>PowerPoint Presentation</vt:lpstr>
      <vt:lpstr>PowerPoint Presentation</vt:lpstr>
      <vt:lpstr>www.reseworx.com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Owner</dc:creator>
  <cp:lastModifiedBy>russ@anniemacworx.com</cp:lastModifiedBy>
  <cp:revision>63</cp:revision>
  <dcterms:created xsi:type="dcterms:W3CDTF">2010-09-02T21:05:09Z</dcterms:created>
  <dcterms:modified xsi:type="dcterms:W3CDTF">2017-07-05T12:12:51Z</dcterms:modified>
</cp:coreProperties>
</file>